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8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18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5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4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5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1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7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0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9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ig_Bang" TargetMode="External"/><Relationship Id="rId3" Type="http://schemas.openxmlformats.org/officeDocument/2006/relationships/hyperlink" Target="https://en.wikipedia.org/wiki/Elementary_particle" TargetMode="External"/><Relationship Id="rId7" Type="http://schemas.openxmlformats.org/officeDocument/2006/relationships/hyperlink" Target="https://en.wikipedia.org/wiki/Weakly_interacting_massive_particle#cite_note-1" TargetMode="External"/><Relationship Id="rId2" Type="http://schemas.openxmlformats.org/officeDocument/2006/relationships/hyperlink" Target="https://en.wikipedia.org/wiki/Dark_mat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eak_nuclear_force" TargetMode="External"/><Relationship Id="rId5" Type="http://schemas.openxmlformats.org/officeDocument/2006/relationships/hyperlink" Target="https://en.wikipedia.org/wiki/Standard_Model" TargetMode="External"/><Relationship Id="rId4" Type="http://schemas.openxmlformats.org/officeDocument/2006/relationships/hyperlink" Target="https://en.wikipedia.org/wiki/Gravity" TargetMode="External"/><Relationship Id="rId9" Type="http://schemas.openxmlformats.org/officeDocument/2006/relationships/hyperlink" Target="https://en.wikipedia.org/wiki/Cold_dark_matt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/>
              <a:t>WIMP dark matter hidden behind its companion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Zhang </a:t>
            </a:r>
            <a:r>
              <a:rPr lang="en-US" altLang="zh-CN" dirty="0" err="1" smtClean="0"/>
              <a:t>peng</a:t>
            </a:r>
            <a:endParaRPr lang="en-US" altLang="zh-CN" dirty="0"/>
          </a:p>
          <a:p>
            <a:pPr algn="ctr"/>
            <a:r>
              <a:rPr lang="en-US" altLang="zh-CN" smtClean="0"/>
              <a:t>2022.11.18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7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Z_3 Model </a:t>
            </a:r>
            <a:r>
              <a:rPr lang="en-US" altLang="zh-CN" dirty="0" smtClean="0"/>
              <a:t>——generation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Generalize </a:t>
            </a:r>
            <a:r>
              <a:rPr lang="en-US" altLang="zh-CN" dirty="0"/>
              <a:t>the mechanism from Z3 </a:t>
            </a:r>
            <a:r>
              <a:rPr lang="en-US" altLang="zh-CN" dirty="0" smtClean="0"/>
              <a:t>to other </a:t>
            </a:r>
            <a:r>
              <a:rPr lang="en-US" altLang="zh-CN" dirty="0"/>
              <a:t>possible symmetry </a:t>
            </a:r>
            <a:r>
              <a:rPr lang="en-US" altLang="zh-CN" dirty="0" smtClean="0"/>
              <a:t>G.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The initiate state is the DM-DM </a:t>
            </a:r>
            <a:r>
              <a:rPr lang="en-US" altLang="zh-CN" dirty="0" smtClean="0"/>
              <a:t>pair, carrying </a:t>
            </a:r>
            <a:r>
              <a:rPr lang="en-US" altLang="zh-CN" dirty="0"/>
              <a:t>a non-vanishing G−charge, and the final states, containing the companion field, are not G invariant neither, carrying </a:t>
            </a:r>
            <a:r>
              <a:rPr lang="en-US" altLang="zh-CN" dirty="0" smtClean="0"/>
              <a:t>the same </a:t>
            </a:r>
            <a:r>
              <a:rPr lang="en-US" altLang="zh-CN" dirty="0"/>
              <a:t>G−charge.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Others(Z_2)  vs G(Z_3).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79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 Phenomenology of the DM-companion dark sector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 Freeze-out via semi-annihilation, including </a:t>
            </a:r>
            <a:r>
              <a:rPr lang="en-US" altLang="zh-CN" sz="2800" dirty="0" smtClean="0"/>
              <a:t>co-annihilation.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/>
              <a:t>Parameter scan and result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7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43481"/>
            <a:ext cx="9404723" cy="1400530"/>
          </a:xfrm>
        </p:spPr>
        <p:txBody>
          <a:bodyPr/>
          <a:lstStyle/>
          <a:p>
            <a:r>
              <a:rPr lang="en-US" altLang="zh-CN" dirty="0"/>
              <a:t>Freeze-out via semi-annihilation, including co-annihilation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The </a:t>
            </a:r>
            <a:r>
              <a:rPr lang="en-US" altLang="zh-CN" dirty="0"/>
              <a:t>mass of the companion is supposed to be close </a:t>
            </a:r>
            <a:r>
              <a:rPr lang="en-US" altLang="zh-CN" dirty="0" smtClean="0"/>
              <a:t>to that </a:t>
            </a:r>
            <a:r>
              <a:rPr lang="en-US" altLang="zh-CN" dirty="0"/>
              <a:t>of the </a:t>
            </a:r>
            <a:r>
              <a:rPr lang="en-US" altLang="zh-CN" dirty="0" smtClean="0"/>
              <a:t>DM. </a:t>
            </a:r>
            <a:r>
              <a:rPr lang="en-US" altLang="zh-CN" dirty="0"/>
              <a:t>σ_{</a:t>
            </a:r>
            <a:r>
              <a:rPr lang="en-US" altLang="zh-CN" dirty="0" smtClean="0"/>
              <a:t>s,1}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the </a:t>
            </a:r>
            <a:r>
              <a:rPr lang="en-US" altLang="zh-CN" dirty="0"/>
              <a:t>cross section </a:t>
            </a:r>
            <a:r>
              <a:rPr lang="en-US" altLang="zh-CN" dirty="0" smtClean="0"/>
              <a:t>of </a:t>
            </a:r>
            <a:r>
              <a:rPr lang="en-US" altLang="zh-CN" dirty="0"/>
              <a:t>S1 </a:t>
            </a:r>
            <a:r>
              <a:rPr lang="en-US" altLang="zh-CN" dirty="0" err="1" smtClean="0"/>
              <a:t>S1</a:t>
            </a:r>
            <a:r>
              <a:rPr lang="en-US" altLang="zh-CN" dirty="0" smtClean="0"/>
              <a:t> </a:t>
            </a:r>
            <a:r>
              <a:rPr lang="en-US" altLang="zh-CN" dirty="0"/>
              <a:t>→ </a:t>
            </a:r>
            <a:r>
              <a:rPr lang="en-US" altLang="zh-CN" dirty="0" smtClean="0"/>
              <a:t>S2*h </a:t>
            </a:r>
          </a:p>
          <a:p>
            <a:endParaRPr lang="en-US" altLang="zh-CN" dirty="0"/>
          </a:p>
          <a:p>
            <a:r>
              <a:rPr lang="en-US" altLang="zh-CN" dirty="0"/>
              <a:t>The </a:t>
            </a:r>
            <a:r>
              <a:rPr lang="en-US" altLang="zh-CN" dirty="0" err="1"/>
              <a:t>coannihilation</a:t>
            </a:r>
            <a:r>
              <a:rPr lang="en-US" altLang="zh-CN" dirty="0"/>
              <a:t> S1 S2 → </a:t>
            </a:r>
            <a:r>
              <a:rPr lang="en-US" altLang="zh-CN" dirty="0" smtClean="0"/>
              <a:t>S1*h </a:t>
            </a:r>
            <a:r>
              <a:rPr lang="en-US" altLang="zh-CN" dirty="0"/>
              <a:t>is </a:t>
            </a:r>
            <a:r>
              <a:rPr lang="en-US" altLang="zh-CN" dirty="0" smtClean="0"/>
              <a:t>just the </a:t>
            </a:r>
            <a:r>
              <a:rPr lang="en-US" altLang="zh-CN" dirty="0"/>
              <a:t>t-channel exchange of the companion. We denote its </a:t>
            </a:r>
            <a:r>
              <a:rPr lang="en-US" altLang="zh-CN" dirty="0" smtClean="0"/>
              <a:t>cross section </a:t>
            </a:r>
            <a:r>
              <a:rPr lang="en-US" altLang="zh-CN" dirty="0"/>
              <a:t>as </a:t>
            </a:r>
            <a:r>
              <a:rPr lang="en-US" altLang="zh-CN" dirty="0" smtClean="0"/>
              <a:t>σ_{s,2}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15" y="3960313"/>
            <a:ext cx="5769985" cy="27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Freeze-out via semi-annihilation, including co-annihilation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Moreover, </a:t>
            </a:r>
            <a:r>
              <a:rPr lang="en-US" altLang="zh-CN" dirty="0" smtClean="0"/>
              <a:t>σ_3</a:t>
            </a:r>
            <a:r>
              <a:rPr lang="en-US" altLang="zh-CN" dirty="0"/>
              <a:t>, the cross section of the </a:t>
            </a:r>
            <a:r>
              <a:rPr lang="en-US" altLang="zh-CN" dirty="0" smtClean="0"/>
              <a:t>companion-companion annihilation </a:t>
            </a:r>
            <a:r>
              <a:rPr lang="en-US" altLang="zh-CN" dirty="0"/>
              <a:t>S2 </a:t>
            </a:r>
            <a:r>
              <a:rPr lang="en-US" altLang="zh-CN" dirty="0" err="1"/>
              <a:t>S2</a:t>
            </a:r>
            <a:r>
              <a:rPr lang="en-US" altLang="zh-CN" dirty="0"/>
              <a:t>∗ → </a:t>
            </a:r>
            <a:r>
              <a:rPr lang="en-US" altLang="zh-CN" dirty="0" err="1"/>
              <a:t>hh</a:t>
            </a:r>
            <a:r>
              <a:rPr lang="en-US" altLang="zh-CN" dirty="0"/>
              <a:t>/V </a:t>
            </a:r>
            <a:r>
              <a:rPr lang="en-US" altLang="zh-CN" dirty="0" err="1"/>
              <a:t>V</a:t>
            </a:r>
            <a:r>
              <a:rPr lang="en-US" altLang="zh-CN" dirty="0"/>
              <a:t> / </a:t>
            </a:r>
            <a:r>
              <a:rPr lang="en-US" altLang="zh-CN" dirty="0" smtClean="0"/>
              <a:t>\bar{f} f </a:t>
            </a:r>
            <a:r>
              <a:rPr lang="en-US" altLang="zh-CN" dirty="0"/>
              <a:t>with V = Z or </a:t>
            </a:r>
            <a:r>
              <a:rPr lang="en-US" altLang="zh-CN" dirty="0" smtClean="0"/>
              <a:t>W.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44" y="3531033"/>
            <a:ext cx="63912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Parameter scan and result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94" y="2052918"/>
            <a:ext cx="5133975" cy="4000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31" y="2052918"/>
            <a:ext cx="491085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Parameter scan and </a:t>
            </a:r>
            <a:r>
              <a:rPr lang="en-US" altLang="zh-CN" sz="4000" dirty="0" smtClean="0"/>
              <a:t>result(A)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02" y="1109379"/>
            <a:ext cx="7010834" cy="4583374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975" y="1463089"/>
            <a:ext cx="75723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Parameter scan and </a:t>
            </a:r>
            <a:r>
              <a:rPr lang="en-US" altLang="zh-CN" sz="4400" dirty="0" smtClean="0"/>
              <a:t>result(B)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929" y="1239839"/>
            <a:ext cx="6646835" cy="4195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1" y="1693430"/>
            <a:ext cx="74866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and discussions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293" y="1572627"/>
            <a:ext cx="8946541" cy="5142209"/>
          </a:xfrm>
        </p:spPr>
        <p:txBody>
          <a:bodyPr/>
          <a:lstStyle/>
          <a:p>
            <a:r>
              <a:rPr lang="en-US" altLang="zh-CN" dirty="0"/>
              <a:t> I</a:t>
            </a:r>
            <a:r>
              <a:rPr lang="en-US" altLang="zh-CN" dirty="0" smtClean="0"/>
              <a:t>n order </a:t>
            </a:r>
            <a:r>
              <a:rPr lang="en-US" altLang="zh-CN" dirty="0"/>
              <a:t>to save the WIMP DM scenario, we should consider a </a:t>
            </a:r>
            <a:r>
              <a:rPr lang="en-US" altLang="zh-CN" dirty="0" smtClean="0"/>
              <a:t>more complicated </a:t>
            </a:r>
            <a:r>
              <a:rPr lang="en-US" altLang="zh-CN" dirty="0"/>
              <a:t>structure of the WIMP dark </a:t>
            </a:r>
            <a:r>
              <a:rPr lang="en-US" altLang="zh-CN" dirty="0" smtClean="0"/>
              <a:t>sector.</a:t>
            </a:r>
          </a:p>
          <a:p>
            <a:endParaRPr lang="en-US" altLang="zh-CN" dirty="0"/>
          </a:p>
          <a:p>
            <a:r>
              <a:rPr lang="en-US" altLang="zh-CN" dirty="0"/>
              <a:t>DM has a companion which is also charged under the </a:t>
            </a:r>
            <a:r>
              <a:rPr lang="en-US" altLang="zh-CN" dirty="0" smtClean="0"/>
              <a:t>DM protecting </a:t>
            </a:r>
            <a:r>
              <a:rPr lang="en-US" altLang="zh-CN" dirty="0"/>
              <a:t>symmetry, and moreover the symmetry allows the companion (usually a spin-0 particle) to play the role of bridge be tween DM and SM, via the trilinear coupling </a:t>
            </a:r>
            <a:r>
              <a:rPr lang="en-US" altLang="zh-CN" dirty="0" smtClean="0"/>
              <a:t>DM-DM-companion.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Then</a:t>
            </a:r>
            <a:r>
              <a:rPr lang="en-US" altLang="zh-CN" dirty="0"/>
              <a:t>, DM semi-annihilates into the companion to reduce its </a:t>
            </a:r>
            <a:r>
              <a:rPr lang="en-US" altLang="zh-CN" dirty="0" smtClean="0"/>
              <a:t>relic density</a:t>
            </a:r>
            <a:r>
              <a:rPr lang="en-US" altLang="zh-CN" dirty="0"/>
              <a:t>, having no DM-nucleon scattering signals. Such an </a:t>
            </a:r>
            <a:r>
              <a:rPr lang="en-US" altLang="zh-CN" dirty="0" smtClean="0"/>
              <a:t>idea can </a:t>
            </a:r>
            <a:r>
              <a:rPr lang="en-US" altLang="zh-CN" dirty="0"/>
              <a:t>be easily realized in the Z N symmetric models with N &gt; 2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b="1" dirty="0" smtClean="0"/>
              <a:t>Some </a:t>
            </a:r>
            <a:r>
              <a:rPr lang="en-US" altLang="zh-CN" b="1" dirty="0"/>
              <a:t>open and pending </a:t>
            </a:r>
            <a:r>
              <a:rPr lang="en-US" altLang="zh-CN" b="1" dirty="0" smtClean="0"/>
              <a:t>issues: the asymmetry between DM and its companion….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422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727609" y="2257136"/>
            <a:ext cx="8825659" cy="1981200"/>
          </a:xfrm>
        </p:spPr>
        <p:txBody>
          <a:bodyPr/>
          <a:lstStyle/>
          <a:p>
            <a:pPr algn="ctr"/>
            <a:r>
              <a:rPr lang="en-US" altLang="zh-CN" sz="9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Thank</a:t>
            </a:r>
            <a:r>
              <a:rPr lang="zh-CN" altLang="en-US" sz="9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9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you!</a:t>
            </a:r>
            <a:endParaRPr lang="zh-CN" altLang="en-US" sz="9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4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 Model</a:t>
            </a:r>
            <a:endParaRPr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570" y="1491915"/>
            <a:ext cx="6657547" cy="49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Dark Matter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54" y="2052638"/>
            <a:ext cx="7806068" cy="4195762"/>
          </a:xfrm>
        </p:spPr>
      </p:pic>
    </p:spTree>
    <p:extLst>
      <p:ext uri="{BB962C8B-B14F-4D97-AF65-F5344CB8AC3E}">
        <p14:creationId xmlns:p14="http://schemas.microsoft.com/office/powerpoint/2010/main" val="32012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WIMPs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Weakly interacting massive particles</a:t>
            </a:r>
            <a:r>
              <a:rPr lang="en-US" altLang="zh-CN" dirty="0"/>
              <a:t> (</a:t>
            </a:r>
            <a:r>
              <a:rPr lang="en-US" altLang="zh-CN" b="1" dirty="0"/>
              <a:t>WIMPs</a:t>
            </a:r>
            <a:r>
              <a:rPr lang="en-US" altLang="zh-CN" dirty="0"/>
              <a:t>) are hypothetical particles that are one of the proposed candidates for </a:t>
            </a:r>
            <a:r>
              <a:rPr lang="en-US" altLang="zh-CN" dirty="0">
                <a:hlinkClick r:id="rId2" tooltip="Dark matter"/>
              </a:rPr>
              <a:t>dark matter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There exists no formal definition of a WIMP, but broadly, a WIMP is a new </a:t>
            </a:r>
            <a:r>
              <a:rPr lang="en-US" altLang="zh-CN" dirty="0">
                <a:hlinkClick r:id="rId3" tooltip="Elementary particle"/>
              </a:rPr>
              <a:t>elementary particle</a:t>
            </a:r>
            <a:r>
              <a:rPr lang="en-US" altLang="zh-CN" dirty="0"/>
              <a:t> which interacts via </a:t>
            </a:r>
            <a:r>
              <a:rPr lang="en-US" altLang="zh-CN" dirty="0">
                <a:hlinkClick r:id="rId4" tooltip="Gravity"/>
              </a:rPr>
              <a:t>gravity</a:t>
            </a:r>
            <a:r>
              <a:rPr lang="en-US" altLang="zh-CN" dirty="0"/>
              <a:t> and any other force (or forces), potentially not part of the </a:t>
            </a:r>
            <a:r>
              <a:rPr lang="en-US" altLang="zh-CN" dirty="0">
                <a:hlinkClick r:id="rId5" tooltip="Standard Model"/>
              </a:rPr>
              <a:t>Standard Model</a:t>
            </a:r>
            <a:r>
              <a:rPr lang="en-US" altLang="zh-CN" dirty="0"/>
              <a:t> itself, which is as weak as or weaker than the </a:t>
            </a:r>
            <a:r>
              <a:rPr lang="en-US" altLang="zh-CN" dirty="0">
                <a:hlinkClick r:id="rId6" tooltip="Weak nuclear force"/>
              </a:rPr>
              <a:t>weak nuclear force</a:t>
            </a:r>
            <a:r>
              <a:rPr lang="en-US" altLang="zh-CN" dirty="0"/>
              <a:t>, but also non-vanishing in its strength. Many WIMP candidates are expected to have been produced thermally in the early Universe, similarly to the particles of the </a:t>
            </a:r>
            <a:r>
              <a:rPr lang="en-US" altLang="zh-CN" dirty="0">
                <a:hlinkClick r:id="rId5" tooltip="Standard Model"/>
              </a:rPr>
              <a:t>Standard Model</a:t>
            </a:r>
            <a:r>
              <a:rPr lang="en-US" altLang="zh-CN" baseline="30000" dirty="0">
                <a:hlinkClick r:id="rId7"/>
              </a:rPr>
              <a:t>[1]</a:t>
            </a:r>
            <a:r>
              <a:rPr lang="en-US" altLang="zh-CN" dirty="0"/>
              <a:t> according to </a:t>
            </a:r>
            <a:r>
              <a:rPr lang="en-US" altLang="zh-CN" dirty="0">
                <a:hlinkClick r:id="rId8" tooltip="Big Bang"/>
              </a:rPr>
              <a:t>Big Bang</a:t>
            </a:r>
            <a:r>
              <a:rPr lang="en-US" altLang="zh-CN" dirty="0"/>
              <a:t> cosmology, and usually will constitute </a:t>
            </a:r>
            <a:r>
              <a:rPr lang="en-US" altLang="zh-CN" dirty="0">
                <a:hlinkClick r:id="rId9" tooltip="Cold dark matter"/>
              </a:rPr>
              <a:t>cold dark matter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0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Direct </a:t>
            </a:r>
            <a:r>
              <a:rPr lang="en-US" altLang="zh-CN" b="1" dirty="0"/>
              <a:t>D</a:t>
            </a:r>
            <a:r>
              <a:rPr lang="en-US" altLang="zh-CN" b="1" dirty="0" smtClean="0"/>
              <a:t>etection</a:t>
            </a:r>
            <a:endParaRPr lang="en-US" altLang="zh-CN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8" y="1496291"/>
            <a:ext cx="7001164" cy="4710545"/>
          </a:xfrm>
        </p:spPr>
      </p:pic>
    </p:spTree>
    <p:extLst>
      <p:ext uri="{BB962C8B-B14F-4D97-AF65-F5344CB8AC3E}">
        <p14:creationId xmlns:p14="http://schemas.microsoft.com/office/powerpoint/2010/main" val="42905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present </a:t>
            </a:r>
            <a:r>
              <a:rPr lang="en-US" altLang="zh-CN" dirty="0" smtClean="0"/>
              <a:t>strong exclusion </a:t>
            </a:r>
            <a:r>
              <a:rPr lang="en-US" altLang="zh-CN" dirty="0"/>
              <a:t>from DM direct </a:t>
            </a:r>
            <a:r>
              <a:rPr lang="en-US" altLang="zh-CN" dirty="0" smtClean="0"/>
              <a:t>detection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Solution</a:t>
            </a:r>
            <a:r>
              <a:rPr lang="zh-CN" altLang="en-US" dirty="0" smtClean="0"/>
              <a:t>→</a:t>
            </a:r>
            <a:r>
              <a:rPr lang="en-US" altLang="zh-CN" dirty="0"/>
              <a:t> DM direct </a:t>
            </a:r>
            <a:r>
              <a:rPr lang="en-US" altLang="zh-CN" dirty="0" smtClean="0"/>
              <a:t>detection makes no sense.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Phys. Lett. B 826, 136885 (</a:t>
            </a:r>
            <a:r>
              <a:rPr lang="en-US" altLang="zh-CN" dirty="0" smtClean="0"/>
              <a:t>2022)doi:10.1016/j.physletb.2022.136885 </a:t>
            </a:r>
            <a:r>
              <a:rPr lang="en-US" altLang="zh-CN" dirty="0"/>
              <a:t>[arXiv:2108.129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34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Idea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6294" y="1785063"/>
            <a:ext cx="8946541" cy="4551082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DM has a </a:t>
            </a:r>
            <a:r>
              <a:rPr lang="en-US" altLang="zh-CN" sz="2400" dirty="0" smtClean="0"/>
              <a:t>companion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DM-DM-companion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 Companion provides </a:t>
            </a:r>
            <a:r>
              <a:rPr lang="en-US" altLang="zh-CN" sz="2400" dirty="0"/>
              <a:t>a portal to the </a:t>
            </a:r>
            <a:r>
              <a:rPr lang="en-US" altLang="zh-CN" sz="2400" dirty="0" err="1" smtClean="0"/>
              <a:t>standardmodel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(SM) via, for instance, the coupling to Higgs doublet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 </a:t>
            </a:r>
            <a:r>
              <a:rPr lang="en-US" altLang="zh-CN" sz="2400" dirty="0"/>
              <a:t>Then, DM semi-annihilates into </a:t>
            </a:r>
            <a:r>
              <a:rPr lang="en-US" altLang="zh-CN" sz="2400" dirty="0" err="1" smtClean="0"/>
              <a:t>thecompanion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to arrive correct relic density, without leaving DM-nucleon scattering signal.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43482"/>
            <a:ext cx="9404723" cy="1400530"/>
          </a:xfrm>
        </p:spPr>
        <p:txBody>
          <a:bodyPr/>
          <a:lstStyle/>
          <a:p>
            <a:r>
              <a:rPr lang="en-US" altLang="zh-CN" dirty="0" smtClean="0"/>
              <a:t>Z_3 Model ——A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104293" y="1844012"/>
            <a:ext cx="8946541" cy="4195481"/>
          </a:xfrm>
        </p:spPr>
        <p:txBody>
          <a:bodyPr/>
          <a:lstStyle/>
          <a:p>
            <a:r>
              <a:rPr lang="en-US" altLang="zh-CN" dirty="0" smtClean="0"/>
              <a:t>Two scalars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S1 is DM, and S2 is companion.</a:t>
            </a:r>
          </a:p>
          <a:p>
            <a:endParaRPr lang="en-US" altLang="zh-CN" dirty="0"/>
          </a:p>
          <a:p>
            <a:r>
              <a:rPr lang="en-US" altLang="zh-CN" dirty="0" smtClean="0"/>
              <a:t>DM annihilation channel </a:t>
            </a:r>
            <a:r>
              <a:rPr lang="en-US" altLang="zh-CN" dirty="0"/>
              <a:t>S1 </a:t>
            </a:r>
            <a:r>
              <a:rPr lang="en-US" altLang="zh-CN" dirty="0" err="1"/>
              <a:t>S1</a:t>
            </a:r>
            <a:r>
              <a:rPr lang="en-US" altLang="zh-CN" dirty="0"/>
              <a:t> → S2∗</a:t>
            </a:r>
            <a:r>
              <a:rPr lang="en-US" altLang="zh-CN" dirty="0" smtClean="0"/>
              <a:t>h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8" y="4246679"/>
            <a:ext cx="7509164" cy="15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Z_3 Model </a:t>
            </a:r>
            <a:r>
              <a:rPr lang="en-US" altLang="zh-CN" dirty="0" smtClean="0"/>
              <a:t>——B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scalar(S_2) and a fermion(S_1)</a:t>
            </a:r>
          </a:p>
          <a:p>
            <a:endParaRPr lang="en-US" altLang="zh-CN" dirty="0"/>
          </a:p>
          <a:p>
            <a:r>
              <a:rPr lang="en-US" altLang="zh-CN" dirty="0"/>
              <a:t>fermionic </a:t>
            </a:r>
            <a:r>
              <a:rPr lang="en-US" altLang="zh-CN" dirty="0" smtClean="0"/>
              <a:t>DM, </a:t>
            </a:r>
            <a:r>
              <a:rPr lang="en-US" altLang="zh-CN" dirty="0"/>
              <a:t>and </a:t>
            </a:r>
            <a:r>
              <a:rPr lang="en-US" altLang="zh-CN" dirty="0" smtClean="0"/>
              <a:t>scalar </a:t>
            </a:r>
            <a:r>
              <a:rPr lang="en-US" altLang="zh-CN" dirty="0"/>
              <a:t>is </a:t>
            </a:r>
            <a:r>
              <a:rPr lang="en-US" altLang="zh-CN" dirty="0" smtClean="0"/>
              <a:t>companion</a:t>
            </a:r>
          </a:p>
          <a:p>
            <a:endParaRPr lang="en-US" altLang="zh-CN" dirty="0"/>
          </a:p>
          <a:p>
            <a:r>
              <a:rPr lang="en-US" altLang="zh-CN" dirty="0" smtClean="0"/>
              <a:t>Annihilation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ψψ</a:t>
            </a:r>
            <a:r>
              <a:rPr lang="en-US" altLang="zh-CN" dirty="0" smtClean="0"/>
              <a:t> </a:t>
            </a:r>
            <a:r>
              <a:rPr lang="en-US" altLang="zh-CN" dirty="0"/>
              <a:t>→ </a:t>
            </a:r>
            <a:r>
              <a:rPr lang="en-US" altLang="zh-CN" dirty="0" err="1" smtClean="0"/>
              <a:t>hS</a:t>
            </a:r>
            <a:r>
              <a:rPr lang="zh-CN" altLang="en-US" dirty="0" smtClean="0"/>
              <a:t>*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4535055"/>
            <a:ext cx="7610764" cy="14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577</Words>
  <Application>Microsoft Office PowerPoint</Application>
  <PresentationFormat>宽屏</PresentationFormat>
  <Paragraphs>69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Century Gothic</vt:lpstr>
      <vt:lpstr>Wingdings 3</vt:lpstr>
      <vt:lpstr>离子</vt:lpstr>
      <vt:lpstr>WIMP dark matter hidden behind its companion</vt:lpstr>
      <vt:lpstr>Standard Model</vt:lpstr>
      <vt:lpstr>Dark Matter</vt:lpstr>
      <vt:lpstr>WIMPs</vt:lpstr>
      <vt:lpstr>Direct Detection</vt:lpstr>
      <vt:lpstr>Motivation</vt:lpstr>
      <vt:lpstr>Our Idea</vt:lpstr>
      <vt:lpstr>Z_3 Model ——A</vt:lpstr>
      <vt:lpstr>Z_3 Model ——B</vt:lpstr>
      <vt:lpstr>Z_3 Model ——generation</vt:lpstr>
      <vt:lpstr> Phenomenology of the DM-companion dark sector</vt:lpstr>
      <vt:lpstr>Freeze-out via semi-annihilation, including co-annihilation</vt:lpstr>
      <vt:lpstr>Freeze-out via semi-annihilation, including co-annihilation</vt:lpstr>
      <vt:lpstr>Parameter scan and result</vt:lpstr>
      <vt:lpstr>Parameter scan and result(A)</vt:lpstr>
      <vt:lpstr>Parameter scan and result(B)</vt:lpstr>
      <vt:lpstr>Conclusions and discussions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WIMP dark matter hidden behind its companion</dc:title>
  <dc:creator>张鹏</dc:creator>
  <cp:lastModifiedBy>张鹏</cp:lastModifiedBy>
  <cp:revision>20</cp:revision>
  <dcterms:created xsi:type="dcterms:W3CDTF">2022-11-18T02:49:45Z</dcterms:created>
  <dcterms:modified xsi:type="dcterms:W3CDTF">2022-11-18T07:14:08Z</dcterms:modified>
</cp:coreProperties>
</file>