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6" r:id="rId4"/>
    <p:sldId id="259" r:id="rId5"/>
    <p:sldId id="260" r:id="rId6"/>
    <p:sldId id="270" r:id="rId7"/>
    <p:sldId id="268" r:id="rId8"/>
    <p:sldId id="262" r:id="rId9"/>
    <p:sldId id="269" r:id="rId10"/>
    <p:sldId id="263" r:id="rId11"/>
    <p:sldId id="264" r:id="rId12"/>
    <p:sldId id="26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0" autoAdjust="0"/>
  </p:normalViewPr>
  <p:slideViewPr>
    <p:cSldViewPr snapToGrid="0">
      <p:cViewPr varScale="1">
        <p:scale>
          <a:sx n="86" d="100"/>
          <a:sy n="86" d="100"/>
        </p:scale>
        <p:origin x="595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64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90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648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027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98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14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8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4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81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84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32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3156B1-F875-4E57-9524-AF8A21F6833A}" type="datetimeFigureOut">
              <a:rPr lang="zh-CN" altLang="en-US" smtClean="0"/>
              <a:t>2022/11/18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CE9D0-DDF5-44F1-B484-C575844388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9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4.wmf"/><Relationship Id="rId7" Type="http://schemas.openxmlformats.org/officeDocument/2006/relationships/oleObject" Target="../embeddings/oleObject21.bin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abs/2112.10590" TargetMode="Externa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rxiv.org/abs/2112.105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497F75-07DA-DD79-BF7E-D3419CA7D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0630" y="1304925"/>
            <a:ext cx="10058400" cy="1933575"/>
          </a:xfrm>
        </p:spPr>
        <p:txBody>
          <a:bodyPr>
            <a:normAutofit/>
          </a:bodyPr>
          <a:lstStyle/>
          <a:p>
            <a:r>
              <a:rPr lang="en-US" altLang="zh-CN" sz="4400" b="0" i="0" u="none" strike="noStrike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The Scattering of Dirac and Majorana Fermions </a:t>
            </a:r>
            <a:r>
              <a:rPr lang="en-US" altLang="zh-CN" sz="44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by</a:t>
            </a:r>
            <a:r>
              <a:rPr lang="en-US" altLang="zh-CN" sz="4400" b="0" i="0" u="none" strike="noStrike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Kerr spacetime in the teleparallel gravity approach 	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7F2F09E-ED01-8936-33F5-2BB3B51E0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3798395"/>
            <a:ext cx="10058400" cy="175468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Wei Lin</a:t>
            </a:r>
          </a:p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East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China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Normal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University</a:t>
            </a:r>
          </a:p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Supervisor</a:t>
            </a:r>
            <a:r>
              <a:rPr lang="zh-CN" altLang="en-US" sz="3600" dirty="0">
                <a:solidFill>
                  <a:schemeClr val="tx1"/>
                </a:solidFill>
              </a:rPr>
              <a:t>：</a:t>
            </a:r>
            <a:r>
              <a:rPr lang="en-US" altLang="zh-CN" sz="3600" dirty="0">
                <a:solidFill>
                  <a:schemeClr val="tx1"/>
                </a:solidFill>
              </a:rPr>
              <a:t>Prof. </a:t>
            </a:r>
            <a:r>
              <a:rPr lang="en-US" altLang="zh-CN" sz="3600" dirty="0" err="1">
                <a:solidFill>
                  <a:schemeClr val="tx1"/>
                </a:solidFill>
              </a:rPr>
              <a:t>Xun</a:t>
            </a:r>
            <a:r>
              <a:rPr lang="en-US" altLang="zh-CN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 err="1">
                <a:solidFill>
                  <a:schemeClr val="tx1"/>
                </a:solidFill>
              </a:rPr>
              <a:t>Xue</a:t>
            </a:r>
            <a:endParaRPr lang="en-US" altLang="zh-CN" sz="3600" dirty="0">
              <a:solidFill>
                <a:schemeClr val="tx1"/>
              </a:solidFill>
            </a:endParaRPr>
          </a:p>
          <a:p>
            <a:pPr algn="ctr"/>
            <a:endParaRPr lang="zh-CN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1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957601-5931-BE29-3BBF-F7429544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T-matrix of Kerr scattering</a:t>
            </a:r>
            <a:endParaRPr lang="zh-CN" altLang="en-US" dirty="0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354EFF4A-27E7-678A-2E64-ED7E3BA15B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603928"/>
              </p:ext>
            </p:extLst>
          </p:nvPr>
        </p:nvGraphicFramePr>
        <p:xfrm>
          <a:off x="2681288" y="1466850"/>
          <a:ext cx="6843712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68600" imgH="787320" progId="Equation.DSMT4">
                  <p:embed/>
                </p:oleObj>
              </mc:Choice>
              <mc:Fallback>
                <p:oleObj name="Equation" r:id="rId2" imgW="4368600" imgH="78732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354EFF4A-27E7-678A-2E64-ED7E3BA15B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81288" y="1466850"/>
                        <a:ext cx="6843712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8CFA71B8-E647-6C05-FF8B-74E002747A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603592"/>
              </p:ext>
            </p:extLst>
          </p:nvPr>
        </p:nvGraphicFramePr>
        <p:xfrm>
          <a:off x="1871227" y="2691766"/>
          <a:ext cx="7413671" cy="1927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035480" imgH="1828800" progId="Equation.DSMT4">
                  <p:embed/>
                </p:oleObj>
              </mc:Choice>
              <mc:Fallback>
                <p:oleObj name="Equation" r:id="rId4" imgW="703548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71227" y="2691766"/>
                        <a:ext cx="7413671" cy="1927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A899456B-97CE-63A2-D851-567C06210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42656"/>
              </p:ext>
            </p:extLst>
          </p:nvPr>
        </p:nvGraphicFramePr>
        <p:xfrm>
          <a:off x="3724387" y="4850828"/>
          <a:ext cx="3707353" cy="1731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63760" imgH="1523880" progId="Equation.DSMT4">
                  <p:embed/>
                </p:oleObj>
              </mc:Choice>
              <mc:Fallback>
                <p:oleObj name="Equation" r:id="rId6" imgW="326376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24387" y="4850828"/>
                        <a:ext cx="3707353" cy="1731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591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95D690-A810-2750-94FD-9F862FC04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Difference between Dirac and Majorana particle</a:t>
            </a:r>
            <a:endParaRPr lang="zh-CN" altLang="en-US" dirty="0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FF62817C-285B-8D68-117F-ADF4EBAF14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188349"/>
              </p:ext>
            </p:extLst>
          </p:nvPr>
        </p:nvGraphicFramePr>
        <p:xfrm>
          <a:off x="2497138" y="1690688"/>
          <a:ext cx="7196137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60640" imgH="711000" progId="Equation.DSMT4">
                  <p:embed/>
                </p:oleObj>
              </mc:Choice>
              <mc:Fallback>
                <p:oleObj name="Equation" r:id="rId2" imgW="3860640" imgH="71100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FF62817C-285B-8D68-117F-ADF4EBAF14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97138" y="1690688"/>
                        <a:ext cx="7196137" cy="1325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B3069DFA-9E87-1B86-6FF7-7150B041901C}"/>
              </a:ext>
            </a:extLst>
          </p:cNvPr>
          <p:cNvSpPr txBox="1"/>
          <p:nvPr/>
        </p:nvSpPr>
        <p:spPr>
          <a:xfrm>
            <a:off x="845127" y="3301425"/>
            <a:ext cx="6591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Comparing to </a:t>
            </a:r>
            <a:r>
              <a:rPr lang="en-US" altLang="zh-CN" sz="3200" b="0" i="0" dirty="0">
                <a:solidFill>
                  <a:srgbClr val="202122"/>
                </a:solidFill>
                <a:effectLst/>
                <a:latin typeface="-apple-system"/>
              </a:rPr>
              <a:t>Schwarzschild</a:t>
            </a:r>
            <a:r>
              <a:rPr lang="en-US" altLang="zh-CN" sz="3200" dirty="0"/>
              <a:t> case:</a:t>
            </a:r>
            <a:endParaRPr lang="zh-CN" altLang="en-US" sz="3200" dirty="0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707FA924-F0B6-BA7F-7B87-64CF7A959C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82555"/>
              </p:ext>
            </p:extLst>
          </p:nvPr>
        </p:nvGraphicFramePr>
        <p:xfrm>
          <a:off x="3835131" y="4171375"/>
          <a:ext cx="4535591" cy="1165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68400" imgH="711000" progId="Equation.DSMT4">
                  <p:embed/>
                </p:oleObj>
              </mc:Choice>
              <mc:Fallback>
                <p:oleObj name="Equation" r:id="rId4" imgW="2768400" imgH="71100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707FA924-F0B6-BA7F-7B87-64CF7A959C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5131" y="4171375"/>
                        <a:ext cx="4535591" cy="1165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B72A0430-90B9-430C-B423-2F1BE14F51A6}"/>
              </a:ext>
            </a:extLst>
          </p:cNvPr>
          <p:cNvSpPr txBox="1"/>
          <p:nvPr/>
        </p:nvSpPr>
        <p:spPr>
          <a:xfrm>
            <a:off x="7800976" y="3301425"/>
            <a:ext cx="347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0" strike="noStrike" dirty="0" err="1">
                <a:effectLst/>
                <a:latin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Junhui</a:t>
            </a:r>
            <a:r>
              <a:rPr lang="en-US" altLang="zh-CN" b="1" i="0" strike="noStrike" dirty="0">
                <a:effectLst/>
                <a:latin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Lai &amp; </a:t>
            </a:r>
            <a:r>
              <a:rPr lang="en-US" altLang="zh-CN" b="1" i="0" strike="noStrike" dirty="0" err="1">
                <a:effectLst/>
                <a:latin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Xun</a:t>
            </a:r>
            <a:r>
              <a:rPr lang="en-US" altLang="zh-CN" b="1" i="0" strike="noStrike" dirty="0">
                <a:effectLst/>
                <a:latin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zh-CN" b="1" i="0" strike="noStrike" dirty="0" err="1">
                <a:effectLst/>
                <a:latin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Xue</a:t>
            </a:r>
            <a:r>
              <a:rPr lang="en-US" altLang="zh-CN" b="1" i="0" strike="noStrike" dirty="0">
                <a:effectLst/>
                <a:latin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zh-CN" b="1" i="0" u="none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arXiv:2112.10590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5ECF5BC-24DD-0F88-ECCE-3E490F72E99D}"/>
              </a:ext>
            </a:extLst>
          </p:cNvPr>
          <p:cNvSpPr txBox="1"/>
          <p:nvPr/>
        </p:nvSpPr>
        <p:spPr>
          <a:xfrm>
            <a:off x="845127" y="5496303"/>
            <a:ext cx="100290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Particles can be distinguished via the rotating of the field source! </a:t>
            </a:r>
            <a:endParaRPr lang="zh-CN" altLang="en-US" sz="3200" dirty="0"/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BD783AA4-A17C-8494-7C6B-44D87F3C3D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508801"/>
              </p:ext>
            </p:extLst>
          </p:nvPr>
        </p:nvGraphicFramePr>
        <p:xfrm>
          <a:off x="2497138" y="2684314"/>
          <a:ext cx="1413078" cy="744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15920" imgH="533160" progId="Equation.DSMT4">
                  <p:embed/>
                </p:oleObj>
              </mc:Choice>
              <mc:Fallback>
                <p:oleObj name="Equation" r:id="rId7" imgW="10159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97138" y="2684314"/>
                        <a:ext cx="1413078" cy="744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473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5F8D62-6AB7-2FBD-4BAA-76EC5F37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&amp; Extension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4AC4B2-71A6-91E3-9183-971B9186F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The scattering of Dirac and Majorana fermions </a:t>
            </a:r>
            <a:r>
              <a:rPr lang="en-US" altLang="zh-CN" sz="3200"/>
              <a:t>are distinguished </a:t>
            </a:r>
            <a:r>
              <a:rPr lang="en-US" altLang="zh-CN" sz="3200" dirty="0"/>
              <a:t>by  both tetrads and vector torsion while the contribution of axial vector torsion are the same in teleparallel gravity frame. </a:t>
            </a:r>
          </a:p>
          <a:p>
            <a:r>
              <a:rPr lang="en-US" altLang="zh-CN" sz="3200" dirty="0"/>
              <a:t>The scattering difference in Kerr spacetime are related to non- spherically symmetrical direction.</a:t>
            </a:r>
          </a:p>
          <a:p>
            <a:r>
              <a:rPr lang="en-US" altLang="zh-CN" sz="3200" dirty="0"/>
              <a:t>Particle species may be differed by spherically symmetrical gravity when considering higher order of Feynman diagram which can be calculated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35183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1FB3BF77-DADD-29EC-0234-DA9352443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0830"/>
            <a:ext cx="9144000" cy="2387600"/>
          </a:xfrm>
        </p:spPr>
        <p:txBody>
          <a:bodyPr/>
          <a:lstStyle/>
          <a:p>
            <a:r>
              <a:rPr lang="en-US" altLang="zh-CN" dirty="0"/>
              <a:t>Thank you for your attention!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312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019B95-EB6C-94FF-B57B-AB8C393E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Detection of Majorana particle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979F56-15F2-4A32-95ED-C160A1F98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Neutrinoless</a:t>
            </a:r>
            <a:r>
              <a:rPr lang="en-US" altLang="zh-CN" dirty="0"/>
              <a:t> double beta decay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Spin-gravity interaction can distinguish Dirac and Majorana neutrino wave packets propagating via Lens-</a:t>
            </a:r>
            <a:r>
              <a:rPr lang="en-US" altLang="zh-CN" dirty="0" err="1"/>
              <a:t>Thirring</a:t>
            </a:r>
            <a:r>
              <a:rPr lang="en-US" altLang="zh-CN" dirty="0"/>
              <a:t> effect in rotating fields, Papini et. al. PRL 2006</a:t>
            </a: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B541033-3EDC-181C-924F-302D930BF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691322"/>
            <a:ext cx="2140526" cy="1650185"/>
          </a:xfrm>
          <a:prstGeom prst="rect">
            <a:avLst/>
          </a:prstGeom>
        </p:spPr>
      </p:pic>
      <p:pic>
        <p:nvPicPr>
          <p:cNvPr id="5" name="内容占位符 11">
            <a:extLst>
              <a:ext uri="{FF2B5EF4-FFF2-40B4-BE49-F238E27FC236}">
                <a16:creationId xmlns:a16="http://schemas.microsoft.com/office/drawing/2014/main" id="{81A93892-F425-6631-AF5C-166E492DE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877" y="4589403"/>
            <a:ext cx="5803323" cy="2164961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1D8AE34E-88CF-558A-14C1-D131EF6BF106}"/>
              </a:ext>
            </a:extLst>
          </p:cNvPr>
          <p:cNvSpPr/>
          <p:nvPr/>
        </p:nvSpPr>
        <p:spPr>
          <a:xfrm>
            <a:off x="1743075" y="6248876"/>
            <a:ext cx="876300" cy="1374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AE1E7F7-823E-C011-8013-E7C237499F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6060" y="4265050"/>
            <a:ext cx="4305287" cy="99154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291992B-DAAC-C017-A286-8229AEBC90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5445770"/>
            <a:ext cx="4842456" cy="130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9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1244E7-CA4A-F002-0A34-F7C6BAFB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Distinguish fermions species via torsion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0515BD-21D8-C8A3-DCBE-9FAA9CB07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b="0" i="0" u="none" strike="noStrike" baseline="0" dirty="0"/>
              <a:t>The scattering behaviors of Dirac and Majorana fermion are different</a:t>
            </a:r>
            <a:r>
              <a:rPr lang="en-US" altLang="zh-CN" sz="3200" dirty="0"/>
              <a:t> </a:t>
            </a:r>
            <a:r>
              <a:rPr lang="en-US" altLang="zh-CN" sz="3200" b="0" i="0" u="none" strike="noStrike" baseline="0" dirty="0"/>
              <a:t>by vector torsion </a:t>
            </a:r>
            <a:r>
              <a:rPr lang="en-US" altLang="zh-CN" sz="3200" dirty="0">
                <a:latin typeface="CMR10"/>
              </a:rPr>
              <a:t>in the non-minimal coupling case</a:t>
            </a:r>
            <a:r>
              <a:rPr lang="en-US" altLang="zh-CN" sz="3200" b="0" i="0" u="none" strike="noStrike" baseline="0" dirty="0"/>
              <a:t>.</a:t>
            </a:r>
            <a:r>
              <a:rPr lang="en-US" altLang="zh-CN" sz="2000" b="1" i="0" strike="noStrike" dirty="0"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zh-CN" sz="2000" b="1" i="0" strike="noStrike" dirty="0" err="1"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Junhui</a:t>
            </a:r>
            <a:r>
              <a:rPr lang="en-US" altLang="zh-CN" sz="2000" b="1" i="0" strike="noStrike" dirty="0"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Lai &amp; </a:t>
            </a:r>
            <a:r>
              <a:rPr lang="en-US" altLang="zh-CN" sz="2000" b="1" i="0" strike="noStrike" dirty="0" err="1"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Xun</a:t>
            </a:r>
            <a:r>
              <a:rPr lang="en-US" altLang="zh-CN" sz="2000" b="1" i="0" strike="noStrike" dirty="0"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zh-CN" sz="2000" b="1" i="0" strike="noStrike" dirty="0" err="1"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Xue</a:t>
            </a:r>
            <a:r>
              <a:rPr lang="en-US" altLang="zh-CN" sz="2000" b="1" i="0" strike="noStrike" dirty="0"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zh-CN" sz="2000" b="1" i="0" u="none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arXiv:2112.10590</a:t>
            </a:r>
            <a:endParaRPr lang="en-US" altLang="zh-CN" sz="2000" b="1" i="0" u="none" strike="noStrike" dirty="0">
              <a:solidFill>
                <a:srgbClr val="0563C1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altLang="zh-CN" sz="3200" dirty="0"/>
              <a:t>GR is a torsion free theory without spinor source</a:t>
            </a:r>
          </a:p>
          <a:p>
            <a:r>
              <a:rPr lang="en-US" altLang="zh-CN" sz="3200" dirty="0"/>
              <a:t>Teleparallel Gravity is a Curvature free theory while Gravity is described by Torsion. </a:t>
            </a:r>
            <a:endParaRPr lang="en-US" altLang="zh-CN" sz="3200" b="1" i="0" u="none" strike="noStrike" dirty="0">
              <a:solidFill>
                <a:srgbClr val="0563C1"/>
              </a:solidFill>
              <a:effectLst/>
              <a:latin typeface="Open Sans" panose="020B0606030504020204" pitchFamily="34" charset="0"/>
            </a:endParaRPr>
          </a:p>
          <a:p>
            <a:endParaRPr lang="en-US" altLang="zh-CN" sz="2000" b="1" dirty="0">
              <a:solidFill>
                <a:srgbClr val="0563C1"/>
              </a:solidFill>
              <a:latin typeface="Open Sans" panose="020B0606030504020204" pitchFamily="34" charset="0"/>
            </a:endParaRPr>
          </a:p>
          <a:p>
            <a:endParaRPr lang="en-US" altLang="zh-CN" sz="2000" b="1" dirty="0">
              <a:solidFill>
                <a:srgbClr val="0563C1"/>
              </a:solidFill>
              <a:latin typeface="Open Sans" panose="020B0606030504020204" pitchFamily="34" charset="0"/>
            </a:endParaRPr>
          </a:p>
          <a:p>
            <a:endParaRPr lang="en-US" altLang="zh-CN" sz="2000" b="1" dirty="0">
              <a:solidFill>
                <a:srgbClr val="0563C1"/>
              </a:solidFill>
              <a:latin typeface="Open Sans" panose="020B0606030504020204" pitchFamily="34" charset="0"/>
            </a:endParaRPr>
          </a:p>
          <a:p>
            <a:endParaRPr lang="en-US" altLang="zh-CN" sz="2000" b="1" dirty="0">
              <a:solidFill>
                <a:srgbClr val="0563C1"/>
              </a:solidFill>
              <a:latin typeface="Open Sans" panose="020B0606030504020204" pitchFamily="34" charset="0"/>
            </a:endParaRPr>
          </a:p>
          <a:p>
            <a:endParaRPr lang="en-US" altLang="zh-CN" sz="2000" b="1" dirty="0">
              <a:solidFill>
                <a:srgbClr val="0563C1"/>
              </a:solidFill>
              <a:latin typeface="Open Sans" panose="020B0606030504020204" pitchFamily="34" charset="0"/>
            </a:endParaRPr>
          </a:p>
          <a:p>
            <a:endParaRPr lang="en-US" altLang="zh-CN" sz="2000" b="1" dirty="0">
              <a:solidFill>
                <a:srgbClr val="0563C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altLang="zh-CN" sz="2000" b="1" dirty="0">
              <a:solidFill>
                <a:srgbClr val="0563C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altLang="zh-CN" sz="3200" b="0" dirty="0"/>
          </a:p>
          <a:p>
            <a:endParaRPr lang="en-US" altLang="zh-CN" sz="3200" b="0" dirty="0"/>
          </a:p>
          <a:p>
            <a:endParaRPr lang="en-US" altLang="zh-CN" sz="3200" b="0" dirty="0"/>
          </a:p>
          <a:p>
            <a:endParaRPr lang="zh-CN" altLang="en-US" sz="3200" dirty="0"/>
          </a:p>
          <a:p>
            <a:pPr algn="l"/>
            <a:endParaRPr lang="zh-CN" altLang="en-US" sz="32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3255E98-B8C3-BE24-52F1-0661DEE44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548" y="5194162"/>
            <a:ext cx="3140757" cy="166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77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289ACB-3078-59D6-59F8-ACD8FB4B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Dirac action in Teleparallel Gravity Frame</a:t>
            </a:r>
            <a:endParaRPr lang="zh-CN" altLang="en-US" dirty="0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5A3C95D1-81F2-98FF-F796-42B0B45D98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08048"/>
              </p:ext>
            </p:extLst>
          </p:nvPr>
        </p:nvGraphicFramePr>
        <p:xfrm>
          <a:off x="958840" y="2939208"/>
          <a:ext cx="496252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77880" imgH="787320" progId="Equation.DSMT4">
                  <p:embed/>
                </p:oleObj>
              </mc:Choice>
              <mc:Fallback>
                <p:oleObj name="Equation" r:id="rId2" imgW="3377880" imgH="78732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5A3C95D1-81F2-98FF-F796-42B0B45D98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8840" y="2939208"/>
                        <a:ext cx="4962525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BAE8A790-B470-A2D6-4436-0BFDC23F53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404435"/>
              </p:ext>
            </p:extLst>
          </p:nvPr>
        </p:nvGraphicFramePr>
        <p:xfrm>
          <a:off x="7331421" y="2775631"/>
          <a:ext cx="2260600" cy="163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1840" imgH="1473120" progId="Equation.DSMT4">
                  <p:embed/>
                </p:oleObj>
              </mc:Choice>
              <mc:Fallback>
                <p:oleObj name="Equation" r:id="rId4" imgW="2031840" imgH="147312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BAE8A790-B470-A2D6-4436-0BFDC23F53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31421" y="2775631"/>
                        <a:ext cx="2260600" cy="163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86B38C9E-3DB7-F7D7-0F30-2208FC4138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556917"/>
              </p:ext>
            </p:extLst>
          </p:nvPr>
        </p:nvGraphicFramePr>
        <p:xfrm>
          <a:off x="958840" y="4232673"/>
          <a:ext cx="2771441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15840" imgH="304560" progId="Equation.DSMT4">
                  <p:embed/>
                </p:oleObj>
              </mc:Choice>
              <mc:Fallback>
                <p:oleObj name="Equation" r:id="rId6" imgW="1815840" imgH="304560" progId="Equation.DSMT4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86B38C9E-3DB7-F7D7-0F30-2208FC4138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8840" y="4232673"/>
                        <a:ext cx="2771441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1F303BA0-7D20-8C15-000C-3F4E58C58A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963863"/>
              </p:ext>
            </p:extLst>
          </p:nvPr>
        </p:nvGraphicFramePr>
        <p:xfrm>
          <a:off x="958840" y="4832400"/>
          <a:ext cx="7116763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00600" imgH="927000" progId="Equation.DSMT4">
                  <p:embed/>
                </p:oleObj>
              </mc:Choice>
              <mc:Fallback>
                <p:oleObj name="Equation" r:id="rId8" imgW="4800600" imgH="92700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1F303BA0-7D20-8C15-000C-3F4E58C58A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58840" y="4832400"/>
                        <a:ext cx="7116763" cy="1374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D3B2EFDE-8477-FE48-45BA-873C556117E3}"/>
                  </a:ext>
                </a:extLst>
              </p:cNvPr>
              <p:cNvSpPr txBox="1"/>
              <p:nvPr/>
            </p:nvSpPr>
            <p:spPr>
              <a:xfrm>
                <a:off x="1031297" y="1613646"/>
                <a:ext cx="9780137" cy="1161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m:rPr>
                            <m:lit/>
                          </m:r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μ</m:t>
                        </m:r>
                      </m:sub>
                      <m:sup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</m:oMath>
                </a14:m>
                <a:r>
                  <a:rPr lang="en-US" altLang="zh-CN" sz="3200" b="0" dirty="0"/>
                  <a:t>:</a:t>
                </a:r>
                <a:r>
                  <a:rPr lang="en-US" altLang="zh-CN" sz="3200" dirty="0"/>
                  <a:t> inertial tetrads without gravity</a:t>
                </a:r>
              </a:p>
              <a:p>
                <a:r>
                  <a:rPr lang="en-US" altLang="zh-CN" sz="3200" b="0" dirty="0"/>
                  <a:t>Total </a:t>
                </a:r>
                <a:r>
                  <a:rPr lang="en-US" altLang="zh-CN" sz="3200" dirty="0"/>
                  <a:t>tetrads</a:t>
                </a:r>
                <a:r>
                  <a:rPr lang="en-US" altLang="zh-CN" sz="3200" b="0" dirty="0"/>
                  <a:t> with gravity denoted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  <m:sup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μ</m:t>
                        </m:r>
                      </m:sub>
                      <m:sup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μ</m:t>
                        </m:r>
                      </m:sub>
                      <m:sup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</m:oMath>
                </a14:m>
                <a:endParaRPr lang="en-US" altLang="zh-CN" sz="3200" b="0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D3B2EFDE-8477-FE48-45BA-873C55611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297" y="1613646"/>
                <a:ext cx="9780137" cy="1161985"/>
              </a:xfrm>
              <a:prstGeom prst="rect">
                <a:avLst/>
              </a:prstGeom>
              <a:blipFill>
                <a:blip r:embed="rId10"/>
                <a:stretch>
                  <a:fillRect l="-1558" t="-6316" b="-136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863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D99588-B2AB-2276-34DC-0EDC9AE50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T-matrix under 1</a:t>
            </a:r>
            <a:r>
              <a:rPr lang="en-US" altLang="zh-CN" baseline="30000" dirty="0"/>
              <a:t>st</a:t>
            </a:r>
            <a:r>
              <a:rPr lang="en-US" altLang="zh-CN" dirty="0"/>
              <a:t> order Perturbation theory</a:t>
            </a:r>
            <a:endParaRPr lang="zh-CN" altLang="en-US" dirty="0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E881D499-6D79-8256-608F-C497769D5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027900"/>
              </p:ext>
            </p:extLst>
          </p:nvPr>
        </p:nvGraphicFramePr>
        <p:xfrm>
          <a:off x="845127" y="1691322"/>
          <a:ext cx="1572417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080" imgH="177480" progId="Equation.DSMT4">
                  <p:embed/>
                </p:oleObj>
              </mc:Choice>
              <mc:Fallback>
                <p:oleObj name="Equation" r:id="rId2" imgW="622080" imgH="17748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E881D499-6D79-8256-608F-C497769D59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5127" y="1691322"/>
                        <a:ext cx="1572417" cy="449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67170F8E-C9A6-2EEA-C995-6176E6F3D456}"/>
              </a:ext>
            </a:extLst>
          </p:cNvPr>
          <p:cNvSpPr txBox="1"/>
          <p:nvPr/>
        </p:nvSpPr>
        <p:spPr>
          <a:xfrm>
            <a:off x="845127" y="2140584"/>
            <a:ext cx="758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Under 1</a:t>
            </a:r>
            <a:r>
              <a:rPr lang="en-US" altLang="zh-CN" sz="3200" baseline="30000" dirty="0"/>
              <a:t>st</a:t>
            </a:r>
            <a:r>
              <a:rPr lang="en-US" altLang="zh-CN" sz="3200" dirty="0"/>
              <a:t> order Perturbation theory: </a:t>
            </a:r>
            <a:endParaRPr lang="zh-CN" altLang="en-US" sz="3200" dirty="0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B7A8ED36-7D00-7422-FC21-D97180A125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739835"/>
              </p:ext>
            </p:extLst>
          </p:nvPr>
        </p:nvGraphicFramePr>
        <p:xfrm>
          <a:off x="885825" y="2686050"/>
          <a:ext cx="61277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960" imgH="355320" progId="Equation.DSMT4">
                  <p:embed/>
                </p:oleObj>
              </mc:Choice>
              <mc:Fallback>
                <p:oleObj name="Equation" r:id="rId4" imgW="2793960" imgH="355320" progId="Equation.DSMT4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B7A8ED36-7D00-7422-FC21-D97180A125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85825" y="2686050"/>
                        <a:ext cx="6127750" cy="779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9CDA652C-9A60-8CC0-58DA-7C93065EFF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343260"/>
              </p:ext>
            </p:extLst>
          </p:nvPr>
        </p:nvGraphicFramePr>
        <p:xfrm>
          <a:off x="845127" y="4013775"/>
          <a:ext cx="10043038" cy="1511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26000" imgH="965160" progId="Equation.DSMT4">
                  <p:embed/>
                </p:oleObj>
              </mc:Choice>
              <mc:Fallback>
                <p:oleObj name="Equation" r:id="rId6" imgW="6426000" imgH="96516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9CDA652C-9A60-8CC0-58DA-7C93065EFF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5127" y="4013775"/>
                        <a:ext cx="10043038" cy="1511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9E0C6FB5-F2D3-47CA-8C33-4A81B3C3CE45}"/>
              </a:ext>
            </a:extLst>
          </p:cNvPr>
          <p:cNvSpPr txBox="1"/>
          <p:nvPr/>
        </p:nvSpPr>
        <p:spPr>
          <a:xfrm>
            <a:off x="845127" y="3429000"/>
            <a:ext cx="2645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S</a:t>
            </a:r>
            <a:r>
              <a:rPr lang="en-US" altLang="zh-CN" sz="3200" b="0" i="0" dirty="0">
                <a:effectLst/>
              </a:rPr>
              <a:t>ubstituting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9630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663745-9BCA-C88A-32CA-D2906407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T-matrix under 1</a:t>
            </a:r>
            <a:r>
              <a:rPr lang="en-US" altLang="zh-CN" baseline="30000" dirty="0"/>
              <a:t>st</a:t>
            </a:r>
            <a:r>
              <a:rPr lang="en-US" altLang="zh-CN" dirty="0"/>
              <a:t> order Perturbation theory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86DD163-1660-9C2C-06EE-E7181338AE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5127" y="1828800"/>
                <a:ext cx="10515600" cy="4589929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/>
                  <a:t>The last term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</m:oMath>
                </a14:m>
                <a:r>
                  <a:rPr lang="en-US" altLang="zh-CN" b="0" dirty="0"/>
                  <a:t> has no effect  i.e.</a:t>
                </a:r>
              </a:p>
              <a:p>
                <a:endParaRPr lang="en-US" altLang="zh-CN" b="0" dirty="0"/>
              </a:p>
              <a:p>
                <a:r>
                  <a:rPr lang="en-US" altLang="zh-CN" dirty="0"/>
                  <a:t>We get the T-matrix has the form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pPr algn="l"/>
                <a:r>
                  <a:rPr lang="en-US" altLang="zh-CN" dirty="0"/>
                  <a:t>The antiparticle has contribution to Majorana scattering because Majorana particles are </a:t>
                </a:r>
                <a:r>
                  <a:rPr lang="en-US" altLang="zh-CN" sz="2800" b="0" i="0" u="none" strike="noStrike" baseline="0" dirty="0">
                    <a:latin typeface="CMR10"/>
                  </a:rPr>
                  <a:t>is self charge conjugated.</a:t>
                </a:r>
              </a:p>
              <a:p>
                <a:r>
                  <a:rPr lang="en-US" altLang="zh-CN" dirty="0"/>
                  <a:t>Consider charge conjugation transform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86DD163-1660-9C2C-06EE-E7181338AE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5127" y="1828800"/>
                <a:ext cx="10515600" cy="4589929"/>
              </a:xfrm>
              <a:blipFill>
                <a:blip r:embed="rId2"/>
                <a:stretch>
                  <a:fillRect l="-928" t="-2125" b="-5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852F6F4F-440D-47D3-5B19-75AAE1074F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188834"/>
              </p:ext>
            </p:extLst>
          </p:nvPr>
        </p:nvGraphicFramePr>
        <p:xfrm>
          <a:off x="1976717" y="2345933"/>
          <a:ext cx="7190645" cy="589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00600" imgH="393480" progId="Equation.DSMT4">
                  <p:embed/>
                </p:oleObj>
              </mc:Choice>
              <mc:Fallback>
                <p:oleObj name="Equation" r:id="rId3" imgW="4800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6717" y="2345933"/>
                        <a:ext cx="7190645" cy="589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FEB47EF5-578F-6E3F-6DEF-B3150BCEE363}"/>
              </a:ext>
            </a:extLst>
          </p:cNvPr>
          <p:cNvSpPr/>
          <p:nvPr/>
        </p:nvSpPr>
        <p:spPr>
          <a:xfrm>
            <a:off x="6660777" y="2318487"/>
            <a:ext cx="2707341" cy="66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62E8E39-B2CA-2974-D735-2A2536873924}"/>
              </a:ext>
            </a:extLst>
          </p:cNvPr>
          <p:cNvSpPr txBox="1"/>
          <p:nvPr/>
        </p:nvSpPr>
        <p:spPr>
          <a:xfrm>
            <a:off x="9300883" y="24193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=0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0B16D67C-63A1-466A-0200-6C44F82854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849263"/>
              </p:ext>
            </p:extLst>
          </p:nvPr>
        </p:nvGraphicFramePr>
        <p:xfrm>
          <a:off x="2218751" y="3429000"/>
          <a:ext cx="7149367" cy="1549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18040" imgH="1282680" progId="Equation.DSMT4">
                  <p:embed/>
                </p:oleObj>
              </mc:Choice>
              <mc:Fallback>
                <p:oleObj name="Equation" r:id="rId5" imgW="591804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18751" y="3429000"/>
                        <a:ext cx="7149367" cy="1549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09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9768B3-4A09-9845-9FB3-568C1AB16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T-matrix under 1</a:t>
            </a:r>
            <a:r>
              <a:rPr lang="en-US" altLang="zh-CN" baseline="30000" dirty="0"/>
              <a:t>st</a:t>
            </a:r>
            <a:r>
              <a:rPr lang="en-US" altLang="zh-CN" dirty="0"/>
              <a:t> order Perturbation theory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DF646C8-B2C1-D449-179D-3F66E6774A5A}"/>
              </a:ext>
            </a:extLst>
          </p:cNvPr>
          <p:cNvSpPr txBox="1"/>
          <p:nvPr/>
        </p:nvSpPr>
        <p:spPr>
          <a:xfrm>
            <a:off x="845127" y="1691322"/>
            <a:ext cx="1764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We get</a:t>
            </a:r>
            <a:endParaRPr lang="zh-CN" altLang="en-US" sz="3200" dirty="0"/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411A6135-1E54-1444-F704-C447DD29D8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384154"/>
              </p:ext>
            </p:extLst>
          </p:nvPr>
        </p:nvGraphicFramePr>
        <p:xfrm>
          <a:off x="2189163" y="2170113"/>
          <a:ext cx="782637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68600" imgH="787320" progId="Equation.DSMT4">
                  <p:embed/>
                </p:oleObj>
              </mc:Choice>
              <mc:Fallback>
                <p:oleObj name="Equation" r:id="rId2" imgW="4368600" imgH="78732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411A6135-1E54-1444-F704-C447DD29D8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89163" y="2170113"/>
                        <a:ext cx="7826375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00C44A36-9366-3073-E0B3-1C2353FAB977}"/>
              </a:ext>
            </a:extLst>
          </p:cNvPr>
          <p:cNvSpPr txBox="1"/>
          <p:nvPr/>
        </p:nvSpPr>
        <p:spPr>
          <a:xfrm>
            <a:off x="761999" y="3601658"/>
            <a:ext cx="9001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The difference between Dirac and Majorana particle:   </a:t>
            </a:r>
            <a:endParaRPr lang="zh-CN" altLang="en-US" sz="3200" dirty="0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4289E9CC-C1E4-FDA1-E29B-95D88A6B1C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011126"/>
              </p:ext>
            </p:extLst>
          </p:nvPr>
        </p:nvGraphicFramePr>
        <p:xfrm>
          <a:off x="1812925" y="4494213"/>
          <a:ext cx="85772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11400" imgH="266400" progId="Equation.DSMT4">
                  <p:embed/>
                </p:oleObj>
              </mc:Choice>
              <mc:Fallback>
                <p:oleObj name="Equation" r:id="rId4" imgW="3911400" imgH="26640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4289E9CC-C1E4-FDA1-E29B-95D88A6B1C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2925" y="4494213"/>
                        <a:ext cx="8577263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94A71A71-E582-0747-AF39-98A2B7CA961F}"/>
              </a:ext>
            </a:extLst>
          </p:cNvPr>
          <p:cNvSpPr txBox="1"/>
          <p:nvPr/>
        </p:nvSpPr>
        <p:spPr>
          <a:xfrm>
            <a:off x="761999" y="5312788"/>
            <a:ext cx="1632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Where</a:t>
            </a:r>
            <a:endParaRPr lang="zh-CN" altLang="en-US" sz="32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EB0931D-DB7D-C3C3-6210-1CEF008F591C}"/>
              </a:ext>
            </a:extLst>
          </p:cNvPr>
          <p:cNvSpPr/>
          <p:nvPr/>
        </p:nvSpPr>
        <p:spPr>
          <a:xfrm>
            <a:off x="1578355" y="4397835"/>
            <a:ext cx="9001125" cy="8937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1A22D9C8-F290-CC94-BADD-AD1B72CFB0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99435" y="5390677"/>
          <a:ext cx="3252519" cy="506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55520" imgH="304560" progId="Equation.DSMT4">
                  <p:embed/>
                </p:oleObj>
              </mc:Choice>
              <mc:Fallback>
                <p:oleObj name="Equation" r:id="rId6" imgW="1955520" imgH="30456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1A22D9C8-F290-CC94-BADD-AD1B72CFB0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99435" y="5390677"/>
                        <a:ext cx="3252519" cy="506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027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9175DC-5593-F097-BC4E-50705B63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Kerr </a:t>
            </a:r>
            <a:r>
              <a:rPr lang="en-US" altLang="zh-CN" sz="4400" dirty="0"/>
              <a:t>Tetrads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4E05BE5-7259-FB6D-382A-CE0B39803EAD}"/>
              </a:ext>
            </a:extLst>
          </p:cNvPr>
          <p:cNvSpPr txBox="1"/>
          <p:nvPr/>
        </p:nvSpPr>
        <p:spPr>
          <a:xfrm>
            <a:off x="845127" y="1691322"/>
            <a:ext cx="2533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Kerr metric:</a:t>
            </a:r>
            <a:endParaRPr lang="zh-CN" altLang="en-US" sz="3200" dirty="0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B990997A-3380-E7A5-5506-E020813437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297494"/>
              </p:ext>
            </p:extLst>
          </p:nvPr>
        </p:nvGraphicFramePr>
        <p:xfrm>
          <a:off x="845127" y="2276097"/>
          <a:ext cx="8544439" cy="1029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689440" imgH="685800" progId="Equation.DSMT4">
                  <p:embed/>
                </p:oleObj>
              </mc:Choice>
              <mc:Fallback>
                <p:oleObj name="Equation" r:id="rId2" imgW="5689440" imgH="685800" progId="Equation.DSMT4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B990997A-3380-E7A5-5506-E020813437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5127" y="2276097"/>
                        <a:ext cx="8544439" cy="1029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476E4FA5-6E69-AF72-F621-928446CC52B8}"/>
              </a:ext>
            </a:extLst>
          </p:cNvPr>
          <p:cNvSpPr txBox="1"/>
          <p:nvPr/>
        </p:nvSpPr>
        <p:spPr>
          <a:xfrm>
            <a:off x="845127" y="3429000"/>
            <a:ext cx="3288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Kerr tetrads:</a:t>
            </a:r>
          </a:p>
        </p:txBody>
      </p:sp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A1FF24CE-A608-513D-D157-68F8460FBA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580334"/>
              </p:ext>
            </p:extLst>
          </p:nvPr>
        </p:nvGraphicFramePr>
        <p:xfrm>
          <a:off x="845127" y="3890782"/>
          <a:ext cx="8332788" cy="21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84520" imgH="1371600" progId="Equation.DSMT4">
                  <p:embed/>
                </p:oleObj>
              </mc:Choice>
              <mc:Fallback>
                <p:oleObj name="Equation" r:id="rId4" imgW="5384520" imgH="137160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A1FF24CE-A608-513D-D157-68F8460FBA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5127" y="3890782"/>
                        <a:ext cx="8332788" cy="212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936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172E9D-EC1B-B505-4E9A-C2DA11D2F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Weak fields approximation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10E91C1-3361-95FC-5A35-739FE3751E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3200" dirty="0"/>
                  <a:t>Particles falling onto the star will be absorbed.</a:t>
                </a:r>
              </a:p>
              <a:p>
                <a:r>
                  <a:rPr lang="en-US" altLang="zh-CN" sz="3200" dirty="0"/>
                  <a:t>Only exterior gravitational fields are involved in scattering</a:t>
                </a:r>
              </a:p>
              <a:p>
                <a:r>
                  <a:rPr lang="en-US" altLang="zh-CN" sz="3200" dirty="0"/>
                  <a:t>For star radius 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zh-CN" sz="3200" b="0" dirty="0"/>
                  <a:t>, </a:t>
                </a:r>
                <a:r>
                  <a:rPr lang="en-US" altLang="zh-CN" sz="3200" dirty="0"/>
                  <a:t>gravitational fields are weak </a:t>
                </a:r>
              </a:p>
              <a:p>
                <a:r>
                  <a:rPr lang="en-US" altLang="zh-CN" sz="3200" b="0" dirty="0"/>
                  <a:t>We expand </a:t>
                </a:r>
                <a:r>
                  <a:rPr lang="en-US" altLang="zh-CN" sz="3200" dirty="0"/>
                  <a:t>tetrads</a:t>
                </a:r>
                <a:r>
                  <a:rPr lang="en-US" altLang="zh-CN" sz="3200" b="0" dirty="0"/>
                  <a:t> to the order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3200" b="0" dirty="0"/>
                  <a:t>, i.e.</a:t>
                </a:r>
              </a:p>
              <a:p>
                <a:r>
                  <a:rPr lang="en-US" altLang="zh-CN" sz="3200" dirty="0"/>
                  <a:t>In the region 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zh-CN" sz="3200" b="0" dirty="0"/>
                  <a:t>, we expect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μ</m:t>
                        </m:r>
                      </m:sub>
                      <m:sup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μ</m:t>
                        </m:r>
                      </m:sub>
                      <m:sup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</m:oMath>
                </a14:m>
                <a:endParaRPr lang="en-US" altLang="zh-CN" sz="3200" b="0" dirty="0"/>
              </a:p>
              <a:p>
                <a:endParaRPr lang="en-US" altLang="zh-CN" sz="3200" b="0" dirty="0"/>
              </a:p>
              <a:p>
                <a:endParaRPr lang="en-US" altLang="zh-CN" sz="3200" b="0" dirty="0"/>
              </a:p>
              <a:p>
                <a:endParaRPr lang="zh-CN" altLang="en-US" sz="32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10E91C1-3361-95FC-5A35-739FE3751E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9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15FCD6A4-360B-311E-9FA1-8535B623EC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29271"/>
              </p:ext>
            </p:extLst>
          </p:nvPr>
        </p:nvGraphicFramePr>
        <p:xfrm>
          <a:off x="8101761" y="3588702"/>
          <a:ext cx="3776662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68680" imgH="2743200" progId="Equation.DSMT4">
                  <p:embed/>
                </p:oleObj>
              </mc:Choice>
              <mc:Fallback>
                <p:oleObj name="Equation" r:id="rId3" imgW="3568680" imgH="274320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EB044B81-246D-E4BF-188C-3EE003AA09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01761" y="3588702"/>
                        <a:ext cx="3776662" cy="290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491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TM02892315[[fn=丝状]]</Template>
  <TotalTime>85401</TotalTime>
  <Words>395</Words>
  <Application>Microsoft Office PowerPoint</Application>
  <PresentationFormat>宽屏</PresentationFormat>
  <Paragraphs>63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-apple-system</vt:lpstr>
      <vt:lpstr>CMR10</vt:lpstr>
      <vt:lpstr>等线</vt:lpstr>
      <vt:lpstr>Calibri</vt:lpstr>
      <vt:lpstr>Calibri Light</vt:lpstr>
      <vt:lpstr>Cambria Math</vt:lpstr>
      <vt:lpstr>Open Sans</vt:lpstr>
      <vt:lpstr>Wingdings 2</vt:lpstr>
      <vt:lpstr>HDOfficeLightV0</vt:lpstr>
      <vt:lpstr>Equation</vt:lpstr>
      <vt:lpstr>The Scattering of Dirac and Majorana Fermions by Kerr spacetime in the teleparallel gravity approach  </vt:lpstr>
      <vt:lpstr>Detection of Majorana particle </vt:lpstr>
      <vt:lpstr>Distinguish fermions species via torsion</vt:lpstr>
      <vt:lpstr>Dirac action in Teleparallel Gravity Frame</vt:lpstr>
      <vt:lpstr>T-matrix under 1st order Perturbation theory</vt:lpstr>
      <vt:lpstr>T-matrix under 1st order Perturbation theory</vt:lpstr>
      <vt:lpstr>T-matrix under 1st order Perturbation theory</vt:lpstr>
      <vt:lpstr>Kerr Tetrads </vt:lpstr>
      <vt:lpstr>Weak fields approximation</vt:lpstr>
      <vt:lpstr>T-matrix of Kerr scattering</vt:lpstr>
      <vt:lpstr>Difference between Dirac and Majorana particle</vt:lpstr>
      <vt:lpstr>Summary &amp; Extension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lin wei</dc:creator>
  <cp:lastModifiedBy>lin wei</cp:lastModifiedBy>
  <cp:revision>45</cp:revision>
  <dcterms:created xsi:type="dcterms:W3CDTF">2022-07-03T17:34:07Z</dcterms:created>
  <dcterms:modified xsi:type="dcterms:W3CDTF">2022-11-18T10:56:28Z</dcterms:modified>
</cp:coreProperties>
</file>