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28619450" cy="43919775"/>
  <p:notesSz cx="9934575" cy="14363700"/>
  <p:defaultTextStyle>
    <a:defPPr>
      <a:defRPr lang="zh-CN"/>
    </a:defPPr>
    <a:lvl1pPr marL="0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1pPr>
    <a:lvl2pPr marL="1740926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2pPr>
    <a:lvl3pPr marL="3481852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3pPr>
    <a:lvl4pPr marL="5222778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4pPr>
    <a:lvl5pPr marL="6963705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5pPr>
    <a:lvl6pPr marL="8704631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6pPr>
    <a:lvl7pPr marL="10445557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7pPr>
    <a:lvl8pPr marL="12186483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8pPr>
    <a:lvl9pPr marL="13927409" algn="l" defTabSz="3481852" rtl="0" eaLnBrk="1" latinLnBrk="0" hangingPunct="1">
      <a:defRPr sz="68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9" userDrawn="1">
          <p15:clr>
            <a:srgbClr val="A4A3A4"/>
          </p15:clr>
        </p15:guide>
        <p15:guide id="2" pos="90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4F5FA"/>
    <a:srgbClr val="40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9"/>
    <p:restoredTop sz="93404" autoAdjust="0"/>
  </p:normalViewPr>
  <p:slideViewPr>
    <p:cSldViewPr snapToGrid="0" snapToObjects="1">
      <p:cViewPr>
        <p:scale>
          <a:sx n="33" d="100"/>
          <a:sy n="33" d="100"/>
        </p:scale>
        <p:origin x="168" y="-6064"/>
      </p:cViewPr>
      <p:guideLst>
        <p:guide orient="horz" pos="20229"/>
        <p:guide pos="9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983" cy="720679"/>
          </a:xfrm>
          <a:prstGeom prst="rect">
            <a:avLst/>
          </a:prstGeom>
        </p:spPr>
        <p:txBody>
          <a:bodyPr vert="horz" lIns="138842" tIns="69421" rIns="138842" bIns="69421" rtlCol="0"/>
          <a:lstStyle>
            <a:lvl1pPr algn="l">
              <a:defRPr sz="18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7293" y="0"/>
            <a:ext cx="4304983" cy="720679"/>
          </a:xfrm>
          <a:prstGeom prst="rect">
            <a:avLst/>
          </a:prstGeom>
        </p:spPr>
        <p:txBody>
          <a:bodyPr vert="horz" lIns="138842" tIns="69421" rIns="138842" bIns="69421" rtlCol="0"/>
          <a:lstStyle>
            <a:lvl1pPr algn="r">
              <a:defRPr sz="1800"/>
            </a:lvl1pPr>
          </a:lstStyle>
          <a:p>
            <a:fld id="{404BDB1A-8ACF-4E88-B36F-1AD1F63C1B7B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87725" y="1795463"/>
            <a:ext cx="315912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42" tIns="69421" rIns="138842" bIns="6942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458" y="6912531"/>
            <a:ext cx="7947660" cy="5655707"/>
          </a:xfrm>
          <a:prstGeom prst="rect">
            <a:avLst/>
          </a:prstGeom>
        </p:spPr>
        <p:txBody>
          <a:bodyPr vert="horz" lIns="138842" tIns="69421" rIns="138842" bIns="69421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643023"/>
            <a:ext cx="4304983" cy="720678"/>
          </a:xfrm>
          <a:prstGeom prst="rect">
            <a:avLst/>
          </a:prstGeom>
        </p:spPr>
        <p:txBody>
          <a:bodyPr vert="horz" lIns="138842" tIns="69421" rIns="138842" bIns="69421" rtlCol="0" anchor="b"/>
          <a:lstStyle>
            <a:lvl1pPr algn="l">
              <a:defRPr sz="1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7293" y="13643023"/>
            <a:ext cx="4304983" cy="720678"/>
          </a:xfrm>
          <a:prstGeom prst="rect">
            <a:avLst/>
          </a:prstGeom>
        </p:spPr>
        <p:txBody>
          <a:bodyPr vert="horz" lIns="138842" tIns="69421" rIns="138842" bIns="69421" rtlCol="0" anchor="b"/>
          <a:lstStyle>
            <a:lvl1pPr algn="r">
              <a:defRPr sz="1800"/>
            </a:lvl1pPr>
          </a:lstStyle>
          <a:p>
            <a:fld id="{D30B26A6-85B7-479A-92C3-5C60BF72A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77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459" y="7187800"/>
            <a:ext cx="24326533" cy="15290588"/>
          </a:xfrm>
        </p:spPr>
        <p:txBody>
          <a:bodyPr anchor="b"/>
          <a:lstStyle>
            <a:lvl1pPr algn="ctr">
              <a:defRPr sz="187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431" y="23068052"/>
            <a:ext cx="21464588" cy="10603776"/>
          </a:xfrm>
        </p:spPr>
        <p:txBody>
          <a:bodyPr/>
          <a:lstStyle>
            <a:lvl1pPr marL="0" indent="0" algn="ctr">
              <a:buNone/>
              <a:defRPr sz="7512"/>
            </a:lvl1pPr>
            <a:lvl2pPr marL="1430990" indent="0" algn="ctr">
              <a:buNone/>
              <a:defRPr sz="6260"/>
            </a:lvl2pPr>
            <a:lvl3pPr marL="2861981" indent="0" algn="ctr">
              <a:buNone/>
              <a:defRPr sz="5634"/>
            </a:lvl3pPr>
            <a:lvl4pPr marL="4292971" indent="0" algn="ctr">
              <a:buNone/>
              <a:defRPr sz="5008"/>
            </a:lvl4pPr>
            <a:lvl5pPr marL="5723961" indent="0" algn="ctr">
              <a:buNone/>
              <a:defRPr sz="5008"/>
            </a:lvl5pPr>
            <a:lvl6pPr marL="7154951" indent="0" algn="ctr">
              <a:buNone/>
              <a:defRPr sz="5008"/>
            </a:lvl6pPr>
            <a:lvl7pPr marL="8585942" indent="0" algn="ctr">
              <a:buNone/>
              <a:defRPr sz="5008"/>
            </a:lvl7pPr>
            <a:lvl8pPr marL="10016932" indent="0" algn="ctr">
              <a:buNone/>
              <a:defRPr sz="5008"/>
            </a:lvl8pPr>
            <a:lvl9pPr marL="11447922" indent="0" algn="ctr">
              <a:buNone/>
              <a:defRPr sz="5008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181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747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80795" y="2338321"/>
            <a:ext cx="6171069" cy="372199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7589" y="2338321"/>
            <a:ext cx="18155464" cy="372199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61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323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83" y="10949457"/>
            <a:ext cx="24684276" cy="18269403"/>
          </a:xfrm>
        </p:spPr>
        <p:txBody>
          <a:bodyPr anchor="b"/>
          <a:lstStyle>
            <a:lvl1pPr>
              <a:defRPr sz="187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2683" y="29391695"/>
            <a:ext cx="24684276" cy="9607448"/>
          </a:xfrm>
        </p:spPr>
        <p:txBody>
          <a:bodyPr/>
          <a:lstStyle>
            <a:lvl1pPr marL="0" indent="0">
              <a:buNone/>
              <a:defRPr sz="7512">
                <a:solidFill>
                  <a:schemeClr val="tx1"/>
                </a:solidFill>
              </a:defRPr>
            </a:lvl1pPr>
            <a:lvl2pPr marL="1430990" indent="0">
              <a:buNone/>
              <a:defRPr sz="6260">
                <a:solidFill>
                  <a:schemeClr val="tx1">
                    <a:tint val="75000"/>
                  </a:schemeClr>
                </a:solidFill>
              </a:defRPr>
            </a:lvl2pPr>
            <a:lvl3pPr marL="2861981" indent="0">
              <a:buNone/>
              <a:defRPr sz="5634">
                <a:solidFill>
                  <a:schemeClr val="tx1">
                    <a:tint val="75000"/>
                  </a:schemeClr>
                </a:solidFill>
              </a:defRPr>
            </a:lvl3pPr>
            <a:lvl4pPr marL="4292971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4pPr>
            <a:lvl5pPr marL="5723961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5pPr>
            <a:lvl6pPr marL="7154951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6pPr>
            <a:lvl7pPr marL="8585942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7pPr>
            <a:lvl8pPr marL="10016932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8pPr>
            <a:lvl9pPr marL="11447922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512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7587" y="11691607"/>
            <a:ext cx="12163266" cy="2786669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8597" y="11691607"/>
            <a:ext cx="12163266" cy="2786669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48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315" y="2338331"/>
            <a:ext cx="24684276" cy="8489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318" y="10766448"/>
            <a:ext cx="12107367" cy="5276470"/>
          </a:xfrm>
        </p:spPr>
        <p:txBody>
          <a:bodyPr anchor="b"/>
          <a:lstStyle>
            <a:lvl1pPr marL="0" indent="0">
              <a:buNone/>
              <a:defRPr sz="7512" b="1"/>
            </a:lvl1pPr>
            <a:lvl2pPr marL="1430990" indent="0">
              <a:buNone/>
              <a:defRPr sz="6260" b="1"/>
            </a:lvl2pPr>
            <a:lvl3pPr marL="2861981" indent="0">
              <a:buNone/>
              <a:defRPr sz="5634" b="1"/>
            </a:lvl3pPr>
            <a:lvl4pPr marL="4292971" indent="0">
              <a:buNone/>
              <a:defRPr sz="5008" b="1"/>
            </a:lvl4pPr>
            <a:lvl5pPr marL="5723961" indent="0">
              <a:buNone/>
              <a:defRPr sz="5008" b="1"/>
            </a:lvl5pPr>
            <a:lvl6pPr marL="7154951" indent="0">
              <a:buNone/>
              <a:defRPr sz="5008" b="1"/>
            </a:lvl6pPr>
            <a:lvl7pPr marL="8585942" indent="0">
              <a:buNone/>
              <a:defRPr sz="5008" b="1"/>
            </a:lvl7pPr>
            <a:lvl8pPr marL="10016932" indent="0">
              <a:buNone/>
              <a:defRPr sz="5008" b="1"/>
            </a:lvl8pPr>
            <a:lvl9pPr marL="11447922" indent="0">
              <a:buNone/>
              <a:defRPr sz="5008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318" y="16042918"/>
            <a:ext cx="12107367" cy="23596716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88598" y="10766448"/>
            <a:ext cx="12166994" cy="5276470"/>
          </a:xfrm>
        </p:spPr>
        <p:txBody>
          <a:bodyPr anchor="b"/>
          <a:lstStyle>
            <a:lvl1pPr marL="0" indent="0">
              <a:buNone/>
              <a:defRPr sz="7512" b="1"/>
            </a:lvl1pPr>
            <a:lvl2pPr marL="1430990" indent="0">
              <a:buNone/>
              <a:defRPr sz="6260" b="1"/>
            </a:lvl2pPr>
            <a:lvl3pPr marL="2861981" indent="0">
              <a:buNone/>
              <a:defRPr sz="5634" b="1"/>
            </a:lvl3pPr>
            <a:lvl4pPr marL="4292971" indent="0">
              <a:buNone/>
              <a:defRPr sz="5008" b="1"/>
            </a:lvl4pPr>
            <a:lvl5pPr marL="5723961" indent="0">
              <a:buNone/>
              <a:defRPr sz="5008" b="1"/>
            </a:lvl5pPr>
            <a:lvl6pPr marL="7154951" indent="0">
              <a:buNone/>
              <a:defRPr sz="5008" b="1"/>
            </a:lvl6pPr>
            <a:lvl7pPr marL="8585942" indent="0">
              <a:buNone/>
              <a:defRPr sz="5008" b="1"/>
            </a:lvl7pPr>
            <a:lvl8pPr marL="10016932" indent="0">
              <a:buNone/>
              <a:defRPr sz="5008" b="1"/>
            </a:lvl8pPr>
            <a:lvl9pPr marL="11447922" indent="0">
              <a:buNone/>
              <a:defRPr sz="5008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488598" y="16042918"/>
            <a:ext cx="12166994" cy="23596716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2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655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4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315" y="2927985"/>
            <a:ext cx="9230518" cy="10247948"/>
          </a:xfrm>
        </p:spPr>
        <p:txBody>
          <a:bodyPr anchor="b"/>
          <a:lstStyle>
            <a:lvl1pPr>
              <a:defRPr sz="10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994" y="6323644"/>
            <a:ext cx="14488597" cy="31211507"/>
          </a:xfrm>
        </p:spPr>
        <p:txBody>
          <a:bodyPr/>
          <a:lstStyle>
            <a:lvl1pPr>
              <a:defRPr sz="10016"/>
            </a:lvl1pPr>
            <a:lvl2pPr>
              <a:defRPr sz="8764"/>
            </a:lvl2pPr>
            <a:lvl3pPr>
              <a:defRPr sz="7512"/>
            </a:lvl3pPr>
            <a:lvl4pPr>
              <a:defRPr sz="6260"/>
            </a:lvl4pPr>
            <a:lvl5pPr>
              <a:defRPr sz="6260"/>
            </a:lvl5pPr>
            <a:lvl6pPr>
              <a:defRPr sz="6260"/>
            </a:lvl6pPr>
            <a:lvl7pPr>
              <a:defRPr sz="6260"/>
            </a:lvl7pPr>
            <a:lvl8pPr>
              <a:defRPr sz="6260"/>
            </a:lvl8pPr>
            <a:lvl9pPr>
              <a:defRPr sz="626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315" y="13175932"/>
            <a:ext cx="9230518" cy="24410045"/>
          </a:xfrm>
        </p:spPr>
        <p:txBody>
          <a:bodyPr/>
          <a:lstStyle>
            <a:lvl1pPr marL="0" indent="0">
              <a:buNone/>
              <a:defRPr sz="5008"/>
            </a:lvl1pPr>
            <a:lvl2pPr marL="1430990" indent="0">
              <a:buNone/>
              <a:defRPr sz="4382"/>
            </a:lvl2pPr>
            <a:lvl3pPr marL="2861981" indent="0">
              <a:buNone/>
              <a:defRPr sz="3756"/>
            </a:lvl3pPr>
            <a:lvl4pPr marL="4292971" indent="0">
              <a:buNone/>
              <a:defRPr sz="3130"/>
            </a:lvl4pPr>
            <a:lvl5pPr marL="5723961" indent="0">
              <a:buNone/>
              <a:defRPr sz="3130"/>
            </a:lvl5pPr>
            <a:lvl6pPr marL="7154951" indent="0">
              <a:buNone/>
              <a:defRPr sz="3130"/>
            </a:lvl6pPr>
            <a:lvl7pPr marL="8585942" indent="0">
              <a:buNone/>
              <a:defRPr sz="3130"/>
            </a:lvl7pPr>
            <a:lvl8pPr marL="10016932" indent="0">
              <a:buNone/>
              <a:defRPr sz="3130"/>
            </a:lvl8pPr>
            <a:lvl9pPr marL="11447922" indent="0">
              <a:buNone/>
              <a:defRPr sz="313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15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315" y="2927985"/>
            <a:ext cx="9230518" cy="10247948"/>
          </a:xfrm>
        </p:spPr>
        <p:txBody>
          <a:bodyPr anchor="b"/>
          <a:lstStyle>
            <a:lvl1pPr>
              <a:defRPr sz="10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66994" y="6323644"/>
            <a:ext cx="14488597" cy="31211507"/>
          </a:xfrm>
        </p:spPr>
        <p:txBody>
          <a:bodyPr anchor="t"/>
          <a:lstStyle>
            <a:lvl1pPr marL="0" indent="0">
              <a:buNone/>
              <a:defRPr sz="10016"/>
            </a:lvl1pPr>
            <a:lvl2pPr marL="1430990" indent="0">
              <a:buNone/>
              <a:defRPr sz="8764"/>
            </a:lvl2pPr>
            <a:lvl3pPr marL="2861981" indent="0">
              <a:buNone/>
              <a:defRPr sz="7512"/>
            </a:lvl3pPr>
            <a:lvl4pPr marL="4292971" indent="0">
              <a:buNone/>
              <a:defRPr sz="6260"/>
            </a:lvl4pPr>
            <a:lvl5pPr marL="5723961" indent="0">
              <a:buNone/>
              <a:defRPr sz="6260"/>
            </a:lvl5pPr>
            <a:lvl6pPr marL="7154951" indent="0">
              <a:buNone/>
              <a:defRPr sz="6260"/>
            </a:lvl6pPr>
            <a:lvl7pPr marL="8585942" indent="0">
              <a:buNone/>
              <a:defRPr sz="6260"/>
            </a:lvl7pPr>
            <a:lvl8pPr marL="10016932" indent="0">
              <a:buNone/>
              <a:defRPr sz="6260"/>
            </a:lvl8pPr>
            <a:lvl9pPr marL="11447922" indent="0">
              <a:buNone/>
              <a:defRPr sz="62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315" y="13175932"/>
            <a:ext cx="9230518" cy="24410045"/>
          </a:xfrm>
        </p:spPr>
        <p:txBody>
          <a:bodyPr/>
          <a:lstStyle>
            <a:lvl1pPr marL="0" indent="0">
              <a:buNone/>
              <a:defRPr sz="5008"/>
            </a:lvl1pPr>
            <a:lvl2pPr marL="1430990" indent="0">
              <a:buNone/>
              <a:defRPr sz="4382"/>
            </a:lvl2pPr>
            <a:lvl3pPr marL="2861981" indent="0">
              <a:buNone/>
              <a:defRPr sz="3756"/>
            </a:lvl3pPr>
            <a:lvl4pPr marL="4292971" indent="0">
              <a:buNone/>
              <a:defRPr sz="3130"/>
            </a:lvl4pPr>
            <a:lvl5pPr marL="5723961" indent="0">
              <a:buNone/>
              <a:defRPr sz="3130"/>
            </a:lvl5pPr>
            <a:lvl6pPr marL="7154951" indent="0">
              <a:buNone/>
              <a:defRPr sz="3130"/>
            </a:lvl6pPr>
            <a:lvl7pPr marL="8585942" indent="0">
              <a:buNone/>
              <a:defRPr sz="3130"/>
            </a:lvl7pPr>
            <a:lvl8pPr marL="10016932" indent="0">
              <a:buNone/>
              <a:defRPr sz="3130"/>
            </a:lvl8pPr>
            <a:lvl9pPr marL="11447922" indent="0">
              <a:buNone/>
              <a:defRPr sz="313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3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87" y="2338331"/>
            <a:ext cx="24684276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87" y="11691607"/>
            <a:ext cx="24684276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7587" y="40707135"/>
            <a:ext cx="6439376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F5E3-A8B6-2345-A90F-3EAA07885E48}" type="datetimeFigureOut">
              <a:rPr kumimoji="1" lang="zh-CN" altLang="en-US" smtClean="0"/>
              <a:t>2023/11/25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80193" y="40707135"/>
            <a:ext cx="9659064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12487" y="40707135"/>
            <a:ext cx="6439376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AAE4-9EB5-D948-BCD5-B2B1A822EB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11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61981" rtl="0" eaLnBrk="1" latinLnBrk="0" hangingPunct="1">
        <a:lnSpc>
          <a:spcPct val="90000"/>
        </a:lnSpc>
        <a:spcBef>
          <a:spcPct val="0"/>
        </a:spcBef>
        <a:buNone/>
        <a:defRPr sz="13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5495" indent="-715495" algn="l" defTabSz="2861981" rtl="0" eaLnBrk="1" latinLnBrk="0" hangingPunct="1">
        <a:lnSpc>
          <a:spcPct val="90000"/>
        </a:lnSpc>
        <a:spcBef>
          <a:spcPts val="3130"/>
        </a:spcBef>
        <a:buFont typeface="Arial" panose="020B0604020202020204" pitchFamily="34" charset="0"/>
        <a:buChar char="•"/>
        <a:defRPr sz="8764" kern="1200">
          <a:solidFill>
            <a:schemeClr val="tx1"/>
          </a:solidFill>
          <a:latin typeface="+mn-lt"/>
          <a:ea typeface="+mn-ea"/>
          <a:cs typeface="+mn-cs"/>
        </a:defRPr>
      </a:lvl1pPr>
      <a:lvl2pPr marL="2146485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7512" kern="1200">
          <a:solidFill>
            <a:schemeClr val="tx1"/>
          </a:solidFill>
          <a:latin typeface="+mn-lt"/>
          <a:ea typeface="+mn-ea"/>
          <a:cs typeface="+mn-cs"/>
        </a:defRPr>
      </a:lvl2pPr>
      <a:lvl3pPr marL="3577476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6260" kern="1200">
          <a:solidFill>
            <a:schemeClr val="tx1"/>
          </a:solidFill>
          <a:latin typeface="+mn-lt"/>
          <a:ea typeface="+mn-ea"/>
          <a:cs typeface="+mn-cs"/>
        </a:defRPr>
      </a:lvl3pPr>
      <a:lvl4pPr marL="5008466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4pPr>
      <a:lvl5pPr marL="6439456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5pPr>
      <a:lvl6pPr marL="7870447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6pPr>
      <a:lvl7pPr marL="9301437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7pPr>
      <a:lvl8pPr marL="10732427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8pPr>
      <a:lvl9pPr marL="12163417" indent="-715495" algn="l" defTabSz="2861981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5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1pPr>
      <a:lvl2pPr marL="1430990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2pPr>
      <a:lvl3pPr marL="2861981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3pPr>
      <a:lvl4pPr marL="4292971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4pPr>
      <a:lvl5pPr marL="5723961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5pPr>
      <a:lvl6pPr marL="7154951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6pPr>
      <a:lvl7pPr marL="8585942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7pPr>
      <a:lvl8pPr marL="10016932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8pPr>
      <a:lvl9pPr marL="11447922" algn="l" defTabSz="2861981" rtl="0" eaLnBrk="1" latinLnBrk="0" hangingPunct="1">
        <a:defRPr sz="5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4C768-68F0-8802-3A3C-35D9053D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075" y="647955"/>
            <a:ext cx="17735550" cy="4581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9600" b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Forbidden Dark Matter Combusted Around Supermassive Black Hole</a:t>
            </a:r>
            <a:endParaRPr lang="en-US" altLang="zh-CN" sz="9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6E9B27B-0D94-7165-1175-4D7873BA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0" y="0"/>
            <a:ext cx="7969250" cy="25116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FD6655-7137-BF63-244E-172F640D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200" y="2483616"/>
            <a:ext cx="5949950" cy="2238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227FF55-502C-FE0E-D89B-7759BA565D99}"/>
              </a:ext>
            </a:extLst>
          </p:cNvPr>
          <p:cNvSpPr txBox="1"/>
          <p:nvPr/>
        </p:nvSpPr>
        <p:spPr>
          <a:xfrm>
            <a:off x="376568" y="40712075"/>
            <a:ext cx="2560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Yu Cheng, Shao-Feng Ge, Xiao-Gang He and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J.S.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[arXiv:2211.05643 [hep-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]].</a:t>
            </a:r>
          </a:p>
          <a:p>
            <a:r>
              <a:rPr lang="en-US" altLang="zh-CN" sz="4000" b="0" i="0" u="none" strike="noStrik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4000" i="0" u="none" strike="noStrik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Cheng, Shao-Feng Ge,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J.S.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Tsutomu T.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Yanagida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[arXiv:2304.02997 [hep-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]].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1FF475E-8EE1-E8BA-947E-07271AA18CBB}"/>
              </a:ext>
            </a:extLst>
          </p:cNvPr>
          <p:cNvSpPr txBox="1"/>
          <p:nvPr/>
        </p:nvSpPr>
        <p:spPr>
          <a:xfrm>
            <a:off x="5490023" y="5874537"/>
            <a:ext cx="189166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Book Antiqua" panose="02040602050305030304" pitchFamily="18" charset="0"/>
              </a:rPr>
              <a:t>Jie Sheng (</a:t>
            </a:r>
            <a:r>
              <a:rPr lang="zh-CN" altLang="en-US" sz="6000" b="1" dirty="0">
                <a:latin typeface="Book Antiqua" panose="02040602050305030304" pitchFamily="18" charset="0"/>
              </a:rPr>
              <a:t>盛杰</a:t>
            </a:r>
            <a:r>
              <a:rPr lang="en-US" altLang="zh-CN" sz="6000" b="1" dirty="0">
                <a:latin typeface="Book Antiqua" panose="02040602050305030304" pitchFamily="18" charset="0"/>
              </a:rPr>
              <a:t>) </a:t>
            </a:r>
            <a:r>
              <a:rPr lang="en-US" altLang="zh-CN" sz="6000" i="1" dirty="0">
                <a:latin typeface="Book Antiqua" panose="02040602050305030304" pitchFamily="18" charset="0"/>
              </a:rPr>
              <a:t>[shengjie04@sjtu.edu.cn]</a:t>
            </a:r>
          </a:p>
          <a:p>
            <a:r>
              <a:rPr lang="en-US" altLang="zh-CN" sz="5400" dirty="0">
                <a:latin typeface="Book Antiqua" panose="02040602050305030304" pitchFamily="18" charset="0"/>
              </a:rPr>
              <a:t>2016-2020 Bachelor, Jilin University.</a:t>
            </a:r>
          </a:p>
          <a:p>
            <a:r>
              <a:rPr lang="en-US" altLang="zh-CN" sz="5400" dirty="0">
                <a:latin typeface="Book Antiqua" panose="02040602050305030304" pitchFamily="18" charset="0"/>
              </a:rPr>
              <a:t>2020-Now PHD, Tsung-Dao Lee Institute (TDLI).</a:t>
            </a:r>
          </a:p>
          <a:p>
            <a:r>
              <a:rPr lang="en-US" altLang="zh-CN" sz="6000" b="1" dirty="0">
                <a:latin typeface="Book Antiqua" panose="02040602050305030304" pitchFamily="18" charset="0"/>
              </a:rPr>
              <a:t>Research Interests:</a:t>
            </a:r>
          </a:p>
          <a:p>
            <a:r>
              <a:rPr lang="en-US" altLang="zh-CN" sz="5400" dirty="0">
                <a:latin typeface="Book Antiqua" panose="02040602050305030304" pitchFamily="18" charset="0"/>
              </a:rPr>
              <a:t>High Energy Physics, Dark Matter Phenomenology</a:t>
            </a:r>
            <a:endParaRPr lang="zh-CN" altLang="en-US" sz="5400" dirty="0">
              <a:latin typeface="Book Antiqua" panose="020406020503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539F7C-601F-BA3B-25F2-D55AAE98D6C8}"/>
              </a:ext>
            </a:extLst>
          </p:cNvPr>
          <p:cNvSpPr txBox="1"/>
          <p:nvPr/>
        </p:nvSpPr>
        <p:spPr>
          <a:xfrm>
            <a:off x="1323152" y="11377229"/>
            <a:ext cx="1050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Forbidden annihilation :</a:t>
            </a:r>
            <a:endParaRPr lang="zh-C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EECAB9-A066-6474-77A0-ADDE3A53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507" y="13148591"/>
            <a:ext cx="8694146" cy="4997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3FA89D-6D03-29DD-E56F-906113145D6F}"/>
                  </a:ext>
                </a:extLst>
              </p:cNvPr>
              <p:cNvSpPr txBox="1"/>
              <p:nvPr/>
            </p:nvSpPr>
            <p:spPr>
              <a:xfrm>
                <a:off x="1095087" y="18943118"/>
                <a:ext cx="6985362" cy="2467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4800" b="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4800" b="0" i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4800" b="0" i="0"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</m:acc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sz="4800" b="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zh-CN" alt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4800" b="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4800" b="0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4800" b="0" i="0">
                                          <a:latin typeface="Cambria Math" panose="02040503050406030204" pitchFamily="18" charset="0"/>
                                        </a:rPr>
                                        <m:t>eq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zh-CN" alt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4800" b="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4800" b="0" i="0">
                                          <a:latin typeface="Cambria Math" panose="02040503050406030204" pitchFamily="18" charset="0"/>
                                        </a:rPr>
                                        <m:t>χ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4800" b="0" i="0">
                                          <a:latin typeface="Cambria Math" panose="02040503050406030204" pitchFamily="18" charset="0"/>
                                        </a:rPr>
                                        <m:t>eq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zh-CN" alt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4800" b="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4800" b="0" i="0">
                                  <a:latin typeface="Cambria Math" panose="02040503050406030204" pitchFamily="18" charset="0"/>
                                </a:rPr>
                                <m:t>FF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sz="4800" b="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</m:oMath>
                  </m:oMathPara>
                </a14:m>
                <a:endParaRPr lang="zh-CN" altLang="en-US" sz="4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3FA89D-6D03-29DD-E56F-90611314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087" y="18943118"/>
                <a:ext cx="6985362" cy="2467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7E2985D-EF3B-7C1D-68B9-15B3EEC85AB7}"/>
                  </a:ext>
                </a:extLst>
              </p:cNvPr>
              <p:cNvSpPr txBox="1"/>
              <p:nvPr/>
            </p:nvSpPr>
            <p:spPr>
              <a:xfrm>
                <a:off x="8788167" y="18344436"/>
                <a:ext cx="4161914" cy="1771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4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𝐹𝐹</m:t>
                              </m:r>
                            </m:sub>
                          </m:sSub>
                          <m:r>
                            <a:rPr lang="zh-CN" alt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zh-CN" altLang="zh-C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zh-CN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7E2985D-EF3B-7C1D-68B9-15B3EEC8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167" y="18344436"/>
                <a:ext cx="4161914" cy="1771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61C6563-F7F1-D2F7-CE66-0396E0F40460}"/>
                  </a:ext>
                </a:extLst>
              </p:cNvPr>
              <p:cNvSpPr txBox="1"/>
              <p:nvPr/>
            </p:nvSpPr>
            <p:spPr>
              <a:xfrm>
                <a:off x="8788167" y="20244483"/>
                <a:ext cx="4828944" cy="13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4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sz="48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4800" i="1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zh-C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61C6563-F7F1-D2F7-CE66-0396E0F4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167" y="20244483"/>
                <a:ext cx="4828944" cy="1398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3B8166B-0486-54BA-7025-F7617DA1A515}"/>
                  </a:ext>
                </a:extLst>
              </p:cNvPr>
              <p:cNvSpPr txBox="1"/>
              <p:nvPr/>
            </p:nvSpPr>
            <p:spPr>
              <a:xfrm>
                <a:off x="7864406" y="22019654"/>
                <a:ext cx="6079586" cy="15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48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CN" altLang="zh-C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3B8166B-0486-54BA-7025-F7617DA1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06" y="22019654"/>
                <a:ext cx="6079586" cy="15987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670D1D-FDC2-B04D-6FE1-62EC16F661BE}"/>
                  </a:ext>
                </a:extLst>
              </p:cNvPr>
              <p:cNvSpPr txBox="1"/>
              <p:nvPr/>
            </p:nvSpPr>
            <p:spPr>
              <a:xfrm>
                <a:off x="1317172" y="22034945"/>
                <a:ext cx="6863043" cy="1467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acc>
                              <m:accPr>
                                <m:chr m:val="̅"/>
                                <m:ctrlPr>
                                  <a:rPr lang="zh-CN" alt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480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acc>
                          </m:sub>
                        </m:sSub>
                        <m:r>
                          <a:rPr lang="zh-CN" alt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4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4800" i="1">
                        <a:latin typeface="Cambria Math" panose="02040503050406030204" pitchFamily="18" charset="0"/>
                      </a:rPr>
                      <m:t>≈8</m:t>
                    </m:r>
                    <m:r>
                      <a:rPr lang="zh-CN" altLang="en-US" sz="48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zh-CN" alt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4800" i="1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f>
                      <m:fPr>
                        <m:ctrlPr>
                          <a:rPr lang="zh-CN" alt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sz="4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CN" altLang="en-US" sz="4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  <m:sup>
                            <m:r>
                              <a:rPr lang="zh-CN" alt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zh-CN" alt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zh-CN" altLang="en-US" sz="4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zh-CN" alt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670D1D-FDC2-B04D-6FE1-62EC16F66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72" y="22034945"/>
                <a:ext cx="6863043" cy="14671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左大括号 24">
            <a:extLst>
              <a:ext uri="{FF2B5EF4-FFF2-40B4-BE49-F238E27FC236}">
                <a16:creationId xmlns:a16="http://schemas.microsoft.com/office/drawing/2014/main" id="{49AED2A9-2AC5-5672-F170-C1A4179A1C38}"/>
              </a:ext>
            </a:extLst>
          </p:cNvPr>
          <p:cNvSpPr/>
          <p:nvPr/>
        </p:nvSpPr>
        <p:spPr>
          <a:xfrm>
            <a:off x="8034158" y="19249169"/>
            <a:ext cx="885631" cy="1915211"/>
          </a:xfrm>
          <a:prstGeom prst="leftBrace">
            <a:avLst/>
          </a:prstGeom>
          <a:ln w="5080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EADAC4-C598-A4E7-4EA8-3419C5697D38}"/>
              </a:ext>
            </a:extLst>
          </p:cNvPr>
          <p:cNvSpPr txBox="1"/>
          <p:nvPr/>
        </p:nvSpPr>
        <p:spPr>
          <a:xfrm>
            <a:off x="13495986" y="11244194"/>
            <a:ext cx="14308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Black hole acceleration</a:t>
            </a:r>
            <a:endParaRPr lang="zh-C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28B2B32-7859-11B2-3984-498FF0B24683}"/>
                  </a:ext>
                </a:extLst>
              </p:cNvPr>
              <p:cNvSpPr txBox="1"/>
              <p:nvPr/>
            </p:nvSpPr>
            <p:spPr>
              <a:xfrm>
                <a:off x="9646768" y="14995217"/>
                <a:ext cx="4068933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66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6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6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66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zh-CN" altLang="zh-CN" sz="6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66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6600" b="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sz="6600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28B2B32-7859-11B2-3984-498FF0B24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768" y="14995217"/>
                <a:ext cx="4068933" cy="1197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50B97172-D5B2-E810-5887-6DB4BCFC92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04127" y="13183777"/>
            <a:ext cx="8837347" cy="5076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AFDFFE-3E13-D1E4-3C3D-E99A8058D346}"/>
                  </a:ext>
                </a:extLst>
              </p:cNvPr>
              <p:cNvSpPr txBox="1"/>
              <p:nvPr/>
            </p:nvSpPr>
            <p:spPr>
              <a:xfrm>
                <a:off x="16232342" y="19359207"/>
                <a:ext cx="3652647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en-US" sz="4800" b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zh-CN" alt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𝐆𝐌</m:t>
                          </m:r>
                        </m:num>
                        <m:den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𝐫</m:t>
                          </m:r>
                        </m:den>
                      </m:f>
                    </m:oMath>
                  </m:oMathPara>
                </a14:m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AFDFFE-3E13-D1E4-3C3D-E99A8058D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42" y="19359207"/>
                <a:ext cx="3652647" cy="14752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箭头: 右 40">
            <a:extLst>
              <a:ext uri="{FF2B5EF4-FFF2-40B4-BE49-F238E27FC236}">
                <a16:creationId xmlns:a16="http://schemas.microsoft.com/office/drawing/2014/main" id="{8352E8AD-73B5-2E2C-C3A9-C444EBFD0D9C}"/>
              </a:ext>
            </a:extLst>
          </p:cNvPr>
          <p:cNvSpPr/>
          <p:nvPr/>
        </p:nvSpPr>
        <p:spPr>
          <a:xfrm>
            <a:off x="20304255" y="19706539"/>
            <a:ext cx="2010035" cy="69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D53C4FD-031A-BAB9-DDE9-36A23ABD453E}"/>
                  </a:ext>
                </a:extLst>
              </p:cNvPr>
              <p:cNvSpPr txBox="1"/>
              <p:nvPr/>
            </p:nvSpPr>
            <p:spPr>
              <a:xfrm>
                <a:off x="22612327" y="19259670"/>
                <a:ext cx="3886024" cy="1618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>
                          <a:latin typeface="Cambria Math" panose="02040503050406030204" pitchFamily="18" charset="0"/>
                        </a:rPr>
                        <m:t>𝐯</m:t>
                      </m:r>
                      <m:d>
                        <m:dPr>
                          <m:ctrlPr>
                            <a:rPr lang="zh-CN" alt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zh-CN" altLang="en-US" sz="4800" b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zh-CN" alt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4800" b="1" i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4800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D53C4FD-031A-BAB9-DDE9-36A23ABD4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327" y="19259670"/>
                <a:ext cx="3886024" cy="16181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B3D054D-B086-59DB-B8DC-ED7F617ADCB2}"/>
                  </a:ext>
                </a:extLst>
              </p:cNvPr>
              <p:cNvSpPr txBox="1"/>
              <p:nvPr/>
            </p:nvSpPr>
            <p:spPr>
              <a:xfrm>
                <a:off x="16374753" y="21433824"/>
                <a:ext cx="2981458" cy="122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7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zh-CN" altLang="en-US" sz="7200" i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zh-CN" alt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B3D054D-B086-59DB-B8DC-ED7F617AD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753" y="21433824"/>
                <a:ext cx="2981458" cy="12252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CE33FDE-317F-8CD4-CFED-607D51740BEE}"/>
                  </a:ext>
                </a:extLst>
              </p:cNvPr>
              <p:cNvSpPr txBox="1"/>
              <p:nvPr/>
            </p:nvSpPr>
            <p:spPr>
              <a:xfrm>
                <a:off x="20137954" y="22311390"/>
                <a:ext cx="5298046" cy="1147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6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6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6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6600" b="0" i="1" smtClean="0">
                            <a:latin typeface="Cambria Math" panose="02040503050406030204" pitchFamily="18" charset="0"/>
                          </a:rPr>
                          <m:t>7/4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(SIDM)</a:t>
                </a:r>
                <a:endParaRPr lang="zh-CN" altLang="en-US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CE33FDE-317F-8CD4-CFED-607D5174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954" y="22311390"/>
                <a:ext cx="5298046" cy="1147109"/>
              </a:xfrm>
              <a:prstGeom prst="rect">
                <a:avLst/>
              </a:prstGeom>
              <a:blipFill>
                <a:blip r:embed="rId15"/>
                <a:stretch>
                  <a:fillRect t="-18617" b="-4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1ADCCC1-4F88-23DC-357B-92EC624EB712}"/>
                  </a:ext>
                </a:extLst>
              </p:cNvPr>
              <p:cNvSpPr txBox="1"/>
              <p:nvPr/>
            </p:nvSpPr>
            <p:spPr>
              <a:xfrm>
                <a:off x="20137954" y="20652391"/>
                <a:ext cx="5533130" cy="1147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6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6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6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6600" b="0" i="1" smtClean="0">
                            <a:latin typeface="Cambria Math" panose="02040503050406030204" pitchFamily="18" charset="0"/>
                          </a:rPr>
                          <m:t>7/3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(CDM)</a:t>
                </a:r>
                <a:endParaRPr lang="zh-CN" altLang="en-US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1ADCCC1-4F88-23DC-357B-92EC624E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954" y="20652391"/>
                <a:ext cx="5533130" cy="1147109"/>
              </a:xfrm>
              <a:prstGeom prst="rect">
                <a:avLst/>
              </a:prstGeom>
              <a:blipFill>
                <a:blip r:embed="rId16"/>
                <a:stretch>
                  <a:fillRect t="-18617" b="-4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大括号 48">
            <a:extLst>
              <a:ext uri="{FF2B5EF4-FFF2-40B4-BE49-F238E27FC236}">
                <a16:creationId xmlns:a16="http://schemas.microsoft.com/office/drawing/2014/main" id="{F3D6E4DC-D5D0-3040-0ADB-8F0BC83434B4}"/>
              </a:ext>
            </a:extLst>
          </p:cNvPr>
          <p:cNvSpPr/>
          <p:nvPr/>
        </p:nvSpPr>
        <p:spPr>
          <a:xfrm>
            <a:off x="18723670" y="21149366"/>
            <a:ext cx="1161320" cy="1958573"/>
          </a:xfrm>
          <a:prstGeom prst="leftBrace">
            <a:avLst/>
          </a:prstGeom>
          <a:ln w="5080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79D2B11-3C26-E2E7-C4F9-8AEA249CD1A2}"/>
                  </a:ext>
                </a:extLst>
              </p:cNvPr>
              <p:cNvSpPr txBox="1"/>
              <p:nvPr/>
            </p:nvSpPr>
            <p:spPr>
              <a:xfrm>
                <a:off x="1370678" y="25868120"/>
                <a:ext cx="10138073" cy="1012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5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5400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5400" i="0">
                              <a:latin typeface="Cambria Math" panose="02040503050406030204" pitchFamily="18" charset="0"/>
                            </a:rPr>
                            <m:t>DM</m:t>
                          </m:r>
                        </m:sub>
                      </m:sSub>
                      <m:r>
                        <a:rPr lang="zh-CN" altLang="en-US" sz="5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p>
                        <m:sSup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zh-CN" altLang="en-US" sz="5400" i="1">
                          <a:latin typeface="Cambria Math" panose="02040503050406030204" pitchFamily="18" charset="0"/>
                        </a:rPr>
                        <m:t>𝜒</m:t>
                      </m:r>
                      <m:sSub>
                        <m:sSub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zh-CN" altLang="en-US" sz="5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sSup>
                        <m:sSup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zh-CN" altLang="en-US" sz="5400" i="1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zh-CN" altLang="en-US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5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79D2B11-3C26-E2E7-C4F9-8AEA249C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78" y="25868120"/>
                <a:ext cx="10138073" cy="10123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1D733C8D-F63A-AF82-D39E-6CE7C0E77E3D}"/>
              </a:ext>
            </a:extLst>
          </p:cNvPr>
          <p:cNvSpPr txBox="1"/>
          <p:nvPr/>
        </p:nvSpPr>
        <p:spPr>
          <a:xfrm>
            <a:off x="927515" y="24473635"/>
            <a:ext cx="1315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Gamma ray flux and constrains:</a:t>
            </a:r>
            <a:endParaRPr lang="zh-C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354A79A-779F-168F-108A-6DE71FA8A686}"/>
              </a:ext>
            </a:extLst>
          </p:cNvPr>
          <p:cNvSpPr txBox="1"/>
          <p:nvPr/>
        </p:nvSpPr>
        <p:spPr>
          <a:xfrm>
            <a:off x="1314343" y="26929095"/>
            <a:ext cx="6149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Forbidden channel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749A334-7B17-C8CF-B88C-5304888AB609}"/>
                  </a:ext>
                </a:extLst>
              </p:cNvPr>
              <p:cNvSpPr txBox="1"/>
              <p:nvPr/>
            </p:nvSpPr>
            <p:spPr>
              <a:xfrm>
                <a:off x="1190662" y="27817879"/>
                <a:ext cx="45917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𝝌</m:t>
                      </m:r>
                      <m:acc>
                        <m:accPr>
                          <m:chr m:val="̅"/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4800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</m:acc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𝑭</m:t>
                      </m:r>
                      <m:acc>
                        <m:accPr>
                          <m:chr m:val="̅"/>
                          <m:ctrlPr>
                            <a:rPr lang="zh-CN" alt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4800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zh-CN" alt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749A334-7B17-C8CF-B88C-5304888A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62" y="27817879"/>
                <a:ext cx="4591732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1B5D8175-2798-E4C3-4FDF-17AEE6FAEAC1}"/>
              </a:ext>
            </a:extLst>
          </p:cNvPr>
          <p:cNvSpPr txBox="1"/>
          <p:nvPr/>
        </p:nvSpPr>
        <p:spPr>
          <a:xfrm>
            <a:off x="7453311" y="26940454"/>
            <a:ext cx="5128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A6C5EE2-C9A0-BD64-CB11-D07733422923}"/>
                  </a:ext>
                </a:extLst>
              </p:cNvPr>
              <p:cNvSpPr txBox="1"/>
              <p:nvPr/>
            </p:nvSpPr>
            <p:spPr>
              <a:xfrm>
                <a:off x="7526050" y="27817879"/>
                <a:ext cx="25945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4800" i="1">
                          <a:latin typeface="Cambria Math" panose="02040503050406030204" pitchFamily="18" charset="0"/>
                        </a:rPr>
                        <m:t>𝝂𝜸</m:t>
                      </m:r>
                    </m:oMath>
                  </m:oMathPara>
                </a14:m>
                <a:endParaRPr lang="zh-CN" alt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A6C5EE2-C9A0-BD64-CB11-D0773342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50" y="27817879"/>
                <a:ext cx="2594532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图片 58">
            <a:extLst>
              <a:ext uri="{FF2B5EF4-FFF2-40B4-BE49-F238E27FC236}">
                <a16:creationId xmlns:a16="http://schemas.microsoft.com/office/drawing/2014/main" id="{B257B448-BE53-E91E-BD57-1984970282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2625" y="29093802"/>
            <a:ext cx="7908055" cy="524993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08165D5A-B6AD-FB96-8E08-E5D322DEA3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2626" y="34288916"/>
            <a:ext cx="7908055" cy="5282262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3F34645B-3DE3-1488-B868-D3545E2DA180}"/>
              </a:ext>
            </a:extLst>
          </p:cNvPr>
          <p:cNvSpPr txBox="1"/>
          <p:nvPr/>
        </p:nvSpPr>
        <p:spPr>
          <a:xfrm>
            <a:off x="14808979" y="24556881"/>
            <a:ext cx="13159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Right-Handed</a:t>
            </a:r>
            <a:r>
              <a:rPr lang="en-US" altLang="zh-CN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DM model with Forbidden Annihilation:</a:t>
            </a:r>
            <a:endParaRPr lang="zh-CN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EBBD6B7F-73C3-B29E-C1DB-E8665E99D3A8}"/>
                  </a:ext>
                </a:extLst>
              </p:cNvPr>
              <p:cNvSpPr txBox="1"/>
              <p:nvPr/>
            </p:nvSpPr>
            <p:spPr>
              <a:xfrm>
                <a:off x="8982054" y="29033120"/>
                <a:ext cx="5585331" cy="5165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Fermi-LAT data (black points with error bar), background-only fit (black dashed line), and the signal fit with forbidden DM annihilation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3600">
                        <a:latin typeface="Cambria Math" panose="02040503050406030204" pitchFamily="18" charset="0"/>
                      </a:rPr>
                      <m:t>=141</m:t>
                    </m:r>
                    <m:r>
                      <m:rPr>
                        <m:sty m:val="p"/>
                      </m:rPr>
                      <a:rPr lang="en-US" altLang="zh-CN" sz="3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(red solid)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3600">
                        <a:latin typeface="Cambria Math" panose="02040503050406030204" pitchFamily="18" charset="0"/>
                      </a:rPr>
                      <m:t>=6.6</m:t>
                    </m:r>
                    <m:r>
                      <m:rPr>
                        <m:sty m:val="p"/>
                      </m:rPr>
                      <a:rPr lang="en-US" altLang="zh-CN" sz="3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(blue dash-dotted).</a:t>
                </a:r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EBBD6B7F-73C3-B29E-C1DB-E8665E99D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054" y="29033120"/>
                <a:ext cx="5585331" cy="5165132"/>
              </a:xfrm>
              <a:prstGeom prst="rect">
                <a:avLst/>
              </a:prstGeom>
              <a:blipFill>
                <a:blip r:embed="rId22"/>
                <a:stretch>
                  <a:fillRect l="-3272" t="-2007" b="-3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本框 69">
            <a:extLst>
              <a:ext uri="{FF2B5EF4-FFF2-40B4-BE49-F238E27FC236}">
                <a16:creationId xmlns:a16="http://schemas.microsoft.com/office/drawing/2014/main" id="{CED0924C-DE8F-7739-F23E-B10A42DEC466}"/>
              </a:ext>
            </a:extLst>
          </p:cNvPr>
          <p:cNvSpPr txBox="1"/>
          <p:nvPr/>
        </p:nvSpPr>
        <p:spPr>
          <a:xfrm>
            <a:off x="9001843" y="34398698"/>
            <a:ext cx="49906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contours of forbidden DM annihilation cross section obtained by fitting the Fermi-LAT data. The red solid and dashed lines</a:t>
            </a:r>
            <a:b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sensitivity contours at 95% and 99% C.L.[1]</a:t>
            </a:r>
            <a:b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49B0EFB-ACC1-CA34-3A41-4F1FAF8954FB}"/>
              </a:ext>
            </a:extLst>
          </p:cNvPr>
          <p:cNvSpPr txBox="1"/>
          <p:nvPr/>
        </p:nvSpPr>
        <p:spPr>
          <a:xfrm>
            <a:off x="14899508" y="27348421"/>
            <a:ext cx="4507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Seesaw mechanism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E64EA1E-6A78-C832-2B44-F9DB0570B6F1}"/>
                  </a:ext>
                </a:extLst>
              </p:cNvPr>
              <p:cNvSpPr txBox="1"/>
              <p:nvPr/>
            </p:nvSpPr>
            <p:spPr>
              <a:xfrm>
                <a:off x="20066737" y="28823554"/>
                <a:ext cx="1048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4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E64EA1E-6A78-C832-2B44-F9DB0570B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737" y="28823554"/>
                <a:ext cx="1048789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>
            <a:extLst>
              <a:ext uri="{FF2B5EF4-FFF2-40B4-BE49-F238E27FC236}">
                <a16:creationId xmlns:a16="http://schemas.microsoft.com/office/drawing/2014/main" id="{B367C5D2-E1A8-2187-68AD-1E6393DB3D41}"/>
              </a:ext>
            </a:extLst>
          </p:cNvPr>
          <p:cNvSpPr txBox="1"/>
          <p:nvPr/>
        </p:nvSpPr>
        <p:spPr>
          <a:xfrm>
            <a:off x="22254407" y="26915425"/>
            <a:ext cx="509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oscillation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344FA61-69DA-3A6D-DD3F-860796F06D77}"/>
              </a:ext>
            </a:extLst>
          </p:cNvPr>
          <p:cNvSpPr txBox="1"/>
          <p:nvPr/>
        </p:nvSpPr>
        <p:spPr>
          <a:xfrm>
            <a:off x="22254407" y="27833108"/>
            <a:ext cx="5197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Baryon asymmetry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左大括号 75">
            <a:extLst>
              <a:ext uri="{FF2B5EF4-FFF2-40B4-BE49-F238E27FC236}">
                <a16:creationId xmlns:a16="http://schemas.microsoft.com/office/drawing/2014/main" id="{A6A57C62-EAED-8CB8-C36E-FB9572ECAB5B}"/>
              </a:ext>
            </a:extLst>
          </p:cNvPr>
          <p:cNvSpPr/>
          <p:nvPr/>
        </p:nvSpPr>
        <p:spPr>
          <a:xfrm>
            <a:off x="19237696" y="27271234"/>
            <a:ext cx="698177" cy="2042809"/>
          </a:xfrm>
          <a:prstGeom prst="leftBrace">
            <a:avLst>
              <a:gd name="adj1" fmla="val 8333"/>
              <a:gd name="adj2" fmla="val 49311"/>
            </a:avLst>
          </a:prstGeom>
          <a:ln w="5080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3B1CF28-A792-B182-7E4C-5314D8573982}"/>
              </a:ext>
            </a:extLst>
          </p:cNvPr>
          <p:cNvSpPr txBox="1"/>
          <p:nvPr/>
        </p:nvSpPr>
        <p:spPr>
          <a:xfrm>
            <a:off x="21761569" y="28824364"/>
            <a:ext cx="5585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 </a:t>
            </a:r>
            <a:r>
              <a:rPr lang="en-US" altLang="zh-CN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O(100) GeV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469E2739-7F04-CDF9-F273-201EBE4E8BE6}"/>
                  </a:ext>
                </a:extLst>
              </p:cNvPr>
              <p:cNvSpPr txBox="1"/>
              <p:nvPr/>
            </p:nvSpPr>
            <p:spPr>
              <a:xfrm>
                <a:off x="20053084" y="27757394"/>
                <a:ext cx="1048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4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469E2739-7F04-CDF9-F273-201EBE4E8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084" y="27757394"/>
                <a:ext cx="1048789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C0344E-B903-D22C-DF30-F10F0855316C}"/>
                  </a:ext>
                </a:extLst>
              </p:cNvPr>
              <p:cNvSpPr txBox="1"/>
              <p:nvPr/>
            </p:nvSpPr>
            <p:spPr>
              <a:xfrm>
                <a:off x="20121152" y="26899455"/>
                <a:ext cx="1048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4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C0344E-B903-D22C-DF30-F10F08553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152" y="26899455"/>
                <a:ext cx="1048789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右大括号 79">
            <a:extLst>
              <a:ext uri="{FF2B5EF4-FFF2-40B4-BE49-F238E27FC236}">
                <a16:creationId xmlns:a16="http://schemas.microsoft.com/office/drawing/2014/main" id="{49CECFF1-E5A5-C0AE-F32F-383FF50BEB7A}"/>
              </a:ext>
            </a:extLst>
          </p:cNvPr>
          <p:cNvSpPr/>
          <p:nvPr/>
        </p:nvSpPr>
        <p:spPr>
          <a:xfrm>
            <a:off x="21249389" y="27205511"/>
            <a:ext cx="785442" cy="1152131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0C0BC56C-5B3D-EE00-E48A-8AB07BB3DB19}"/>
                  </a:ext>
                </a:extLst>
              </p:cNvPr>
              <p:cNvSpPr txBox="1"/>
              <p:nvPr/>
            </p:nvSpPr>
            <p:spPr>
              <a:xfrm>
                <a:off x="15412872" y="29897462"/>
                <a:ext cx="11448968" cy="103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40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5400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m:rPr>
                              <m:nor/>
                            </m:rPr>
                            <a:rPr lang="en-US" altLang="zh-CN" sz="540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zh-CN" altLang="zh-CN" sz="5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5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5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5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540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CN" sz="54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CN" sz="54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sz="540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zh-CN" altLang="zh-CN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4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540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zh-CN" altLang="zh-CN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540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54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540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zh-CN" sz="5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0C0BC56C-5B3D-EE00-E48A-8AB07BB3D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72" y="29897462"/>
                <a:ext cx="11448968" cy="103797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CFC9A923-5AC6-608C-47F5-082FB81E13B4}"/>
                  </a:ext>
                </a:extLst>
              </p:cNvPr>
              <p:cNvSpPr txBox="1"/>
              <p:nvPr/>
            </p:nvSpPr>
            <p:spPr>
              <a:xfrm>
                <a:off x="20740031" y="32865692"/>
                <a:ext cx="20950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CN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CN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CFC9A923-5AC6-608C-47F5-082FB81E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031" y="32865692"/>
                <a:ext cx="2095004" cy="830997"/>
              </a:xfrm>
              <a:prstGeom prst="rect">
                <a:avLst/>
              </a:prstGeom>
              <a:blipFill>
                <a:blip r:embed="rId27"/>
                <a:stretch>
                  <a:fillRect t="-16058" r="-4360" b="-37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882B88B8-3DC0-D3E4-FA5D-B6BF5EFD16D6}"/>
                  </a:ext>
                </a:extLst>
              </p:cNvPr>
              <p:cNvSpPr txBox="1"/>
              <p:nvPr/>
            </p:nvSpPr>
            <p:spPr>
              <a:xfrm>
                <a:off x="15644642" y="31782874"/>
                <a:ext cx="470828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zh-CN" alt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</a:t>
                </a:r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882B88B8-3DC0-D3E4-FA5D-B6BF5EFD1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42" y="31782874"/>
                <a:ext cx="4708280" cy="830997"/>
              </a:xfrm>
              <a:prstGeom prst="rect">
                <a:avLst/>
              </a:prstGeom>
              <a:blipFill>
                <a:blip r:embed="rId2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左大括号 83">
            <a:extLst>
              <a:ext uri="{FF2B5EF4-FFF2-40B4-BE49-F238E27FC236}">
                <a16:creationId xmlns:a16="http://schemas.microsoft.com/office/drawing/2014/main" id="{97780E3B-D119-1C7C-E7AF-4161CD28E682}"/>
              </a:ext>
            </a:extLst>
          </p:cNvPr>
          <p:cNvSpPr/>
          <p:nvPr/>
        </p:nvSpPr>
        <p:spPr>
          <a:xfrm>
            <a:off x="19916968" y="31378754"/>
            <a:ext cx="746759" cy="1904141"/>
          </a:xfrm>
          <a:prstGeom prst="leftBrace">
            <a:avLst/>
          </a:prstGeom>
          <a:ln w="50800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CB33AF99-7250-9259-D294-92A2735A5A7F}"/>
                  </a:ext>
                </a:extLst>
              </p:cNvPr>
              <p:cNvSpPr txBox="1"/>
              <p:nvPr/>
            </p:nvSpPr>
            <p:spPr>
              <a:xfrm>
                <a:off x="20663729" y="31076276"/>
                <a:ext cx="21809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4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endParaRPr lang="zh-CN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CB33AF99-7250-9259-D294-92A2735A5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729" y="31076276"/>
                <a:ext cx="2180908" cy="830997"/>
              </a:xfrm>
              <a:prstGeom prst="rect">
                <a:avLst/>
              </a:prstGeom>
              <a:blipFill>
                <a:blip r:embed="rId2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8C276CE-F71F-6FD7-9660-EDD757CE4CDB}"/>
                  </a:ext>
                </a:extLst>
              </p:cNvPr>
              <p:cNvSpPr txBox="1"/>
              <p:nvPr/>
            </p:nvSpPr>
            <p:spPr>
              <a:xfrm>
                <a:off x="20730430" y="31970984"/>
                <a:ext cx="21046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</m:oMath>
                </a14:m>
                <a:r>
                  <a:rPr lang="en-US" altLang="zh-C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odd</a:t>
                </a:r>
                <a:endParaRPr lang="zh-CN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8C276CE-F71F-6FD7-9660-EDD757CE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430" y="31970984"/>
                <a:ext cx="2104605" cy="830997"/>
              </a:xfrm>
              <a:prstGeom prst="rect">
                <a:avLst/>
              </a:prstGeom>
              <a:blipFill>
                <a:blip r:embed="rId3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文本框 86">
            <a:extLst>
              <a:ext uri="{FF2B5EF4-FFF2-40B4-BE49-F238E27FC236}">
                <a16:creationId xmlns:a16="http://schemas.microsoft.com/office/drawing/2014/main" id="{4F9DB0EF-7B0F-9A32-BD2F-87D1412452D4}"/>
              </a:ext>
            </a:extLst>
          </p:cNvPr>
          <p:cNvSpPr txBox="1"/>
          <p:nvPr/>
        </p:nvSpPr>
        <p:spPr>
          <a:xfrm>
            <a:off x="23087485" y="30872452"/>
            <a:ext cx="3220753" cy="1147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Stable, DM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073E7C38-C097-D63F-E3F1-E06CFF01AFC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290078" y="34218405"/>
            <a:ext cx="8226476" cy="5313278"/>
          </a:xfrm>
          <a:prstGeom prst="rect">
            <a:avLst/>
          </a:pr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66D05902-132A-8265-5466-D65C5AC2A348}"/>
              </a:ext>
            </a:extLst>
          </p:cNvPr>
          <p:cNvSpPr txBox="1"/>
          <p:nvPr/>
        </p:nvSpPr>
        <p:spPr>
          <a:xfrm>
            <a:off x="23189759" y="32630294"/>
            <a:ext cx="3794757" cy="1147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Decay, Signal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5158A530-68FA-6A4F-DBA8-7A8798D73104}"/>
              </a:ext>
            </a:extLst>
          </p:cNvPr>
          <p:cNvSpPr txBox="1"/>
          <p:nvPr/>
        </p:nvSpPr>
        <p:spPr>
          <a:xfrm>
            <a:off x="22907005" y="34149845"/>
            <a:ext cx="540839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parameter space contour to obtain the</a:t>
            </a:r>
            <a:b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relic density through freeze out. Red lines show the 95% limit. Both cases with fixed (solid red) and unfixed (dashed red) background are shown for comparison.[2]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40" grpId="0"/>
      <p:bldP spid="41" grpId="0" animBg="1"/>
      <p:bldP spid="42" grpId="0"/>
      <p:bldP spid="56" grpId="0"/>
      <p:bldP spid="57" grpId="0"/>
      <p:bldP spid="81" grpId="0"/>
      <p:bldP spid="82" grpId="0"/>
      <p:bldP spid="83" grpId="0"/>
      <p:bldP spid="84" grpId="0" animBg="1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5191</TotalTime>
  <Words>384</Words>
  <Application>Microsoft Office PowerPoint</Application>
  <PresentationFormat>自定义</PresentationFormat>
  <Paragraphs>45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Arial</vt:lpstr>
      <vt:lpstr>Book Antiqua</vt:lpstr>
      <vt:lpstr>Calibri</vt:lpstr>
      <vt:lpstr>Calibri Light</vt:lpstr>
      <vt:lpstr>Cambria Math</vt:lpstr>
      <vt:lpstr>Times New Roman</vt:lpstr>
      <vt:lpstr>Office 主题​​</vt:lpstr>
      <vt:lpstr>Forbidden Dark Matter Combusted Around Supermassive Black Hole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Jie Sheng</cp:lastModifiedBy>
  <cp:revision>132</cp:revision>
  <cp:lastPrinted>2021-04-21T01:52:50Z</cp:lastPrinted>
  <dcterms:created xsi:type="dcterms:W3CDTF">2021-04-14T05:29:18Z</dcterms:created>
  <dcterms:modified xsi:type="dcterms:W3CDTF">2023-11-25T02:19:02Z</dcterms:modified>
</cp:coreProperties>
</file>