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60" r:id="rId4"/>
    <p:sldId id="277" r:id="rId5"/>
    <p:sldId id="258" r:id="rId6"/>
    <p:sldId id="259" r:id="rId7"/>
    <p:sldId id="261" r:id="rId8"/>
    <p:sldId id="262" r:id="rId9"/>
    <p:sldId id="265" r:id="rId10"/>
    <p:sldId id="266" r:id="rId11"/>
    <p:sldId id="267" r:id="rId12"/>
    <p:sldId id="272" r:id="rId13"/>
    <p:sldId id="268" r:id="rId14"/>
    <p:sldId id="276" r:id="rId15"/>
    <p:sldId id="278" r:id="rId16"/>
    <p:sldId id="279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C0"/>
    <a:srgbClr val="0411BC"/>
    <a:srgbClr val="0B17B5"/>
    <a:srgbClr val="2A0FB1"/>
    <a:srgbClr val="FF3300"/>
    <a:srgbClr val="F4B183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92" autoAdjust="0"/>
    <p:restoredTop sz="76319" autoAdjust="0"/>
  </p:normalViewPr>
  <p:slideViewPr>
    <p:cSldViewPr snapToGrid="0">
      <p:cViewPr varScale="1">
        <p:scale>
          <a:sx n="64" d="100"/>
          <a:sy n="64" d="100"/>
        </p:scale>
        <p:origin x="17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2FB60-5819-4DA5-922E-4FEF62A495D9}" type="datetimeFigureOut">
              <a:rPr lang="zh-CN" altLang="en-US" smtClean="0"/>
              <a:t>2023/7/15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F9761-55E3-4E6D-A006-9702B7A24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867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Pandax-4T experiment is a multi-purpose experiment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8F9761-55E3-4E6D-A006-9702B7A24B3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494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2023/7/16</a:t>
            </a:r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第一届实验粒子物理计算研讨会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70FA1-264F-477F-A0A6-A81A9F6366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379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2023/7/16</a:t>
            </a:r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第一届实验粒子物理计算研讨会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70FA1-264F-477F-A0A6-A81A9F6366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950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2023/7/16</a:t>
            </a:r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第一届实验粒子物理计算研讨会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70FA1-264F-477F-A0A6-A81A9F6366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0013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2023/7/16</a:t>
            </a:r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第一届实验粒子物理计算研讨会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70FA1-264F-477F-A0A6-A81A9F6366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216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2023/7/16</a:t>
            </a:r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第一届实验粒子物理计算研讨会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70FA1-264F-477F-A0A6-A81A9F6366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7560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2023/7/16</a:t>
            </a:r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第一届实验粒子物理计算研讨会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70FA1-264F-477F-A0A6-A81A9F6366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4021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2023/7/16</a:t>
            </a:r>
            <a:endParaRPr lang="zh-CN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第一届实验粒子物理计算研讨会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70FA1-264F-477F-A0A6-A81A9F6366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727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2023/7/16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第一届实验粒子物理计算研讨会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70FA1-264F-477F-A0A6-A81A9F6366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4298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2023/7/16</a:t>
            </a:r>
            <a:endParaRPr lang="zh-CN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第一届实验粒子物理计算研讨会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70FA1-264F-477F-A0A6-A81A9F6366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5912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2023/7/16</a:t>
            </a:r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第一届实验粒子物理计算研讨会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70FA1-264F-477F-A0A6-A81A9F6366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381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2023/7/16</a:t>
            </a:r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第一届实验粒子物理计算研讨会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70FA1-264F-477F-A0A6-A81A9F6366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9264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238" y="0"/>
            <a:ext cx="1147762" cy="35954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2023/7/16</a:t>
            </a:r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dirty="0"/>
              <a:t>第一届实验粒子物理计算研讨会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70FA1-264F-477F-A0A6-A81A9F6366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9442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accent1">
              <a:lumMod val="75000"/>
            </a:schemeClr>
          </a:solidFill>
          <a:latin typeface="+mj-lt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2">
              <a:lumMod val="75000"/>
            </a:schemeClr>
          </a:solidFill>
          <a:latin typeface="+mn-lt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Data Processing Upgradation in PandaX-4T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周钰博</a:t>
            </a:r>
            <a:endParaRPr lang="en-US" altLang="zh-CN" dirty="0"/>
          </a:p>
          <a:p>
            <a:r>
              <a:rPr lang="zh-CN" altLang="en-US" sz="1600" dirty="0"/>
              <a:t>上海交通大学 物理与天文学院</a:t>
            </a:r>
            <a:endParaRPr lang="en-US" altLang="zh-CN" sz="1600" dirty="0"/>
          </a:p>
          <a:p>
            <a:endParaRPr lang="en-US" altLang="zh-CN" sz="1600" dirty="0"/>
          </a:p>
          <a:p>
            <a:r>
              <a:rPr lang="zh-CN" altLang="en-US" sz="1600" dirty="0"/>
              <a:t>第一届实验粒子物理研讨会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34316F2-3AAD-421B-8BCC-B029130B5C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21887" cy="132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804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F0CD84-9690-4896-A0FE-44A95060A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~keV efficiency ascension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877B89B-896B-4D5C-8C08-E7DFEB040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70FA1-264F-477F-A0A6-A81A9F63668D}" type="slidenum">
              <a:rPr lang="zh-CN" altLang="en-US" smtClean="0"/>
              <a:t>10</a:t>
            </a:fld>
            <a:endParaRPr lang="zh-CN" altLang="en-US" dirty="0"/>
          </a:p>
        </p:txBody>
      </p:sp>
      <p:sp>
        <p:nvSpPr>
          <p:cNvPr id="17" name="日期占位符 16">
            <a:extLst>
              <a:ext uri="{FF2B5EF4-FFF2-40B4-BE49-F238E27FC236}">
                <a16:creationId xmlns:a16="http://schemas.microsoft.com/office/drawing/2014/main" id="{09B7F8A2-84F9-46D4-BD91-31AA13692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2023/7/16</a:t>
            </a:r>
            <a:endParaRPr lang="zh-CN" altLang="en-US" dirty="0"/>
          </a:p>
        </p:txBody>
      </p:sp>
      <p:sp>
        <p:nvSpPr>
          <p:cNvPr id="18" name="页脚占位符 17">
            <a:extLst>
              <a:ext uri="{FF2B5EF4-FFF2-40B4-BE49-F238E27FC236}">
                <a16:creationId xmlns:a16="http://schemas.microsoft.com/office/drawing/2014/main" id="{99EED8EF-5248-4F8E-B36B-89BB5899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z="1200" dirty="0"/>
              <a:t>实验粒子物理研讨会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D375FBAD-3349-1777-6026-77D4479DD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370" y="1505811"/>
            <a:ext cx="2789163" cy="188563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F016D7B8-C4EF-7AC3-540C-B75BEDF5A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9093" y="1505811"/>
            <a:ext cx="2763861" cy="187788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173BAA7-D1FA-842A-A822-27980AFED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180" y="3624040"/>
            <a:ext cx="2755673" cy="188563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791EA6C-8B08-9FBD-902F-4988056AAC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4927" y="3624039"/>
            <a:ext cx="2812191" cy="1885631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94E024EA-89CE-67C0-0EFA-990AA1A8A5B6}"/>
              </a:ext>
            </a:extLst>
          </p:cNvPr>
          <p:cNvSpPr txBox="1"/>
          <p:nvPr/>
        </p:nvSpPr>
        <p:spPr>
          <a:xfrm>
            <a:off x="934720" y="1717041"/>
            <a:ext cx="67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DD</a:t>
            </a:r>
            <a:endParaRPr lang="zh-CN" altLang="en-US" b="1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664557E4-7A00-9B17-8E94-A3D3AFA1A82E}"/>
              </a:ext>
            </a:extLst>
          </p:cNvPr>
          <p:cNvSpPr txBox="1"/>
          <p:nvPr/>
        </p:nvSpPr>
        <p:spPr>
          <a:xfrm>
            <a:off x="3851639" y="1717041"/>
            <a:ext cx="67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DD</a:t>
            </a:r>
            <a:endParaRPr lang="zh-CN" altLang="en-US" b="1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E9ED5579-8F09-8C0D-52AB-53E444A97EDE}"/>
              </a:ext>
            </a:extLst>
          </p:cNvPr>
          <p:cNvSpPr txBox="1"/>
          <p:nvPr/>
        </p:nvSpPr>
        <p:spPr>
          <a:xfrm>
            <a:off x="934720" y="3838435"/>
            <a:ext cx="67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Rn</a:t>
            </a:r>
            <a:endParaRPr lang="zh-CN" altLang="en-US" b="1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30FE18B3-849A-B253-1765-221D5014B364}"/>
              </a:ext>
            </a:extLst>
          </p:cNvPr>
          <p:cNvSpPr txBox="1"/>
          <p:nvPr/>
        </p:nvSpPr>
        <p:spPr>
          <a:xfrm>
            <a:off x="3851639" y="3794575"/>
            <a:ext cx="67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Rn</a:t>
            </a:r>
            <a:endParaRPr lang="zh-CN" altLang="en-US" b="1" dirty="0"/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1CABBA66-B588-C97C-A781-7E73178B5D72}"/>
              </a:ext>
            </a:extLst>
          </p:cNvPr>
          <p:cNvGrpSpPr/>
          <p:nvPr/>
        </p:nvGrpSpPr>
        <p:grpSpPr>
          <a:xfrm>
            <a:off x="6582550" y="3613879"/>
            <a:ext cx="2219960" cy="2240383"/>
            <a:chOff x="2788920" y="1946275"/>
            <a:chExt cx="2955290" cy="2442210"/>
          </a:xfrm>
        </p:grpSpPr>
        <p:pic>
          <p:nvPicPr>
            <p:cNvPr id="29" name="图片 28" descr="ccddbf8dd78c68c441e443785397464">
              <a:extLst>
                <a:ext uri="{FF2B5EF4-FFF2-40B4-BE49-F238E27FC236}">
                  <a16:creationId xmlns:a16="http://schemas.microsoft.com/office/drawing/2014/main" id="{7935D307-2238-9A3F-D1B9-EB999D1657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15572" t="962" r="-6506" b="-962"/>
            <a:stretch>
              <a:fillRect/>
            </a:stretch>
          </p:blipFill>
          <p:spPr>
            <a:xfrm>
              <a:off x="2788920" y="1946275"/>
              <a:ext cx="2955290" cy="2442210"/>
            </a:xfrm>
            <a:prstGeom prst="rect">
              <a:avLst/>
            </a:prstGeom>
          </p:spPr>
        </p:pic>
        <p:sp>
          <p:nvSpPr>
            <p:cNvPr id="30" name="文本框 11">
              <a:extLst>
                <a:ext uri="{FF2B5EF4-FFF2-40B4-BE49-F238E27FC236}">
                  <a16:creationId xmlns:a16="http://schemas.microsoft.com/office/drawing/2014/main" id="{0124C74A-E311-0428-1CD1-E8D4F956EBAA}"/>
                </a:ext>
              </a:extLst>
            </p:cNvPr>
            <p:cNvSpPr txBox="1"/>
            <p:nvPr/>
          </p:nvSpPr>
          <p:spPr>
            <a:xfrm>
              <a:off x="3825484" y="3012928"/>
              <a:ext cx="1481690" cy="299331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b="1" dirty="0">
                  <a:solidFill>
                    <a:srgbClr val="0000FF"/>
                  </a:solidFill>
                  <a:latin typeface="Arial" panose="020B0604020202020204" pitchFamily="34" charset="0"/>
                  <a:ea typeface="DengXian" panose="02010600030101010101" charset="-122"/>
                  <a:cs typeface="Arial" panose="020B0604020202020204" pitchFamily="34" charset="0"/>
                </a:rPr>
                <a:t>D-D generator</a:t>
              </a:r>
            </a:p>
          </p:txBody>
        </p:sp>
        <p:cxnSp>
          <p:nvCxnSpPr>
            <p:cNvPr id="31" name="直接箭头连接符 30">
              <a:extLst>
                <a:ext uri="{FF2B5EF4-FFF2-40B4-BE49-F238E27FC236}">
                  <a16:creationId xmlns:a16="http://schemas.microsoft.com/office/drawing/2014/main" id="{3C31092C-4A8E-0F94-E830-C5B7DE9E97E2}"/>
                </a:ext>
              </a:extLst>
            </p:cNvPr>
            <p:cNvCxnSpPr/>
            <p:nvPr/>
          </p:nvCxnSpPr>
          <p:spPr>
            <a:xfrm>
              <a:off x="5106182" y="3350211"/>
              <a:ext cx="191038" cy="239883"/>
            </a:xfrm>
            <a:prstGeom prst="straightConnector1">
              <a:avLst/>
            </a:prstGeom>
            <a:ln w="28575" cmpd="sng">
              <a:solidFill>
                <a:srgbClr val="0000FF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" name="图片 31">
            <a:extLst>
              <a:ext uri="{FF2B5EF4-FFF2-40B4-BE49-F238E27FC236}">
                <a16:creationId xmlns:a16="http://schemas.microsoft.com/office/drawing/2014/main" id="{6C5DDDA9-C032-3CBB-FE58-CE88B23B07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7411" y="1431609"/>
            <a:ext cx="1342202" cy="1885631"/>
          </a:xfrm>
          <a:prstGeom prst="rect">
            <a:avLst/>
          </a:prstGeom>
        </p:spPr>
      </p:pic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12FAB9E3-19A4-560F-43A5-B9DCCEA935AF}"/>
              </a:ext>
            </a:extLst>
          </p:cNvPr>
          <p:cNvCxnSpPr>
            <a:cxnSpLocks/>
          </p:cNvCxnSpPr>
          <p:nvPr/>
        </p:nvCxnSpPr>
        <p:spPr>
          <a:xfrm flipH="1">
            <a:off x="7875065" y="2434593"/>
            <a:ext cx="640285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>
            <a:extLst>
              <a:ext uri="{FF2B5EF4-FFF2-40B4-BE49-F238E27FC236}">
                <a16:creationId xmlns:a16="http://schemas.microsoft.com/office/drawing/2014/main" id="{2FF5D385-EB88-4D43-3EF1-868BA2837897}"/>
              </a:ext>
            </a:extLst>
          </p:cNvPr>
          <p:cNvSpPr txBox="1"/>
          <p:nvPr/>
        </p:nvSpPr>
        <p:spPr>
          <a:xfrm>
            <a:off x="7081520" y="457200"/>
            <a:ext cx="1849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rescue</a:t>
            </a:r>
          </a:p>
          <a:p>
            <a:r>
              <a:rPr lang="en-US" altLang="zh-CN" b="1" dirty="0">
                <a:solidFill>
                  <a:srgbClr val="0032C0"/>
                </a:solidFill>
              </a:rPr>
              <a:t>loss</a:t>
            </a:r>
            <a:endParaRPr lang="zh-CN" altLang="en-US" b="1" dirty="0">
              <a:solidFill>
                <a:srgbClr val="0032C0"/>
              </a:solidFill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42C77F26-A6D5-292B-5777-6D1DD5EC12D8}"/>
              </a:ext>
            </a:extLst>
          </p:cNvPr>
          <p:cNvSpPr txBox="1"/>
          <p:nvPr/>
        </p:nvSpPr>
        <p:spPr>
          <a:xfrm>
            <a:off x="547370" y="5569803"/>
            <a:ext cx="7355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loss due to high event rate, adjacent event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obvious selection efficiency increment around ~keV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48396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48C65C-7C72-4CC2-B722-19D320F06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Cleanliness variable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302F012-109D-432F-BF5F-FB792599A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70FA1-264F-477F-A0A6-A81A9F63668D}" type="slidenum">
              <a:rPr lang="zh-CN" altLang="en-US" smtClean="0"/>
              <a:t>11</a:t>
            </a:fld>
            <a:endParaRPr lang="zh-CN" altLang="en-US" dirty="0"/>
          </a:p>
        </p:txBody>
      </p:sp>
      <p:sp>
        <p:nvSpPr>
          <p:cNvPr id="31" name="日期占位符 30">
            <a:extLst>
              <a:ext uri="{FF2B5EF4-FFF2-40B4-BE49-F238E27FC236}">
                <a16:creationId xmlns:a16="http://schemas.microsoft.com/office/drawing/2014/main" id="{BC362571-CF07-4CC3-B675-88E5645D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2023/7/16</a:t>
            </a:r>
            <a:endParaRPr lang="zh-CN" altLang="en-US" dirty="0"/>
          </a:p>
        </p:txBody>
      </p:sp>
      <p:sp>
        <p:nvSpPr>
          <p:cNvPr id="32" name="页脚占位符 31">
            <a:extLst>
              <a:ext uri="{FF2B5EF4-FFF2-40B4-BE49-F238E27FC236}">
                <a16:creationId xmlns:a16="http://schemas.microsoft.com/office/drawing/2014/main" id="{DE786053-9576-4E15-87ED-4C728675F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z="1200" dirty="0"/>
              <a:t>实验粒子物理研讨会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22F9EBB-041C-448D-BE26-CF4173656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3614918"/>
            <a:ext cx="3619814" cy="233192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0F25D96-3E79-3C60-A8A2-21BA55107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1344" y="3622995"/>
            <a:ext cx="3682888" cy="233192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E5C14044-4D04-7F39-655A-686536E5C2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861" y="3682881"/>
            <a:ext cx="172885" cy="1015702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3562F64F-676E-A2C2-1498-826F68793A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1503" y="5869744"/>
            <a:ext cx="262129" cy="99026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36B52887-6089-6183-5DCD-AA4AF2EF74B1}"/>
              </a:ext>
            </a:extLst>
          </p:cNvPr>
          <p:cNvSpPr txBox="1"/>
          <p:nvPr/>
        </p:nvSpPr>
        <p:spPr>
          <a:xfrm>
            <a:off x="1231347" y="3205200"/>
            <a:ext cx="2371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in order </a:t>
            </a:r>
            <a:r>
              <a:rPr lang="en-US" altLang="zh-CN" dirty="0" err="1"/>
              <a:t>cleanwf</a:t>
            </a:r>
            <a:r>
              <a:rPr lang="en-US" altLang="zh-CN" dirty="0"/>
              <a:t> : dt</a:t>
            </a:r>
            <a:endParaRPr lang="zh-CN" altLang="en-US" dirty="0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93266AA3-1AD0-3F60-4A35-7AC2CE140AFC}"/>
              </a:ext>
            </a:extLst>
          </p:cNvPr>
          <p:cNvSpPr txBox="1"/>
          <p:nvPr/>
        </p:nvSpPr>
        <p:spPr>
          <a:xfrm>
            <a:off x="5150178" y="3205200"/>
            <a:ext cx="2615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fix window </a:t>
            </a:r>
            <a:r>
              <a:rPr lang="en-US" altLang="zh-CN" dirty="0" err="1"/>
              <a:t>cleanwf</a:t>
            </a:r>
            <a:r>
              <a:rPr lang="en-US" altLang="zh-CN" dirty="0"/>
              <a:t> : dt</a:t>
            </a:r>
            <a:endParaRPr lang="zh-CN" altLang="en-US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5B7B787F-B33C-2CD3-E66A-B2D5A24A9E2C}"/>
              </a:ext>
            </a:extLst>
          </p:cNvPr>
          <p:cNvSpPr txBox="1"/>
          <p:nvPr/>
        </p:nvSpPr>
        <p:spPr>
          <a:xfrm>
            <a:off x="570881" y="1481553"/>
            <a:ext cx="73551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err="1"/>
              <a:t>cleanwf</a:t>
            </a:r>
            <a:r>
              <a:rPr lang="en-US" altLang="zh-CN" sz="2400" dirty="0"/>
              <a:t> : (qS1_max+qS2_max)/</a:t>
            </a:r>
            <a:r>
              <a:rPr lang="en-US" altLang="zh-CN" sz="2400" dirty="0" err="1"/>
              <a:t>qTotal</a:t>
            </a:r>
            <a:endParaRPr lang="en-US" altLang="zh-CN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event window dependent on dt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fix window avoid the definition ambiguity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400" dirty="0" err="1"/>
              <a:t>cleanwf</a:t>
            </a:r>
            <a:r>
              <a:rPr lang="en-US" altLang="zh-CN" sz="2400" dirty="0"/>
              <a:t> independent with dt</a:t>
            </a:r>
          </a:p>
        </p:txBody>
      </p:sp>
    </p:spTree>
    <p:extLst>
      <p:ext uri="{BB962C8B-B14F-4D97-AF65-F5344CB8AC3E}">
        <p14:creationId xmlns:p14="http://schemas.microsoft.com/office/powerpoint/2010/main" val="767377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2A6748-8BC0-417C-AFE0-B1A2AC43B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Data quality monitoring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0F902CC-5900-4CFA-92C4-78866C228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267" y="1434880"/>
            <a:ext cx="8097003" cy="2294438"/>
          </a:xfrm>
        </p:spPr>
        <p:txBody>
          <a:bodyPr>
            <a:normAutofit/>
          </a:bodyPr>
          <a:lstStyle/>
          <a:p>
            <a:r>
              <a:rPr lang="en-US" altLang="zh-CN" dirty="0"/>
              <a:t>limited resources to process</a:t>
            </a:r>
          </a:p>
          <a:p>
            <a:pPr lvl="1"/>
            <a:r>
              <a:rPr lang="en-US" altLang="zh-CN" dirty="0"/>
              <a:t>crash in high Rn calibration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dirty="0"/>
              <a:t>parallel file by file</a:t>
            </a:r>
          </a:p>
          <a:p>
            <a:r>
              <a:rPr lang="en-US" altLang="zh-CN" dirty="0"/>
              <a:t>jpg output compatibility not well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dirty="0"/>
              <a:t>independent </a:t>
            </a:r>
            <a:r>
              <a:rPr lang="en-US" altLang="zh-CN" dirty="0" err="1"/>
              <a:t>json</a:t>
            </a:r>
            <a:r>
              <a:rPr lang="en-US" altLang="zh-CN" dirty="0"/>
              <a:t> output  run by run</a:t>
            </a:r>
          </a:p>
          <a:p>
            <a:pPr marL="457200" lvl="1" indent="0">
              <a:buNone/>
            </a:pP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lvl="1"/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35D6219-7AF6-4731-8D64-B3F472CC2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70FA1-264F-477F-A0A6-A81A9F63668D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2F4C38C5-BB9A-46A8-A493-AC4999E72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2023/7/16</a:t>
            </a:r>
            <a:endParaRPr lang="zh-CN" altLang="en-US" dirty="0"/>
          </a:p>
        </p:txBody>
      </p:sp>
      <p:sp>
        <p:nvSpPr>
          <p:cNvPr id="7" name="页脚占位符 6">
            <a:extLst>
              <a:ext uri="{FF2B5EF4-FFF2-40B4-BE49-F238E27FC236}">
                <a16:creationId xmlns:a16="http://schemas.microsoft.com/office/drawing/2014/main" id="{3352B39D-9C62-4880-A176-32D31F443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z="1200" dirty="0"/>
              <a:t>实验粒子物理研讨会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81B544B-A853-2DE6-0D15-BF15327C9E32}"/>
              </a:ext>
            </a:extLst>
          </p:cNvPr>
          <p:cNvSpPr txBox="1"/>
          <p:nvPr/>
        </p:nvSpPr>
        <p:spPr>
          <a:xfrm>
            <a:off x="825699" y="4314617"/>
            <a:ext cx="1497054" cy="175432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file0</a:t>
            </a:r>
          </a:p>
          <a:p>
            <a:pPr algn="ctr"/>
            <a:r>
              <a:rPr lang="en-US" altLang="zh-CN" dirty="0"/>
              <a:t>file1</a:t>
            </a:r>
          </a:p>
          <a:p>
            <a:pPr algn="ctr"/>
            <a:r>
              <a:rPr lang="en-US" altLang="zh-CN" dirty="0"/>
              <a:t>file2</a:t>
            </a:r>
          </a:p>
          <a:p>
            <a:pPr algn="ctr"/>
            <a:r>
              <a:rPr lang="en-US" altLang="zh-CN" dirty="0"/>
              <a:t>file3</a:t>
            </a:r>
          </a:p>
          <a:p>
            <a:pPr algn="ctr"/>
            <a:r>
              <a:rPr lang="en-US" altLang="zh-CN" dirty="0"/>
              <a:t>…</a:t>
            </a:r>
          </a:p>
          <a:p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1728080-71B3-269B-0605-461AAB424224}"/>
              </a:ext>
            </a:extLst>
          </p:cNvPr>
          <p:cNvSpPr txBox="1"/>
          <p:nvPr/>
        </p:nvSpPr>
        <p:spPr>
          <a:xfrm>
            <a:off x="883390" y="3850344"/>
            <a:ext cx="1497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1core 1run</a:t>
            </a:r>
            <a:endParaRPr lang="zh-CN" altLang="en-US" dirty="0"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13CE5C88-CBCA-4CA5-0458-D16F6E5D4F4B}"/>
              </a:ext>
            </a:extLst>
          </p:cNvPr>
          <p:cNvCxnSpPr/>
          <p:nvPr/>
        </p:nvCxnSpPr>
        <p:spPr>
          <a:xfrm>
            <a:off x="825699" y="4635631"/>
            <a:ext cx="1497054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CF3F3D59-FF0F-950B-D4E0-26101A8C253E}"/>
              </a:ext>
            </a:extLst>
          </p:cNvPr>
          <p:cNvCxnSpPr/>
          <p:nvPr/>
        </p:nvCxnSpPr>
        <p:spPr>
          <a:xfrm>
            <a:off x="832184" y="4904766"/>
            <a:ext cx="1497054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F6224ECD-9B54-35E5-6EC0-F20072D6862E}"/>
              </a:ext>
            </a:extLst>
          </p:cNvPr>
          <p:cNvCxnSpPr/>
          <p:nvPr/>
        </p:nvCxnSpPr>
        <p:spPr>
          <a:xfrm>
            <a:off x="832184" y="5178810"/>
            <a:ext cx="1497054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9A9A861A-D268-B488-1CAE-1BD3B7D278E0}"/>
              </a:ext>
            </a:extLst>
          </p:cNvPr>
          <p:cNvCxnSpPr/>
          <p:nvPr/>
        </p:nvCxnSpPr>
        <p:spPr>
          <a:xfrm>
            <a:off x="832184" y="5459240"/>
            <a:ext cx="1497054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08179903-DE2F-0EC0-AEC2-AF978B860122}"/>
              </a:ext>
            </a:extLst>
          </p:cNvPr>
          <p:cNvCxnSpPr>
            <a:cxnSpLocks/>
          </p:cNvCxnSpPr>
          <p:nvPr/>
        </p:nvCxnSpPr>
        <p:spPr>
          <a:xfrm>
            <a:off x="2488124" y="4517279"/>
            <a:ext cx="0" cy="1144623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A3D3E26E-D51B-0258-7F07-B829FA6B08DE}"/>
              </a:ext>
            </a:extLst>
          </p:cNvPr>
          <p:cNvCxnSpPr/>
          <p:nvPr/>
        </p:nvCxnSpPr>
        <p:spPr>
          <a:xfrm>
            <a:off x="2690071" y="4248859"/>
            <a:ext cx="93719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777E1DB3-8113-3E95-FEB6-B97B71CD3FF4}"/>
              </a:ext>
            </a:extLst>
          </p:cNvPr>
          <p:cNvSpPr txBox="1"/>
          <p:nvPr/>
        </p:nvSpPr>
        <p:spPr>
          <a:xfrm>
            <a:off x="2528485" y="3826814"/>
            <a:ext cx="1497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change to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154BE48-DB11-6ACA-B225-5059BB0C0A15}"/>
              </a:ext>
            </a:extLst>
          </p:cNvPr>
          <p:cNvSpPr txBox="1"/>
          <p:nvPr/>
        </p:nvSpPr>
        <p:spPr>
          <a:xfrm>
            <a:off x="3379409" y="4830213"/>
            <a:ext cx="1164174" cy="36933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file0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2C5452D-949E-56F7-6840-C79D00C13CAA}"/>
              </a:ext>
            </a:extLst>
          </p:cNvPr>
          <p:cNvSpPr txBox="1"/>
          <p:nvPr/>
        </p:nvSpPr>
        <p:spPr>
          <a:xfrm>
            <a:off x="3930704" y="5547167"/>
            <a:ext cx="1164174" cy="36933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file2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1737D40D-10DF-3B84-D193-B99865B56F6E}"/>
              </a:ext>
            </a:extLst>
          </p:cNvPr>
          <p:cNvSpPr txBox="1"/>
          <p:nvPr/>
        </p:nvSpPr>
        <p:spPr>
          <a:xfrm>
            <a:off x="5717634" y="5539426"/>
            <a:ext cx="1164174" cy="36933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file3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DBA3984-0C63-D822-D432-C5F7063291FA}"/>
              </a:ext>
            </a:extLst>
          </p:cNvPr>
          <p:cNvSpPr txBox="1"/>
          <p:nvPr/>
        </p:nvSpPr>
        <p:spPr>
          <a:xfrm>
            <a:off x="6133665" y="4833976"/>
            <a:ext cx="1164174" cy="36933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file1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116F1AAE-4687-874D-CE95-C16F783823BD}"/>
              </a:ext>
            </a:extLst>
          </p:cNvPr>
          <p:cNvSpPr txBox="1"/>
          <p:nvPr/>
        </p:nvSpPr>
        <p:spPr>
          <a:xfrm>
            <a:off x="4469965" y="4011480"/>
            <a:ext cx="1923204" cy="3693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global parameter</a:t>
            </a:r>
            <a:endParaRPr lang="zh-CN" altLang="en-US" dirty="0"/>
          </a:p>
        </p:txBody>
      </p: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C645E83F-2602-2CBD-988B-9D3CC8E7F877}"/>
              </a:ext>
            </a:extLst>
          </p:cNvPr>
          <p:cNvCxnSpPr>
            <a:cxnSpLocks/>
          </p:cNvCxnSpPr>
          <p:nvPr/>
        </p:nvCxnSpPr>
        <p:spPr>
          <a:xfrm flipV="1">
            <a:off x="4065068" y="4275238"/>
            <a:ext cx="295981" cy="475884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A6F06C08-C14F-6287-45DE-EFAE976E2226}"/>
              </a:ext>
            </a:extLst>
          </p:cNvPr>
          <p:cNvCxnSpPr>
            <a:cxnSpLocks/>
          </p:cNvCxnSpPr>
          <p:nvPr/>
        </p:nvCxnSpPr>
        <p:spPr>
          <a:xfrm flipV="1">
            <a:off x="4699573" y="4473862"/>
            <a:ext cx="332534" cy="985378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C8AA6121-C3F0-A03F-7479-F140BC23A0CA}"/>
              </a:ext>
            </a:extLst>
          </p:cNvPr>
          <p:cNvCxnSpPr>
            <a:cxnSpLocks/>
          </p:cNvCxnSpPr>
          <p:nvPr/>
        </p:nvCxnSpPr>
        <p:spPr>
          <a:xfrm flipH="1" flipV="1">
            <a:off x="5685264" y="4473862"/>
            <a:ext cx="258129" cy="994795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7995144D-F76E-7111-0ADC-2A364B262E41}"/>
              </a:ext>
            </a:extLst>
          </p:cNvPr>
          <p:cNvCxnSpPr>
            <a:cxnSpLocks/>
          </p:cNvCxnSpPr>
          <p:nvPr/>
        </p:nvCxnSpPr>
        <p:spPr>
          <a:xfrm flipH="1" flipV="1">
            <a:off x="6521124" y="4285757"/>
            <a:ext cx="279646" cy="465365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 28">
            <a:extLst>
              <a:ext uri="{FF2B5EF4-FFF2-40B4-BE49-F238E27FC236}">
                <a16:creationId xmlns:a16="http://schemas.microsoft.com/office/drawing/2014/main" id="{5D9D6065-17F7-B255-433F-0BEE0E40B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6246" y="967618"/>
            <a:ext cx="2062064" cy="1466740"/>
          </a:xfrm>
          <a:prstGeom prst="rect">
            <a:avLst/>
          </a:prstGeom>
        </p:spPr>
      </p:pic>
      <p:sp>
        <p:nvSpPr>
          <p:cNvPr id="30" name="内容占位符 2">
            <a:extLst>
              <a:ext uri="{FF2B5EF4-FFF2-40B4-BE49-F238E27FC236}">
                <a16:creationId xmlns:a16="http://schemas.microsoft.com/office/drawing/2014/main" id="{FF210257-5ACA-5430-5E99-00EE73E950E9}"/>
              </a:ext>
            </a:extLst>
          </p:cNvPr>
          <p:cNvSpPr txBox="1">
            <a:spLocks/>
          </p:cNvSpPr>
          <p:nvPr/>
        </p:nvSpPr>
        <p:spPr>
          <a:xfrm>
            <a:off x="724267" y="1434406"/>
            <a:ext cx="8097003" cy="2294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limited resources to process</a:t>
            </a:r>
          </a:p>
          <a:p>
            <a:pPr lvl="1"/>
            <a:r>
              <a:rPr lang="en-US" altLang="zh-CN" dirty="0"/>
              <a:t>crash in high Rn calibration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dirty="0"/>
              <a:t>parallel file by file</a:t>
            </a:r>
          </a:p>
          <a:p>
            <a:r>
              <a:rPr lang="en-US" altLang="zh-CN" dirty="0"/>
              <a:t>jpg output compatibility not well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dirty="0"/>
              <a:t>independent </a:t>
            </a:r>
            <a:r>
              <a:rPr lang="en-US" altLang="zh-CN" dirty="0" err="1"/>
              <a:t>json</a:t>
            </a:r>
            <a:r>
              <a:rPr lang="en-US" altLang="zh-CN" dirty="0"/>
              <a:t> output  run by run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lvl="1"/>
            <a:endParaRPr lang="zh-CN" altLang="en-US" dirty="0"/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4C3179BD-FA64-E8F9-E843-4629754FB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6246" y="2572243"/>
            <a:ext cx="2042653" cy="139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7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1F6668-22B9-4F4D-8591-CE0AFF023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47197"/>
            <a:ext cx="7886700" cy="1325563"/>
          </a:xfrm>
        </p:spPr>
        <p:txBody>
          <a:bodyPr/>
          <a:lstStyle/>
          <a:p>
            <a:r>
              <a:rPr lang="en-US" altLang="zh-CN" dirty="0"/>
              <a:t>Upgradation revenue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74E3959-62DB-46B2-A85A-F993C355B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70FA1-264F-477F-A0A6-A81A9F63668D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17" name="日期占位符 16">
            <a:extLst>
              <a:ext uri="{FF2B5EF4-FFF2-40B4-BE49-F238E27FC236}">
                <a16:creationId xmlns:a16="http://schemas.microsoft.com/office/drawing/2014/main" id="{37136308-FF40-491D-B934-7D8AA1CF9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2023/7/16</a:t>
            </a:r>
            <a:endParaRPr lang="zh-CN" altLang="en-US" dirty="0"/>
          </a:p>
        </p:txBody>
      </p:sp>
      <p:sp>
        <p:nvSpPr>
          <p:cNvPr id="18" name="页脚占位符 17">
            <a:extLst>
              <a:ext uri="{FF2B5EF4-FFF2-40B4-BE49-F238E27FC236}">
                <a16:creationId xmlns:a16="http://schemas.microsoft.com/office/drawing/2014/main" id="{A6CD2957-7B46-49F7-B57C-7F638F2AA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z="1200" dirty="0"/>
              <a:t>实验粒子物理研讨会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2">
                <a:extLst>
                  <a:ext uri="{FF2B5EF4-FFF2-40B4-BE49-F238E27FC236}">
                    <a16:creationId xmlns:a16="http://schemas.microsoft.com/office/drawing/2014/main" id="{AA80EBFF-6C8A-783B-C13A-0AE31EFDC32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4267" y="1434405"/>
                <a:ext cx="9262415" cy="382787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 baseline="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speed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Rn calibration run, 4 core</a:t>
                </a:r>
              </a:p>
              <a:p>
                <a:pPr lvl="1"/>
                <a:r>
                  <a:rPr lang="en-US" altLang="zh-CN" dirty="0"/>
                  <a:t>320 files processed 1hour</a:t>
                </a:r>
                <a:endParaRPr lang="bo-CN" altLang="zh-CN" dirty="0"/>
              </a:p>
              <a:p>
                <a:pPr lvl="1"/>
                <a:r>
                  <a:rPr lang="en-US" altLang="zh-CN" dirty="0"/>
                  <a:t>competent to process all files</a:t>
                </a:r>
              </a:p>
              <a:p>
                <a:pPr marL="457200" lvl="1" indent="0">
                  <a:buNone/>
                </a:pPr>
                <a:r>
                  <a:rPr lang="en-US" altLang="zh-CN" dirty="0"/>
                  <a:t>    in DM data </a:t>
                </a:r>
              </a:p>
              <a:p>
                <a:r>
                  <a:rPr lang="en-US" altLang="zh-CN" dirty="0"/>
                  <a:t>light-weight </a:t>
                </a:r>
                <a:r>
                  <a:rPr lang="en-US" altLang="zh-CN" dirty="0" err="1"/>
                  <a:t>json</a:t>
                </a:r>
                <a:r>
                  <a:rPr lang="en-US" altLang="zh-CN" dirty="0"/>
                  <a:t> output</a:t>
                </a:r>
              </a:p>
              <a:p>
                <a:pPr lvl="1"/>
                <a:r>
                  <a:rPr lang="en-US" altLang="zh-CN" dirty="0"/>
                  <a:t>result stored as array</a:t>
                </a:r>
              </a:p>
              <a:p>
                <a:pPr lvl="1"/>
                <a:r>
                  <a:rPr lang="en-US" altLang="zh-CN" dirty="0"/>
                  <a:t>easily read from plot</a:t>
                </a:r>
              </a:p>
              <a:p>
                <a:pPr lvl="1"/>
                <a:r>
                  <a:rPr lang="en-US" altLang="zh-CN" dirty="0"/>
                  <a:t>~7M(400KB compressed) per run</a:t>
                </a:r>
              </a:p>
            </p:txBody>
          </p:sp>
        </mc:Choice>
        <mc:Fallback xmlns="">
          <p:sp>
            <p:nvSpPr>
              <p:cNvPr id="6" name="内容占位符 2">
                <a:extLst>
                  <a:ext uri="{FF2B5EF4-FFF2-40B4-BE49-F238E27FC236}">
                    <a16:creationId xmlns:a16="http://schemas.microsoft.com/office/drawing/2014/main" id="{AA80EBFF-6C8A-783B-C13A-0AE31EFDC3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267" y="1434405"/>
                <a:ext cx="9262415" cy="3827877"/>
              </a:xfrm>
              <a:prstGeom prst="rect">
                <a:avLst/>
              </a:prstGeom>
              <a:blipFill>
                <a:blip r:embed="rId2"/>
                <a:stretch>
                  <a:fillRect l="-1185" b="-12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1BB327EF-9ABC-F88E-35C8-8E33FDD54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8727" y="1268841"/>
            <a:ext cx="2662240" cy="298225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9834C69-1D76-E40D-7949-E5C9144AF5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050" y="4401183"/>
            <a:ext cx="2239350" cy="187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314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E76939-9D85-4966-AD41-4C39DD598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 and Outlook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53516F3-61D8-4753-B49C-734638114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 data reduction framework works and under consideration for further experiment</a:t>
            </a:r>
          </a:p>
          <a:p>
            <a:r>
              <a:rPr lang="en-US" altLang="zh-CN" dirty="0"/>
              <a:t>~keV data reconstruction efficiency is optimized.</a:t>
            </a:r>
          </a:p>
          <a:p>
            <a:r>
              <a:rPr lang="en-US" altLang="zh-CN" dirty="0"/>
              <a:t>The efficiency of data quality monitoring system promotes much</a:t>
            </a:r>
          </a:p>
          <a:p>
            <a:r>
              <a:rPr lang="en-US" altLang="zh-CN" dirty="0"/>
              <a:t>Customed optimization will load in next period data acquisition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BCAF9C7-1953-41FF-9758-804288738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70FA1-264F-477F-A0A6-A81A9F63668D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E6C4065-258B-4092-BAD0-F52085751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2023/7/16</a:t>
            </a:r>
            <a:endParaRPr lang="zh-CN" altLang="en-US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D5C891F-85E6-4001-8D23-0FE8A0C94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z="1200" dirty="0"/>
              <a:t>实验粒子物理研讨会</a:t>
            </a:r>
          </a:p>
        </p:txBody>
      </p:sp>
    </p:spTree>
    <p:extLst>
      <p:ext uri="{BB962C8B-B14F-4D97-AF65-F5344CB8AC3E}">
        <p14:creationId xmlns:p14="http://schemas.microsoft.com/office/powerpoint/2010/main" val="102572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501CE-0F80-2A43-2433-783296283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 UP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8F7A3A0-E09C-2C89-7A43-68C2428DA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4F02182-BFA1-08BE-D34D-C224C84A9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2023/7/16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36C7901-5E46-86BC-75C3-40CF0A124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实验粒子物理计算研讨会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FB7432-7969-C1B0-D2A9-284659F85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70FA1-264F-477F-A0A6-A81A9F63668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791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77FCD5-F4CC-18EB-5E4D-076008510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二相型液氙探测器原理图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06E5A83-F893-CB16-8C44-CE2A03674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B20784-0782-5302-0009-65D358589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2023/7/16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51CCCF-6B13-C05D-A63F-B3E288011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实验粒子物理计算研讨会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0883E9-B594-14C1-5FC8-B145F86B7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70FA1-264F-477F-A0A6-A81A9F63668D}" type="slidenum">
              <a:rPr lang="zh-CN" altLang="en-US" smtClean="0"/>
              <a:t>16</a:t>
            </a:fld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69DF886-C278-820C-357E-83FAF328B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221" y="1825625"/>
            <a:ext cx="4422687" cy="341178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67D35F9-F90E-6509-C981-8F3235406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622" y="1825625"/>
            <a:ext cx="3894157" cy="336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545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076ADA-54EC-4BD4-84F2-DC0C26748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EA3518-BB58-4529-8C53-707F2C982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83976"/>
            <a:ext cx="7886700" cy="4392987"/>
          </a:xfrm>
        </p:spPr>
        <p:txBody>
          <a:bodyPr/>
          <a:lstStyle/>
          <a:p>
            <a:r>
              <a:rPr lang="en-US" altLang="zh-CN" dirty="0"/>
              <a:t>Current status of PandaX-4T</a:t>
            </a:r>
          </a:p>
          <a:p>
            <a:r>
              <a:rPr lang="en-US" altLang="zh-CN" dirty="0"/>
              <a:t>Data reduction strategy</a:t>
            </a:r>
          </a:p>
          <a:p>
            <a:r>
              <a:rPr lang="en-US" altLang="zh-CN" dirty="0"/>
              <a:t>Event reconstruction optimization</a:t>
            </a:r>
          </a:p>
          <a:p>
            <a:r>
              <a:rPr lang="en-US" altLang="zh-CN" dirty="0"/>
              <a:t>Data quality monitoring upgradation</a:t>
            </a:r>
          </a:p>
          <a:p>
            <a:r>
              <a:rPr lang="en-US" altLang="zh-CN" dirty="0"/>
              <a:t>Summary and outlook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D01557E-1090-46C4-B915-C712AC245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70FA1-264F-477F-A0A6-A81A9F63668D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469799-DF5C-482E-BE17-338CD5E8C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2023/7/16</a:t>
            </a:r>
            <a:endParaRPr lang="zh-CN" altLang="en-US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F3D0975-FDC0-4A16-8A58-DB25149CD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z="1200" dirty="0"/>
              <a:t>实验粒子物理研讨会</a:t>
            </a:r>
          </a:p>
        </p:txBody>
      </p:sp>
    </p:spTree>
    <p:extLst>
      <p:ext uri="{BB962C8B-B14F-4D97-AF65-F5344CB8AC3E}">
        <p14:creationId xmlns:p14="http://schemas.microsoft.com/office/powerpoint/2010/main" val="1536525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32530A-7881-4333-B1D4-F932F75AF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Multi-mission of PandaX-4T</a:t>
            </a:r>
            <a:endParaRPr lang="zh-CN" altLang="en-US" dirty="0"/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A4924E1D-1B2D-409E-8BDB-9E11A6643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70FA1-264F-477F-A0A6-A81A9F63668D}" type="slidenum">
              <a:rPr lang="zh-CN" altLang="en-US" smtClean="0"/>
              <a:t>3</a:t>
            </a:fld>
            <a:endParaRPr lang="zh-CN" alt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5229310-CE98-4147-8D61-85AAD5260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2023/7/16</a:t>
            </a:r>
            <a:endParaRPr lang="zh-CN" altLang="en-US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0AE835D-9377-4807-A9B2-33CF3D78D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z="1200" dirty="0"/>
              <a:t>实验粒子物理研讨会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2189F051-9FC0-9F30-1755-2699AD94B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277" y="1785088"/>
            <a:ext cx="1486029" cy="150127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13A31A5-6881-C19A-E21B-8E932258D5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055" y="1785088"/>
            <a:ext cx="1425063" cy="14936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AC7EE1CD-A8C8-B20D-9C0C-45B067F4A2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0000" y="1788898"/>
            <a:ext cx="1425063" cy="1493649"/>
          </a:xfrm>
          <a:prstGeom prst="rect">
            <a:avLst/>
          </a:prstGeom>
        </p:spPr>
      </p:pic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CC316B3C-C7BA-1358-B7C5-47D9134EAB18}"/>
              </a:ext>
            </a:extLst>
          </p:cNvPr>
          <p:cNvCxnSpPr>
            <a:cxnSpLocks/>
          </p:cNvCxnSpPr>
          <p:nvPr/>
        </p:nvCxnSpPr>
        <p:spPr>
          <a:xfrm>
            <a:off x="2828622" y="2531912"/>
            <a:ext cx="43774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CE483058-A641-F5C7-40A8-3AF5F3B93A40}"/>
              </a:ext>
            </a:extLst>
          </p:cNvPr>
          <p:cNvCxnSpPr>
            <a:cxnSpLocks/>
          </p:cNvCxnSpPr>
          <p:nvPr/>
        </p:nvCxnSpPr>
        <p:spPr>
          <a:xfrm>
            <a:off x="5325388" y="2531912"/>
            <a:ext cx="43774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38A54AB5-90BA-651A-D50E-4F08436F7AA2}"/>
              </a:ext>
            </a:extLst>
          </p:cNvPr>
          <p:cNvSpPr txBox="1"/>
          <p:nvPr/>
        </p:nvSpPr>
        <p:spPr>
          <a:xfrm>
            <a:off x="1031519" y="3380757"/>
            <a:ext cx="1517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Dark matter</a:t>
            </a:r>
          </a:p>
          <a:p>
            <a:pPr algn="ctr"/>
            <a:r>
              <a:rPr lang="en-US" altLang="zh-CN" dirty="0"/>
              <a:t>&lt;10keV</a:t>
            </a:r>
            <a:endParaRPr lang="zh-CN" altLang="en-US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33688C87-AEE7-DB39-AC38-9166F524F3A4}"/>
              </a:ext>
            </a:extLst>
          </p:cNvPr>
          <p:cNvSpPr txBox="1"/>
          <p:nvPr/>
        </p:nvSpPr>
        <p:spPr>
          <a:xfrm>
            <a:off x="3314215" y="3372007"/>
            <a:ext cx="2163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/>
              <a:t>Astrophysics neutrino</a:t>
            </a:r>
          </a:p>
          <a:p>
            <a:pPr algn="ctr"/>
            <a:r>
              <a:rPr lang="en-US" altLang="zh-CN" sz="1600" dirty="0"/>
              <a:t>&lt;300 keV</a:t>
            </a:r>
            <a:endParaRPr lang="zh-CN" altLang="en-US" sz="1600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2A654B22-166C-B8BB-2C23-CAAF56CA6893}"/>
              </a:ext>
            </a:extLst>
          </p:cNvPr>
          <p:cNvSpPr txBox="1"/>
          <p:nvPr/>
        </p:nvSpPr>
        <p:spPr>
          <a:xfrm>
            <a:off x="5745804" y="3310520"/>
            <a:ext cx="2163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/>
              <a:t>Majorana neutrino</a:t>
            </a:r>
          </a:p>
          <a:p>
            <a:pPr algn="ctr"/>
            <a:r>
              <a:rPr lang="en-US" altLang="zh-CN" sz="1600" dirty="0"/>
              <a:t>&gt;2 MeV</a:t>
            </a:r>
            <a:endParaRPr lang="zh-CN" altLang="en-US" sz="1600" dirty="0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2A17CD1C-E47D-7F3B-9DD6-3266F64761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3047" y="4251061"/>
            <a:ext cx="2764005" cy="1539190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559581B6-A8C7-77AD-5279-550AB1A24DB8}"/>
              </a:ext>
            </a:extLst>
          </p:cNvPr>
          <p:cNvSpPr txBox="1"/>
          <p:nvPr/>
        </p:nvSpPr>
        <p:spPr>
          <a:xfrm>
            <a:off x="4759942" y="3990924"/>
            <a:ext cx="427457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1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Vol 2022, 9798721 (2022)</a:t>
            </a:r>
            <a:endParaRPr kumimoji="1" lang="zh-CN" altLang="en-US" sz="1100" b="1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94CF43CA-83EC-DA7F-9EA6-6A07B6E1F0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0570" y="5567497"/>
            <a:ext cx="1828958" cy="243861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9A39E9B7-E464-4656-63D6-33E5930DFD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5162" y="4374381"/>
            <a:ext cx="3297130" cy="1325563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431DF140-F241-56EE-35EB-948BC16EC3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54852" y="5550241"/>
            <a:ext cx="1943268" cy="167655"/>
          </a:xfrm>
          <a:prstGeom prst="rect">
            <a:avLst/>
          </a:prstGeom>
        </p:spPr>
      </p:pic>
      <p:sp>
        <p:nvSpPr>
          <p:cNvPr id="40" name="文本框 39">
            <a:extLst>
              <a:ext uri="{FF2B5EF4-FFF2-40B4-BE49-F238E27FC236}">
                <a16:creationId xmlns:a16="http://schemas.microsoft.com/office/drawing/2014/main" id="{F48C052B-1620-5B48-B4B8-9D5AAB24B241}"/>
              </a:ext>
            </a:extLst>
          </p:cNvPr>
          <p:cNvSpPr txBox="1"/>
          <p:nvPr/>
        </p:nvSpPr>
        <p:spPr>
          <a:xfrm>
            <a:off x="1001524" y="4163667"/>
            <a:ext cx="390231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kumimoji="1" lang="en-US" altLang="zh-CN" sz="11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W. Ma et al. PRL</a:t>
            </a:r>
            <a:r>
              <a:rPr lang="en-US" altLang="zh-CN" sz="1100" dirty="0">
                <a:solidFill>
                  <a:schemeClr val="tx1"/>
                </a:solidFill>
              </a:rPr>
              <a:t> </a:t>
            </a:r>
            <a:r>
              <a:rPr kumimoji="1" lang="en-US" altLang="zh-CN" sz="11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130, 021802 (2023)</a:t>
            </a:r>
          </a:p>
        </p:txBody>
      </p:sp>
    </p:spTree>
    <p:extLst>
      <p:ext uri="{BB962C8B-B14F-4D97-AF65-F5344CB8AC3E}">
        <p14:creationId xmlns:p14="http://schemas.microsoft.com/office/powerpoint/2010/main" val="2503457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32530A-7881-4333-B1D4-F932F75AF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Current challenge 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EBC056D-B910-48AB-8888-251AD92B16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2840" y="1419937"/>
                <a:ext cx="7886700" cy="2276353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/>
                  <a:t>Huge storage</a:t>
                </a:r>
              </a:p>
              <a:p>
                <a:pPr lvl="1"/>
                <a:r>
                  <a:rPr lang="en-US" altLang="zh-CN" dirty="0"/>
                  <a:t>1year ~ 1PB data </a:t>
                </a:r>
              </a:p>
              <a:p>
                <a:pPr lvl="1"/>
                <a:r>
                  <a:rPr lang="en-US" altLang="zh-CN" dirty="0"/>
                  <a:t>DM data: 68% storage </a:t>
                </a:r>
              </a:p>
              <a:p>
                <a:pPr lvl="1"/>
                <a:r>
                  <a:rPr lang="en-US" altLang="zh-CN" dirty="0"/>
                  <a:t>Duplicated sampling rate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storage</a:t>
                </a:r>
              </a:p>
              <a:p>
                <a:pPr lvl="1"/>
                <a:endParaRPr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EBC056D-B910-48AB-8888-251AD92B16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2840" y="1419937"/>
                <a:ext cx="7886700" cy="2276353"/>
              </a:xfrm>
              <a:blipFill>
                <a:blip r:embed="rId2"/>
                <a:stretch>
                  <a:fillRect l="-1391" t="-4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A4924E1D-1B2D-409E-8BDB-9E11A6643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70FA1-264F-477F-A0A6-A81A9F63668D}" type="slidenum">
              <a:rPr lang="zh-CN" altLang="en-US" smtClean="0"/>
              <a:t>4</a:t>
            </a:fld>
            <a:endParaRPr lang="zh-CN" alt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5229310-CE98-4147-8D61-85AAD5260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2023/7/16</a:t>
            </a:r>
            <a:endParaRPr lang="zh-CN" altLang="en-US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0AE835D-9377-4807-A9B2-33CF3D78D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实验粒子物理研讨会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F146508C-C87D-76D4-A7A5-961A80AC6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648" y="1251842"/>
            <a:ext cx="3123754" cy="227635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2DFBB78-D451-EC88-7821-81C87212C3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3331" y="3803598"/>
            <a:ext cx="3096373" cy="2123882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BA2568E1-A140-CC1A-F849-07339C3CE30D}"/>
              </a:ext>
            </a:extLst>
          </p:cNvPr>
          <p:cNvSpPr txBox="1"/>
          <p:nvPr/>
        </p:nvSpPr>
        <p:spPr>
          <a:xfrm>
            <a:off x="512840" y="3720049"/>
            <a:ext cx="6794834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/>
              <a:t>~keV events efficiency loss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S1 </a:t>
            </a:r>
            <a:r>
              <a:rPr lang="en-US" altLang="zh-CN" sz="2400" dirty="0" err="1"/>
              <a:t>mistagged</a:t>
            </a:r>
            <a:endParaRPr lang="en-US" altLang="zh-CN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Event </a:t>
            </a:r>
            <a:r>
              <a:rPr lang="en-US" altLang="zh-CN" sz="2400" dirty="0" err="1"/>
              <a:t>splited</a:t>
            </a:r>
            <a:endParaRPr lang="en-US" altLang="zh-CN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/>
              <a:t>Unresponsive monitoring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Insufficient parallel processing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369735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3EFDA2-E9EB-4970-B089-8E3B05669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Data reduction strategy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2089753-4E19-402B-BD24-4629FE9BA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70FA1-264F-477F-A0A6-A81A9F63668D}" type="slidenum">
              <a:rPr lang="zh-CN" altLang="en-US" smtClean="0"/>
              <a:t>5</a:t>
            </a:fld>
            <a:endParaRPr lang="zh-CN" altLang="en-US" dirty="0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77D18ED-5BC0-4605-AA94-FA885B702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2023/7/16</a:t>
            </a:r>
            <a:endParaRPr lang="zh-CN" altLang="en-US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A9934BD-34CB-42AA-B793-2ECB32C26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z="1200" dirty="0"/>
              <a:t>实验粒子物理研讨会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033A4F53-F890-3B59-5C47-27A492786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8811" y="1421849"/>
            <a:ext cx="3599389" cy="2640536"/>
          </a:xfrm>
          <a:prstGeom prst="rect">
            <a:avLst/>
          </a:prstGeom>
        </p:spPr>
      </p:pic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20962A9D-DA65-E157-E312-E93A15D6D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263" y="1690689"/>
            <a:ext cx="7886700" cy="4351338"/>
          </a:xfrm>
        </p:spPr>
        <p:txBody>
          <a:bodyPr>
            <a:normAutofit/>
          </a:bodyPr>
          <a:lstStyle/>
          <a:p>
            <a:r>
              <a:rPr lang="en-US" altLang="zh-CN" dirty="0"/>
              <a:t>Non-physical part</a:t>
            </a:r>
          </a:p>
          <a:p>
            <a:pPr lvl="1"/>
            <a:r>
              <a:rPr lang="en-US" altLang="zh-CN" dirty="0"/>
              <a:t>60% storage</a:t>
            </a:r>
          </a:p>
          <a:p>
            <a:pPr lvl="1"/>
            <a:r>
              <a:rPr lang="en-US" altLang="zh-CN" dirty="0"/>
              <a:t>Valueless information</a:t>
            </a:r>
          </a:p>
          <a:p>
            <a:pPr lvl="1"/>
            <a:r>
              <a:rPr lang="en-US" altLang="zh-CN" dirty="0"/>
              <a:t>Cut off directly</a:t>
            </a:r>
          </a:p>
          <a:p>
            <a:r>
              <a:rPr lang="en-US" altLang="zh-CN" dirty="0"/>
              <a:t>Large S2</a:t>
            </a:r>
          </a:p>
          <a:p>
            <a:pPr lvl="1"/>
            <a:r>
              <a:rPr lang="en-US" altLang="zh-CN" baseline="30000" dirty="0"/>
              <a:t>2</a:t>
            </a:r>
            <a:r>
              <a:rPr lang="en-US" altLang="zh-CN" dirty="0"/>
              <a:t>rd prominent </a:t>
            </a:r>
          </a:p>
          <a:p>
            <a:pPr lvl="1"/>
            <a:r>
              <a:rPr lang="en-US" altLang="zh-CN" dirty="0"/>
              <a:t>Excessive time </a:t>
            </a:r>
            <a:r>
              <a:rPr lang="en-US" altLang="zh-CN" dirty="0" err="1"/>
              <a:t>accurancy</a:t>
            </a:r>
            <a:r>
              <a:rPr lang="en-US" altLang="zh-CN" dirty="0"/>
              <a:t> </a:t>
            </a:r>
          </a:p>
          <a:p>
            <a:pPr lvl="1"/>
            <a:r>
              <a:rPr lang="en-US" altLang="zh-CN" dirty="0" err="1"/>
              <a:t>Rebin</a:t>
            </a:r>
            <a:r>
              <a:rPr lang="en-US" altLang="zh-CN" dirty="0"/>
              <a:t> raw waveform</a:t>
            </a:r>
          </a:p>
          <a:p>
            <a:pPr lvl="1"/>
            <a:endParaRPr lang="zh-CN" altLang="en-US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D650549B-256B-4A1D-2AB5-56763A7EC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5613" y="4508123"/>
            <a:ext cx="2042337" cy="134885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FB9424D-1D8D-0175-4FC3-CD5DCAF2D9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7656" y="4538606"/>
            <a:ext cx="2034716" cy="131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48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12A1B6-522E-4498-A59B-22E2BD222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Implementation</a:t>
            </a:r>
            <a:endParaRPr lang="zh-CN" altLang="en-US" dirty="0"/>
          </a:p>
        </p:txBody>
      </p:sp>
      <p:sp>
        <p:nvSpPr>
          <p:cNvPr id="231" name="灯片编号占位符 230">
            <a:extLst>
              <a:ext uri="{FF2B5EF4-FFF2-40B4-BE49-F238E27FC236}">
                <a16:creationId xmlns:a16="http://schemas.microsoft.com/office/drawing/2014/main" id="{019C55B6-B99D-4DB9-80ED-8C352C3D0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70FA1-264F-477F-A0A6-A81A9F63668D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465F173-FDF0-4439-BD32-003305BDB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2023/7/16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5A34B86-A407-4C57-841F-B743056BE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z="1200" dirty="0"/>
              <a:t>实验粒子物理研讨会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DA4EF09-7215-86CD-E746-26BFF82D3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65" y="1484751"/>
            <a:ext cx="4060330" cy="1944249"/>
          </a:xfrm>
          <a:prstGeom prst="rect">
            <a:avLst/>
          </a:prstGeom>
        </p:spPr>
      </p:pic>
      <p:sp>
        <p:nvSpPr>
          <p:cNvPr id="6" name="内容占位符 2">
            <a:extLst>
              <a:ext uri="{FF2B5EF4-FFF2-40B4-BE49-F238E27FC236}">
                <a16:creationId xmlns:a16="http://schemas.microsoft.com/office/drawing/2014/main" id="{C9A55724-1A51-1DE1-90B3-92699D0596CB}"/>
              </a:ext>
            </a:extLst>
          </p:cNvPr>
          <p:cNvSpPr txBox="1">
            <a:spLocks/>
          </p:cNvSpPr>
          <p:nvPr/>
        </p:nvSpPr>
        <p:spPr>
          <a:xfrm>
            <a:off x="449390" y="1690689"/>
            <a:ext cx="78867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Locate large S2</a:t>
            </a:r>
          </a:p>
          <a:p>
            <a:r>
              <a:rPr lang="en-US" altLang="zh-CN" dirty="0"/>
              <a:t>Delineate processing area</a:t>
            </a:r>
          </a:p>
          <a:p>
            <a:r>
              <a:rPr lang="en-US" altLang="zh-CN" dirty="0" err="1"/>
              <a:t>ReProcess</a:t>
            </a:r>
            <a:r>
              <a:rPr lang="en-US" altLang="zh-CN" dirty="0"/>
              <a:t> raw data</a:t>
            </a:r>
          </a:p>
          <a:p>
            <a:r>
              <a:rPr lang="en-US" altLang="zh-CN" dirty="0"/>
              <a:t>60% storage saved</a:t>
            </a:r>
          </a:p>
          <a:p>
            <a:endParaRPr lang="en-US" altLang="zh-CN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0322E63-4E13-4C1E-29D6-2CAE42053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138" y="4001361"/>
            <a:ext cx="6476512" cy="150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98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99F6C8-2577-44E7-A654-79EEBC9AD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45826"/>
            <a:ext cx="7886700" cy="1325563"/>
          </a:xfrm>
        </p:spPr>
        <p:txBody>
          <a:bodyPr/>
          <a:lstStyle/>
          <a:p>
            <a:r>
              <a:rPr lang="en-US" altLang="zh-CN" dirty="0">
                <a:solidFill>
                  <a:srgbClr val="00B0F0"/>
                </a:solidFill>
              </a:rPr>
              <a:t>Modification</a:t>
            </a:r>
            <a:r>
              <a:rPr lang="en-US" altLang="zh-CN" dirty="0"/>
              <a:t> of processing chain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9B6D650-9F8B-4B42-B0A5-11438E2F3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70FA1-264F-477F-A0A6-A81A9F63668D}" type="slidenum">
              <a:rPr lang="zh-CN" altLang="en-US" smtClean="0"/>
              <a:t>7</a:t>
            </a:fld>
            <a:endParaRPr lang="zh-CN" altLang="en-US" dirty="0"/>
          </a:p>
        </p:txBody>
      </p:sp>
      <p:sp>
        <p:nvSpPr>
          <p:cNvPr id="16" name="日期占位符 15">
            <a:extLst>
              <a:ext uri="{FF2B5EF4-FFF2-40B4-BE49-F238E27FC236}">
                <a16:creationId xmlns:a16="http://schemas.microsoft.com/office/drawing/2014/main" id="{BAD5B034-E872-4BE0-B949-76340EB03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2023/7/16</a:t>
            </a:r>
            <a:endParaRPr lang="zh-CN" altLang="en-US" dirty="0"/>
          </a:p>
        </p:txBody>
      </p:sp>
      <p:sp>
        <p:nvSpPr>
          <p:cNvPr id="17" name="页脚占位符 16">
            <a:extLst>
              <a:ext uri="{FF2B5EF4-FFF2-40B4-BE49-F238E27FC236}">
                <a16:creationId xmlns:a16="http://schemas.microsoft.com/office/drawing/2014/main" id="{4A1245C4-FEC3-4684-B6C5-5561AB039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z="1200" dirty="0"/>
              <a:t>实验粒子物理研讨会</a:t>
            </a:r>
          </a:p>
        </p:txBody>
      </p:sp>
      <p:sp>
        <p:nvSpPr>
          <p:cNvPr id="28" name="任意多边形: 形状 27">
            <a:extLst>
              <a:ext uri="{FF2B5EF4-FFF2-40B4-BE49-F238E27FC236}">
                <a16:creationId xmlns:a16="http://schemas.microsoft.com/office/drawing/2014/main" id="{051256EF-6D08-BAD0-AC1F-5D8111799285}"/>
              </a:ext>
            </a:extLst>
          </p:cNvPr>
          <p:cNvSpPr/>
          <p:nvPr/>
        </p:nvSpPr>
        <p:spPr>
          <a:xfrm>
            <a:off x="2419264" y="1492217"/>
            <a:ext cx="1399018" cy="979267"/>
          </a:xfrm>
          <a:custGeom>
            <a:avLst/>
            <a:gdLst>
              <a:gd name="connsiteX0" fmla="*/ 0 w 1399018"/>
              <a:gd name="connsiteY0" fmla="*/ 163244 h 979267"/>
              <a:gd name="connsiteX1" fmla="*/ 163244 w 1399018"/>
              <a:gd name="connsiteY1" fmla="*/ 0 h 979267"/>
              <a:gd name="connsiteX2" fmla="*/ 1235774 w 1399018"/>
              <a:gd name="connsiteY2" fmla="*/ 0 h 979267"/>
              <a:gd name="connsiteX3" fmla="*/ 1399018 w 1399018"/>
              <a:gd name="connsiteY3" fmla="*/ 163244 h 979267"/>
              <a:gd name="connsiteX4" fmla="*/ 1399018 w 1399018"/>
              <a:gd name="connsiteY4" fmla="*/ 816023 h 979267"/>
              <a:gd name="connsiteX5" fmla="*/ 1235774 w 1399018"/>
              <a:gd name="connsiteY5" fmla="*/ 979267 h 979267"/>
              <a:gd name="connsiteX6" fmla="*/ 163244 w 1399018"/>
              <a:gd name="connsiteY6" fmla="*/ 979267 h 979267"/>
              <a:gd name="connsiteX7" fmla="*/ 0 w 1399018"/>
              <a:gd name="connsiteY7" fmla="*/ 816023 h 979267"/>
              <a:gd name="connsiteX8" fmla="*/ 0 w 1399018"/>
              <a:gd name="connsiteY8" fmla="*/ 163244 h 97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9018" h="979267">
                <a:moveTo>
                  <a:pt x="0" y="163244"/>
                </a:moveTo>
                <a:cubicBezTo>
                  <a:pt x="0" y="73087"/>
                  <a:pt x="73087" y="0"/>
                  <a:pt x="163244" y="0"/>
                </a:cubicBezTo>
                <a:lnTo>
                  <a:pt x="1235774" y="0"/>
                </a:lnTo>
                <a:cubicBezTo>
                  <a:pt x="1325931" y="0"/>
                  <a:pt x="1399018" y="73087"/>
                  <a:pt x="1399018" y="163244"/>
                </a:cubicBezTo>
                <a:lnTo>
                  <a:pt x="1399018" y="816023"/>
                </a:lnTo>
                <a:cubicBezTo>
                  <a:pt x="1399018" y="906180"/>
                  <a:pt x="1325931" y="979267"/>
                  <a:pt x="1235774" y="979267"/>
                </a:cubicBezTo>
                <a:lnTo>
                  <a:pt x="163244" y="979267"/>
                </a:lnTo>
                <a:cubicBezTo>
                  <a:pt x="73087" y="979267"/>
                  <a:pt x="0" y="906180"/>
                  <a:pt x="0" y="816023"/>
                </a:cubicBezTo>
                <a:lnTo>
                  <a:pt x="0" y="16324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252" tIns="139252" rIns="139252" bIns="139252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zh-CN" sz="2400" kern="1200" dirty="0"/>
              <a:t>Raw data</a:t>
            </a:r>
            <a:endParaRPr lang="zh-CN" altLang="en-US" sz="2400" kern="1200" dirty="0"/>
          </a:p>
        </p:txBody>
      </p:sp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C9527CEB-438F-6F62-11FB-40D3867A5AA1}"/>
              </a:ext>
            </a:extLst>
          </p:cNvPr>
          <p:cNvSpPr/>
          <p:nvPr/>
        </p:nvSpPr>
        <p:spPr>
          <a:xfrm>
            <a:off x="4361157" y="3249082"/>
            <a:ext cx="1399018" cy="979267"/>
          </a:xfrm>
          <a:custGeom>
            <a:avLst/>
            <a:gdLst>
              <a:gd name="connsiteX0" fmla="*/ 0 w 1399018"/>
              <a:gd name="connsiteY0" fmla="*/ 163244 h 979267"/>
              <a:gd name="connsiteX1" fmla="*/ 163244 w 1399018"/>
              <a:gd name="connsiteY1" fmla="*/ 0 h 979267"/>
              <a:gd name="connsiteX2" fmla="*/ 1235774 w 1399018"/>
              <a:gd name="connsiteY2" fmla="*/ 0 h 979267"/>
              <a:gd name="connsiteX3" fmla="*/ 1399018 w 1399018"/>
              <a:gd name="connsiteY3" fmla="*/ 163244 h 979267"/>
              <a:gd name="connsiteX4" fmla="*/ 1399018 w 1399018"/>
              <a:gd name="connsiteY4" fmla="*/ 816023 h 979267"/>
              <a:gd name="connsiteX5" fmla="*/ 1235774 w 1399018"/>
              <a:gd name="connsiteY5" fmla="*/ 979267 h 979267"/>
              <a:gd name="connsiteX6" fmla="*/ 163244 w 1399018"/>
              <a:gd name="connsiteY6" fmla="*/ 979267 h 979267"/>
              <a:gd name="connsiteX7" fmla="*/ 0 w 1399018"/>
              <a:gd name="connsiteY7" fmla="*/ 816023 h 979267"/>
              <a:gd name="connsiteX8" fmla="*/ 0 w 1399018"/>
              <a:gd name="connsiteY8" fmla="*/ 163244 h 97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9018" h="979267">
                <a:moveTo>
                  <a:pt x="0" y="163244"/>
                </a:moveTo>
                <a:cubicBezTo>
                  <a:pt x="0" y="73087"/>
                  <a:pt x="73087" y="0"/>
                  <a:pt x="163244" y="0"/>
                </a:cubicBezTo>
                <a:lnTo>
                  <a:pt x="1235774" y="0"/>
                </a:lnTo>
                <a:cubicBezTo>
                  <a:pt x="1325931" y="0"/>
                  <a:pt x="1399018" y="73087"/>
                  <a:pt x="1399018" y="163244"/>
                </a:cubicBezTo>
                <a:lnTo>
                  <a:pt x="1399018" y="816023"/>
                </a:lnTo>
                <a:cubicBezTo>
                  <a:pt x="1399018" y="906180"/>
                  <a:pt x="1325931" y="979267"/>
                  <a:pt x="1235774" y="979267"/>
                </a:cubicBezTo>
                <a:lnTo>
                  <a:pt x="163244" y="979267"/>
                </a:lnTo>
                <a:cubicBezTo>
                  <a:pt x="73087" y="979267"/>
                  <a:pt x="0" y="906180"/>
                  <a:pt x="0" y="816023"/>
                </a:cubicBezTo>
                <a:lnTo>
                  <a:pt x="0" y="16324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252" tIns="139252" rIns="139252" bIns="139252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zh-CN" sz="2400" kern="1200" dirty="0"/>
              <a:t>Signal data</a:t>
            </a:r>
            <a:endParaRPr lang="zh-CN" altLang="en-US" sz="2400" kern="1200" dirty="0"/>
          </a:p>
        </p:txBody>
      </p:sp>
      <p:sp>
        <p:nvSpPr>
          <p:cNvPr id="50" name="任意多边形: 形状 49">
            <a:extLst>
              <a:ext uri="{FF2B5EF4-FFF2-40B4-BE49-F238E27FC236}">
                <a16:creationId xmlns:a16="http://schemas.microsoft.com/office/drawing/2014/main" id="{C1A1B78A-9913-50A3-F434-F26CD0A98BAE}"/>
              </a:ext>
            </a:extLst>
          </p:cNvPr>
          <p:cNvSpPr/>
          <p:nvPr/>
        </p:nvSpPr>
        <p:spPr>
          <a:xfrm>
            <a:off x="6611720" y="4924215"/>
            <a:ext cx="1399018" cy="979267"/>
          </a:xfrm>
          <a:custGeom>
            <a:avLst/>
            <a:gdLst>
              <a:gd name="connsiteX0" fmla="*/ 0 w 1399018"/>
              <a:gd name="connsiteY0" fmla="*/ 163244 h 979267"/>
              <a:gd name="connsiteX1" fmla="*/ 163244 w 1399018"/>
              <a:gd name="connsiteY1" fmla="*/ 0 h 979267"/>
              <a:gd name="connsiteX2" fmla="*/ 1235774 w 1399018"/>
              <a:gd name="connsiteY2" fmla="*/ 0 h 979267"/>
              <a:gd name="connsiteX3" fmla="*/ 1399018 w 1399018"/>
              <a:gd name="connsiteY3" fmla="*/ 163244 h 979267"/>
              <a:gd name="connsiteX4" fmla="*/ 1399018 w 1399018"/>
              <a:gd name="connsiteY4" fmla="*/ 816023 h 979267"/>
              <a:gd name="connsiteX5" fmla="*/ 1235774 w 1399018"/>
              <a:gd name="connsiteY5" fmla="*/ 979267 h 979267"/>
              <a:gd name="connsiteX6" fmla="*/ 163244 w 1399018"/>
              <a:gd name="connsiteY6" fmla="*/ 979267 h 979267"/>
              <a:gd name="connsiteX7" fmla="*/ 0 w 1399018"/>
              <a:gd name="connsiteY7" fmla="*/ 816023 h 979267"/>
              <a:gd name="connsiteX8" fmla="*/ 0 w 1399018"/>
              <a:gd name="connsiteY8" fmla="*/ 163244 h 97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9018" h="979267">
                <a:moveTo>
                  <a:pt x="0" y="163244"/>
                </a:moveTo>
                <a:cubicBezTo>
                  <a:pt x="0" y="73087"/>
                  <a:pt x="73087" y="0"/>
                  <a:pt x="163244" y="0"/>
                </a:cubicBezTo>
                <a:lnTo>
                  <a:pt x="1235774" y="0"/>
                </a:lnTo>
                <a:cubicBezTo>
                  <a:pt x="1325931" y="0"/>
                  <a:pt x="1399018" y="73087"/>
                  <a:pt x="1399018" y="163244"/>
                </a:cubicBezTo>
                <a:lnTo>
                  <a:pt x="1399018" y="816023"/>
                </a:lnTo>
                <a:cubicBezTo>
                  <a:pt x="1399018" y="906180"/>
                  <a:pt x="1325931" y="979267"/>
                  <a:pt x="1235774" y="979267"/>
                </a:cubicBezTo>
                <a:lnTo>
                  <a:pt x="163244" y="979267"/>
                </a:lnTo>
                <a:cubicBezTo>
                  <a:pt x="73087" y="979267"/>
                  <a:pt x="0" y="906180"/>
                  <a:pt x="0" y="816023"/>
                </a:cubicBezTo>
                <a:lnTo>
                  <a:pt x="0" y="16324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252" tIns="139252" rIns="139252" bIns="139252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zh-CN" sz="2400" kern="1200" dirty="0"/>
              <a:t>PE data</a:t>
            </a:r>
            <a:endParaRPr lang="zh-CN" altLang="en-US" sz="2400" kern="1200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AF81A064-E738-E3AB-1B84-21CC4CF20F22}"/>
              </a:ext>
            </a:extLst>
          </p:cNvPr>
          <p:cNvSpPr txBox="1"/>
          <p:nvPr/>
        </p:nvSpPr>
        <p:spPr>
          <a:xfrm>
            <a:off x="6642473" y="6007727"/>
            <a:ext cx="1797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Further analysis</a:t>
            </a:r>
            <a:endParaRPr lang="zh-CN" altLang="en-US" dirty="0"/>
          </a:p>
        </p:txBody>
      </p:sp>
      <p:sp>
        <p:nvSpPr>
          <p:cNvPr id="21" name="流程图: 磁盘 20">
            <a:extLst>
              <a:ext uri="{FF2B5EF4-FFF2-40B4-BE49-F238E27FC236}">
                <a16:creationId xmlns:a16="http://schemas.microsoft.com/office/drawing/2014/main" id="{D3A4F946-CC0C-B185-438E-6241297528E7}"/>
              </a:ext>
            </a:extLst>
          </p:cNvPr>
          <p:cNvSpPr/>
          <p:nvPr/>
        </p:nvSpPr>
        <p:spPr>
          <a:xfrm>
            <a:off x="2716805" y="4986274"/>
            <a:ext cx="1323109" cy="1140813"/>
          </a:xfrm>
          <a:prstGeom prst="flowChartMagneticDisk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Meta-data</a:t>
            </a:r>
          </a:p>
          <a:p>
            <a:pPr algn="ctr"/>
            <a:r>
              <a:rPr lang="en-US" altLang="zh-CN" dirty="0"/>
              <a:t>Database</a:t>
            </a:r>
            <a:endParaRPr lang="zh-CN" altLang="en-US" dirty="0"/>
          </a:p>
        </p:txBody>
      </p:sp>
      <p:sp>
        <p:nvSpPr>
          <p:cNvPr id="24" name="箭头: 上 23">
            <a:extLst>
              <a:ext uri="{FF2B5EF4-FFF2-40B4-BE49-F238E27FC236}">
                <a16:creationId xmlns:a16="http://schemas.microsoft.com/office/drawing/2014/main" id="{1A2E11DC-A545-1626-9364-B80DFC3F56FC}"/>
              </a:ext>
            </a:extLst>
          </p:cNvPr>
          <p:cNvSpPr/>
          <p:nvPr/>
        </p:nvSpPr>
        <p:spPr>
          <a:xfrm rot="2715373">
            <a:off x="4221132" y="4312934"/>
            <a:ext cx="214745" cy="665018"/>
          </a:xfrm>
          <a:prstGeom prst="up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箭头: 上 83">
            <a:extLst>
              <a:ext uri="{FF2B5EF4-FFF2-40B4-BE49-F238E27FC236}">
                <a16:creationId xmlns:a16="http://schemas.microsoft.com/office/drawing/2014/main" id="{F3C09B43-6D00-0D18-774D-78D3FE7157EB}"/>
              </a:ext>
            </a:extLst>
          </p:cNvPr>
          <p:cNvSpPr/>
          <p:nvPr/>
        </p:nvSpPr>
        <p:spPr>
          <a:xfrm rot="7525565">
            <a:off x="3885766" y="2407585"/>
            <a:ext cx="261974" cy="1062335"/>
          </a:xfrm>
          <a:prstGeom prst="up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箭头: 上 85">
            <a:extLst>
              <a:ext uri="{FF2B5EF4-FFF2-40B4-BE49-F238E27FC236}">
                <a16:creationId xmlns:a16="http://schemas.microsoft.com/office/drawing/2014/main" id="{0CA62FE6-E928-9DA1-DB74-577A117D5762}"/>
              </a:ext>
            </a:extLst>
          </p:cNvPr>
          <p:cNvSpPr/>
          <p:nvPr/>
        </p:nvSpPr>
        <p:spPr>
          <a:xfrm rot="7525565">
            <a:off x="6072904" y="4040477"/>
            <a:ext cx="261974" cy="1062335"/>
          </a:xfrm>
          <a:prstGeom prst="up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箭头: 上 86">
            <a:extLst>
              <a:ext uri="{FF2B5EF4-FFF2-40B4-BE49-F238E27FC236}">
                <a16:creationId xmlns:a16="http://schemas.microsoft.com/office/drawing/2014/main" id="{002588BC-CA65-42DA-E547-707AE3D40120}"/>
              </a:ext>
            </a:extLst>
          </p:cNvPr>
          <p:cNvSpPr/>
          <p:nvPr/>
        </p:nvSpPr>
        <p:spPr>
          <a:xfrm rot="16200000">
            <a:off x="3596423" y="3107814"/>
            <a:ext cx="166131" cy="1301077"/>
          </a:xfrm>
          <a:prstGeom prst="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任意多边形: 形状 102">
            <a:extLst>
              <a:ext uri="{FF2B5EF4-FFF2-40B4-BE49-F238E27FC236}">
                <a16:creationId xmlns:a16="http://schemas.microsoft.com/office/drawing/2014/main" id="{47E2D5B8-86B4-6669-C8DD-179127AB1604}"/>
              </a:ext>
            </a:extLst>
          </p:cNvPr>
          <p:cNvSpPr/>
          <p:nvPr/>
        </p:nvSpPr>
        <p:spPr>
          <a:xfrm>
            <a:off x="185195" y="3323735"/>
            <a:ext cx="2816602" cy="979267"/>
          </a:xfrm>
          <a:custGeom>
            <a:avLst/>
            <a:gdLst>
              <a:gd name="connsiteX0" fmla="*/ 0 w 1399018"/>
              <a:gd name="connsiteY0" fmla="*/ 163244 h 979267"/>
              <a:gd name="connsiteX1" fmla="*/ 163244 w 1399018"/>
              <a:gd name="connsiteY1" fmla="*/ 0 h 979267"/>
              <a:gd name="connsiteX2" fmla="*/ 1235774 w 1399018"/>
              <a:gd name="connsiteY2" fmla="*/ 0 h 979267"/>
              <a:gd name="connsiteX3" fmla="*/ 1399018 w 1399018"/>
              <a:gd name="connsiteY3" fmla="*/ 163244 h 979267"/>
              <a:gd name="connsiteX4" fmla="*/ 1399018 w 1399018"/>
              <a:gd name="connsiteY4" fmla="*/ 816023 h 979267"/>
              <a:gd name="connsiteX5" fmla="*/ 1235774 w 1399018"/>
              <a:gd name="connsiteY5" fmla="*/ 979267 h 979267"/>
              <a:gd name="connsiteX6" fmla="*/ 163244 w 1399018"/>
              <a:gd name="connsiteY6" fmla="*/ 979267 h 979267"/>
              <a:gd name="connsiteX7" fmla="*/ 0 w 1399018"/>
              <a:gd name="connsiteY7" fmla="*/ 816023 h 979267"/>
              <a:gd name="connsiteX8" fmla="*/ 0 w 1399018"/>
              <a:gd name="connsiteY8" fmla="*/ 163244 h 97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9018" h="979267">
                <a:moveTo>
                  <a:pt x="0" y="163244"/>
                </a:moveTo>
                <a:cubicBezTo>
                  <a:pt x="0" y="73087"/>
                  <a:pt x="73087" y="0"/>
                  <a:pt x="163244" y="0"/>
                </a:cubicBezTo>
                <a:lnTo>
                  <a:pt x="1235774" y="0"/>
                </a:lnTo>
                <a:cubicBezTo>
                  <a:pt x="1325931" y="0"/>
                  <a:pt x="1399018" y="73087"/>
                  <a:pt x="1399018" y="163244"/>
                </a:cubicBezTo>
                <a:lnTo>
                  <a:pt x="1399018" y="816023"/>
                </a:lnTo>
                <a:cubicBezTo>
                  <a:pt x="1399018" y="906180"/>
                  <a:pt x="1325931" y="979267"/>
                  <a:pt x="1235774" y="979267"/>
                </a:cubicBezTo>
                <a:lnTo>
                  <a:pt x="163244" y="979267"/>
                </a:lnTo>
                <a:cubicBezTo>
                  <a:pt x="73087" y="979267"/>
                  <a:pt x="0" y="906180"/>
                  <a:pt x="0" y="816023"/>
                </a:cubicBezTo>
                <a:lnTo>
                  <a:pt x="0" y="163244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252" tIns="139252" rIns="139252" bIns="139252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altLang="zh-CN" sz="2400" kern="1200" dirty="0"/>
          </a:p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zh-CN" sz="2400" dirty="0"/>
              <a:t>generate</a:t>
            </a:r>
            <a:r>
              <a:rPr lang="en-US" altLang="zh-CN" sz="2400" kern="1200" dirty="0"/>
              <a:t> time scope</a:t>
            </a:r>
          </a:p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zh-CN" sz="2400" kern="1200" dirty="0"/>
              <a:t>calculate deadtime</a:t>
            </a:r>
          </a:p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2400" kern="1200" dirty="0"/>
          </a:p>
        </p:txBody>
      </p:sp>
      <p:sp>
        <p:nvSpPr>
          <p:cNvPr id="104" name="箭头: 上 103">
            <a:extLst>
              <a:ext uri="{FF2B5EF4-FFF2-40B4-BE49-F238E27FC236}">
                <a16:creationId xmlns:a16="http://schemas.microsoft.com/office/drawing/2014/main" id="{15E48C98-5B5C-ABBA-DAA8-09418EB7BDA7}"/>
              </a:ext>
            </a:extLst>
          </p:cNvPr>
          <p:cNvSpPr/>
          <p:nvPr/>
        </p:nvSpPr>
        <p:spPr>
          <a:xfrm rot="2563908">
            <a:off x="1680476" y="1936076"/>
            <a:ext cx="166131" cy="1301077"/>
          </a:xfrm>
          <a:prstGeom prst="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箭头: 上 104">
            <a:extLst>
              <a:ext uri="{FF2B5EF4-FFF2-40B4-BE49-F238E27FC236}">
                <a16:creationId xmlns:a16="http://schemas.microsoft.com/office/drawing/2014/main" id="{2D78AA94-C680-D1CF-2EBB-7D0CA66D1901}"/>
              </a:ext>
            </a:extLst>
          </p:cNvPr>
          <p:cNvSpPr/>
          <p:nvPr/>
        </p:nvSpPr>
        <p:spPr>
          <a:xfrm rot="7606478">
            <a:off x="1878408" y="4400841"/>
            <a:ext cx="166131" cy="1301077"/>
          </a:xfrm>
          <a:prstGeom prst="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" name="文本框 106">
            <a:extLst>
              <a:ext uri="{FF2B5EF4-FFF2-40B4-BE49-F238E27FC236}">
                <a16:creationId xmlns:a16="http://schemas.microsoft.com/office/drawing/2014/main" id="{594BEAFE-20CC-2DC7-1776-946917D08CB4}"/>
              </a:ext>
            </a:extLst>
          </p:cNvPr>
          <p:cNvSpPr txBox="1"/>
          <p:nvPr/>
        </p:nvSpPr>
        <p:spPr>
          <a:xfrm rot="18772467">
            <a:off x="964734" y="2206853"/>
            <a:ext cx="1280948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dirty="0"/>
              <a:t>Reprocess</a:t>
            </a:r>
            <a:endParaRPr lang="zh-CN" altLang="en-US" kern="1200" dirty="0"/>
          </a:p>
        </p:txBody>
      </p:sp>
      <p:sp>
        <p:nvSpPr>
          <p:cNvPr id="108" name="文本框 107">
            <a:extLst>
              <a:ext uri="{FF2B5EF4-FFF2-40B4-BE49-F238E27FC236}">
                <a16:creationId xmlns:a16="http://schemas.microsoft.com/office/drawing/2014/main" id="{EDBD3693-E2E0-E3C8-A18A-BEE4E1699171}"/>
              </a:ext>
            </a:extLst>
          </p:cNvPr>
          <p:cNvSpPr txBox="1"/>
          <p:nvPr/>
        </p:nvSpPr>
        <p:spPr>
          <a:xfrm rot="2172206">
            <a:off x="1238326" y="5158859"/>
            <a:ext cx="1280948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dirty="0"/>
              <a:t>Record</a:t>
            </a:r>
            <a:endParaRPr lang="zh-CN" altLang="en-US" kern="1200" dirty="0"/>
          </a:p>
        </p:txBody>
      </p:sp>
      <p:sp>
        <p:nvSpPr>
          <p:cNvPr id="112" name="文本框 111">
            <a:extLst>
              <a:ext uri="{FF2B5EF4-FFF2-40B4-BE49-F238E27FC236}">
                <a16:creationId xmlns:a16="http://schemas.microsoft.com/office/drawing/2014/main" id="{08CE7347-3A57-3124-BC9D-7015D96830C6}"/>
              </a:ext>
            </a:extLst>
          </p:cNvPr>
          <p:cNvSpPr txBox="1"/>
          <p:nvPr/>
        </p:nvSpPr>
        <p:spPr>
          <a:xfrm rot="2058019">
            <a:off x="3635110" y="2428305"/>
            <a:ext cx="2141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67.6s        29.1s</a:t>
            </a:r>
            <a:endParaRPr lang="zh-CN" altLang="en-US" sz="2400" dirty="0"/>
          </a:p>
        </p:txBody>
      </p:sp>
      <p:cxnSp>
        <p:nvCxnSpPr>
          <p:cNvPr id="114" name="直接箭头连接符 113">
            <a:extLst>
              <a:ext uri="{FF2B5EF4-FFF2-40B4-BE49-F238E27FC236}">
                <a16:creationId xmlns:a16="http://schemas.microsoft.com/office/drawing/2014/main" id="{8E94EAE1-AA82-0E2E-76A9-4B5B1776EB79}"/>
              </a:ext>
            </a:extLst>
          </p:cNvPr>
          <p:cNvCxnSpPr>
            <a:cxnSpLocks/>
          </p:cNvCxnSpPr>
          <p:nvPr/>
        </p:nvCxnSpPr>
        <p:spPr>
          <a:xfrm>
            <a:off x="4525510" y="2512976"/>
            <a:ext cx="312764" cy="222413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文本框 114">
            <a:extLst>
              <a:ext uri="{FF2B5EF4-FFF2-40B4-BE49-F238E27FC236}">
                <a16:creationId xmlns:a16="http://schemas.microsoft.com/office/drawing/2014/main" id="{EC5519A7-71C0-7167-8302-FD8929156BE7}"/>
              </a:ext>
            </a:extLst>
          </p:cNvPr>
          <p:cNvSpPr txBox="1"/>
          <p:nvPr/>
        </p:nvSpPr>
        <p:spPr>
          <a:xfrm rot="2194795">
            <a:off x="5652843" y="4000036"/>
            <a:ext cx="2141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49.8s        17.7s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内容占位符 2">
                <a:extLst>
                  <a:ext uri="{FF2B5EF4-FFF2-40B4-BE49-F238E27FC236}">
                    <a16:creationId xmlns:a16="http://schemas.microsoft.com/office/drawing/2014/main" id="{E9CD2C6A-3953-1C45-269F-78540DB9E4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1820" y="2097032"/>
                <a:ext cx="2863657" cy="1137756"/>
              </a:xfrm>
              <a:prstGeom prst="rect">
                <a:avLst/>
              </a:prstGeom>
            </p:spPr>
            <p:txBody>
              <a:bodyPr>
                <a:normAutofit fontScale="9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 baseline="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dirty="0"/>
                  <a:t>Once reprocessed</a:t>
                </a:r>
              </a:p>
              <a:p>
                <a:r>
                  <a:rPr lang="en-US" altLang="zh-CN" dirty="0"/>
                  <a:t>Further analyses</a:t>
                </a:r>
              </a:p>
              <a:p>
                <a:pPr lvl="1"/>
                <a:r>
                  <a:rPr lang="en-US" altLang="zh-CN" dirty="0"/>
                  <a:t>speed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117" name="内容占位符 2">
                <a:extLst>
                  <a:ext uri="{FF2B5EF4-FFF2-40B4-BE49-F238E27FC236}">
                    <a16:creationId xmlns:a16="http://schemas.microsoft.com/office/drawing/2014/main" id="{E9CD2C6A-3953-1C45-269F-78540DB9E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1820" y="2097032"/>
                <a:ext cx="2863657" cy="1137756"/>
              </a:xfrm>
              <a:prstGeom prst="rect">
                <a:avLst/>
              </a:prstGeom>
              <a:blipFill>
                <a:blip r:embed="rId2"/>
                <a:stretch>
                  <a:fillRect l="-3412" t="-13369" r="-1919" b="-64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4" name="直接箭头连接符 123">
            <a:extLst>
              <a:ext uri="{FF2B5EF4-FFF2-40B4-BE49-F238E27FC236}">
                <a16:creationId xmlns:a16="http://schemas.microsoft.com/office/drawing/2014/main" id="{3564E9A4-0E45-9402-F5D4-8D4EAD6278F0}"/>
              </a:ext>
            </a:extLst>
          </p:cNvPr>
          <p:cNvCxnSpPr>
            <a:cxnSpLocks/>
          </p:cNvCxnSpPr>
          <p:nvPr/>
        </p:nvCxnSpPr>
        <p:spPr>
          <a:xfrm>
            <a:off x="6503982" y="4057389"/>
            <a:ext cx="394529" cy="308151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1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25F08D-9265-44CF-9D37-B34FF7D5F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Influence on physical analyses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5C2C17F8-732F-4458-91B9-1C94E6560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70FA1-264F-477F-A0A6-A81A9F63668D}" type="slidenum">
              <a:rPr lang="zh-CN" altLang="en-US" smtClean="0"/>
              <a:t>8</a:t>
            </a:fld>
            <a:endParaRPr lang="zh-CN" altLang="en-US" dirty="0"/>
          </a:p>
        </p:txBody>
      </p:sp>
      <p:sp>
        <p:nvSpPr>
          <p:cNvPr id="24" name="日期占位符 23">
            <a:extLst>
              <a:ext uri="{FF2B5EF4-FFF2-40B4-BE49-F238E27FC236}">
                <a16:creationId xmlns:a16="http://schemas.microsoft.com/office/drawing/2014/main" id="{BC03C0B4-8B0A-478B-893C-3CFD8ACCA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2023/7/16</a:t>
            </a:r>
            <a:endParaRPr lang="zh-CN" altLang="en-US" dirty="0"/>
          </a:p>
        </p:txBody>
      </p:sp>
      <p:sp>
        <p:nvSpPr>
          <p:cNvPr id="25" name="页脚占位符 24">
            <a:extLst>
              <a:ext uri="{FF2B5EF4-FFF2-40B4-BE49-F238E27FC236}">
                <a16:creationId xmlns:a16="http://schemas.microsoft.com/office/drawing/2014/main" id="{7EDDFDEB-B956-440E-8326-9428BEABD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z="1200" dirty="0"/>
              <a:t>实验粒子物理研讨会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D7F61EF-E8A8-91C7-C029-E0CA8D4A1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4909" y="1900518"/>
            <a:ext cx="4155570" cy="31286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41086C7-430F-0CF4-2289-F09A0AB91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386" y="1900519"/>
            <a:ext cx="4260034" cy="3128681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17B7B735-2E9A-966D-220E-72F8D5F25DB3}"/>
              </a:ext>
            </a:extLst>
          </p:cNvPr>
          <p:cNvSpPr txBox="1"/>
          <p:nvPr/>
        </p:nvSpPr>
        <p:spPr>
          <a:xfrm>
            <a:off x="1746305" y="1426272"/>
            <a:ext cx="187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background data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2033E8A-DE0C-3D6E-C6EE-3C1009B191F4}"/>
              </a:ext>
            </a:extLst>
          </p:cNvPr>
          <p:cNvSpPr txBox="1"/>
          <p:nvPr/>
        </p:nvSpPr>
        <p:spPr>
          <a:xfrm>
            <a:off x="6115050" y="1506023"/>
            <a:ext cx="187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aseline="30000" dirty="0"/>
              <a:t>232</a:t>
            </a:r>
            <a:r>
              <a:rPr lang="en-US" altLang="zh-CN" dirty="0"/>
              <a:t>Th data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E159F85-2965-AF09-0932-8FB024D9680A}"/>
              </a:ext>
            </a:extLst>
          </p:cNvPr>
          <p:cNvSpPr txBox="1"/>
          <p:nvPr/>
        </p:nvSpPr>
        <p:spPr>
          <a:xfrm>
            <a:off x="361521" y="5292545"/>
            <a:ext cx="52055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reduced data result coincides well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data reduction works </a:t>
            </a:r>
          </a:p>
          <a:p>
            <a:r>
              <a:rPr lang="en-US" altLang="zh-CN" sz="2400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2534565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9D44F7-7036-4E20-AEC0-C41905319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Physical Event Reconstruction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4B696B6-DADB-4834-A28B-EEF52AF74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70FA1-264F-477F-A0A6-A81A9F63668D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16" name="日期占位符 15">
            <a:extLst>
              <a:ext uri="{FF2B5EF4-FFF2-40B4-BE49-F238E27FC236}">
                <a16:creationId xmlns:a16="http://schemas.microsoft.com/office/drawing/2014/main" id="{FF228313-81B8-4675-8DF0-03D9D443A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2023/7/16</a:t>
            </a:r>
            <a:endParaRPr lang="zh-CN" altLang="en-US" dirty="0"/>
          </a:p>
        </p:txBody>
      </p:sp>
      <p:sp>
        <p:nvSpPr>
          <p:cNvPr id="17" name="页脚占位符 16">
            <a:extLst>
              <a:ext uri="{FF2B5EF4-FFF2-40B4-BE49-F238E27FC236}">
                <a16:creationId xmlns:a16="http://schemas.microsoft.com/office/drawing/2014/main" id="{5DA5E882-663F-4A8F-A70E-24B119DD6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z="1200" dirty="0"/>
              <a:t>实验粒子物理研讨会</a:t>
            </a:r>
          </a:p>
        </p:txBody>
      </p:sp>
      <p:sp>
        <p:nvSpPr>
          <p:cNvPr id="21" name="内容占位符 2">
            <a:extLst>
              <a:ext uri="{FF2B5EF4-FFF2-40B4-BE49-F238E27FC236}">
                <a16:creationId xmlns:a16="http://schemas.microsoft.com/office/drawing/2014/main" id="{47A84F5E-FE2E-FCD1-4EED-A99D9888428A}"/>
              </a:ext>
            </a:extLst>
          </p:cNvPr>
          <p:cNvSpPr txBox="1">
            <a:spLocks/>
          </p:cNvSpPr>
          <p:nvPr/>
        </p:nvSpPr>
        <p:spPr>
          <a:xfrm>
            <a:off x="530670" y="1568769"/>
            <a:ext cx="78867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Rely on S2</a:t>
            </a:r>
          </a:p>
          <a:p>
            <a:pPr lvl="1"/>
            <a:r>
              <a:rPr lang="en-US" altLang="zh-CN" dirty="0"/>
              <a:t>S1 </a:t>
            </a:r>
            <a:r>
              <a:rPr lang="en-US" altLang="zh-CN" dirty="0" err="1"/>
              <a:t>mistagged</a:t>
            </a:r>
            <a:r>
              <a:rPr lang="en-US" altLang="zh-CN" dirty="0"/>
              <a:t> with single electrons</a:t>
            </a:r>
          </a:p>
          <a:p>
            <a:pPr lvl="1"/>
            <a:r>
              <a:rPr lang="en-US" altLang="zh-CN" dirty="0"/>
              <a:t>S2 hard to </a:t>
            </a:r>
            <a:r>
              <a:rPr lang="en-US" altLang="zh-CN" dirty="0" err="1"/>
              <a:t>mistag</a:t>
            </a:r>
            <a:endParaRPr lang="en-US" altLang="zh-CN" dirty="0"/>
          </a:p>
          <a:p>
            <a:r>
              <a:rPr lang="en-US" altLang="zh-CN" dirty="0"/>
              <a:t>Fix event window</a:t>
            </a:r>
          </a:p>
          <a:p>
            <a:pPr lvl="1"/>
            <a:r>
              <a:rPr lang="en-US" altLang="zh-CN" dirty="0"/>
              <a:t>Unify cleanliness variable definition</a:t>
            </a:r>
          </a:p>
          <a:p>
            <a:pPr lvl="1"/>
            <a:endParaRPr lang="en-US" altLang="zh-CN" dirty="0"/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2F2AAD4C-CA7C-52F6-6709-822BAC3661A8}"/>
              </a:ext>
            </a:extLst>
          </p:cNvPr>
          <p:cNvCxnSpPr>
            <a:cxnSpLocks/>
          </p:cNvCxnSpPr>
          <p:nvPr/>
        </p:nvCxnSpPr>
        <p:spPr>
          <a:xfrm>
            <a:off x="586969" y="4482413"/>
            <a:ext cx="7245755" cy="499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等腰三角形 22">
            <a:extLst>
              <a:ext uri="{FF2B5EF4-FFF2-40B4-BE49-F238E27FC236}">
                <a16:creationId xmlns:a16="http://schemas.microsoft.com/office/drawing/2014/main" id="{7F494AC7-4405-E3A6-6603-D6B44C32B826}"/>
              </a:ext>
            </a:extLst>
          </p:cNvPr>
          <p:cNvSpPr/>
          <p:nvPr/>
        </p:nvSpPr>
        <p:spPr>
          <a:xfrm>
            <a:off x="1656602" y="3757839"/>
            <a:ext cx="316959" cy="734137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等腰三角形 24">
            <a:extLst>
              <a:ext uri="{FF2B5EF4-FFF2-40B4-BE49-F238E27FC236}">
                <a16:creationId xmlns:a16="http://schemas.microsoft.com/office/drawing/2014/main" id="{5AF5B250-D66E-930F-6D88-9860704F1261}"/>
              </a:ext>
            </a:extLst>
          </p:cNvPr>
          <p:cNvSpPr/>
          <p:nvPr/>
        </p:nvSpPr>
        <p:spPr>
          <a:xfrm>
            <a:off x="6271774" y="3315259"/>
            <a:ext cx="292619" cy="1207039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6C7CCB5A-0957-A655-6DD8-6644764CDACC}"/>
              </a:ext>
            </a:extLst>
          </p:cNvPr>
          <p:cNvSpPr/>
          <p:nvPr/>
        </p:nvSpPr>
        <p:spPr>
          <a:xfrm>
            <a:off x="734662" y="5407282"/>
            <a:ext cx="1673158" cy="85558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check 2ms after S2_max</a:t>
            </a:r>
            <a:endParaRPr lang="zh-CN" altLang="en-US" b="1" dirty="0"/>
          </a:p>
        </p:txBody>
      </p: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9D2BD7CE-FBC2-94BD-FA3C-456C80D37500}"/>
              </a:ext>
            </a:extLst>
          </p:cNvPr>
          <p:cNvCxnSpPr>
            <a:cxnSpLocks/>
          </p:cNvCxnSpPr>
          <p:nvPr/>
        </p:nvCxnSpPr>
        <p:spPr>
          <a:xfrm flipV="1">
            <a:off x="2475223" y="5810394"/>
            <a:ext cx="710499" cy="6561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菱形 27">
            <a:extLst>
              <a:ext uri="{FF2B5EF4-FFF2-40B4-BE49-F238E27FC236}">
                <a16:creationId xmlns:a16="http://schemas.microsoft.com/office/drawing/2014/main" id="{DEC07D24-F63E-ACFA-0579-147BF97D5AEA}"/>
              </a:ext>
            </a:extLst>
          </p:cNvPr>
          <p:cNvSpPr/>
          <p:nvPr/>
        </p:nvSpPr>
        <p:spPr>
          <a:xfrm>
            <a:off x="3221817" y="5505870"/>
            <a:ext cx="2589180" cy="665680"/>
          </a:xfrm>
          <a:prstGeom prst="diamond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encounter larger S2 </a:t>
            </a:r>
            <a:endParaRPr lang="zh-CN" altLang="en-US" b="1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7A61F920-5EC2-C0C3-F807-E90C4A244F57}"/>
              </a:ext>
            </a:extLst>
          </p:cNvPr>
          <p:cNvSpPr txBox="1"/>
          <p:nvPr/>
        </p:nvSpPr>
        <p:spPr>
          <a:xfrm>
            <a:off x="2869093" y="4812500"/>
            <a:ext cx="564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yes</a:t>
            </a:r>
            <a:endParaRPr lang="zh-CN" altLang="en-US" b="1" dirty="0"/>
          </a:p>
        </p:txBody>
      </p: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F9BC7D3B-84A3-4076-9A2E-508BF56CA413}"/>
              </a:ext>
            </a:extLst>
          </p:cNvPr>
          <p:cNvCxnSpPr>
            <a:cxnSpLocks/>
          </p:cNvCxnSpPr>
          <p:nvPr/>
        </p:nvCxnSpPr>
        <p:spPr>
          <a:xfrm>
            <a:off x="5980055" y="5835075"/>
            <a:ext cx="753498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6F2138E4-7712-6116-3D46-2CB93DF7AFF5}"/>
              </a:ext>
            </a:extLst>
          </p:cNvPr>
          <p:cNvSpPr txBox="1"/>
          <p:nvPr/>
        </p:nvSpPr>
        <p:spPr>
          <a:xfrm>
            <a:off x="6020232" y="5344037"/>
            <a:ext cx="564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no</a:t>
            </a:r>
            <a:endParaRPr lang="zh-CN" altLang="en-US" b="1" dirty="0"/>
          </a:p>
        </p:txBody>
      </p:sp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E9D0915A-F2DC-8759-96A3-5E8B5C8DF64D}"/>
              </a:ext>
            </a:extLst>
          </p:cNvPr>
          <p:cNvSpPr/>
          <p:nvPr/>
        </p:nvSpPr>
        <p:spPr>
          <a:xfrm>
            <a:off x="6793672" y="5536543"/>
            <a:ext cx="1435292" cy="574078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construct events</a:t>
            </a:r>
            <a:endParaRPr lang="zh-CN" altLang="en-US" b="1" dirty="0"/>
          </a:p>
        </p:txBody>
      </p: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027A7D28-60F6-AD26-BC3C-DDC97DDDA5B4}"/>
              </a:ext>
            </a:extLst>
          </p:cNvPr>
          <p:cNvCxnSpPr>
            <a:cxnSpLocks/>
          </p:cNvCxnSpPr>
          <p:nvPr/>
        </p:nvCxnSpPr>
        <p:spPr>
          <a:xfrm>
            <a:off x="1973561" y="4142589"/>
            <a:ext cx="0" cy="3166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6DA7540A-032D-10B9-5217-5B416C83BAEC}"/>
              </a:ext>
            </a:extLst>
          </p:cNvPr>
          <p:cNvCxnSpPr>
            <a:cxnSpLocks/>
          </p:cNvCxnSpPr>
          <p:nvPr/>
        </p:nvCxnSpPr>
        <p:spPr>
          <a:xfrm>
            <a:off x="3082925" y="4173930"/>
            <a:ext cx="0" cy="3166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2E877620-F508-B80C-BB4F-9706AAF2A311}"/>
              </a:ext>
            </a:extLst>
          </p:cNvPr>
          <p:cNvCxnSpPr>
            <a:cxnSpLocks/>
          </p:cNvCxnSpPr>
          <p:nvPr/>
        </p:nvCxnSpPr>
        <p:spPr>
          <a:xfrm>
            <a:off x="4216805" y="4161306"/>
            <a:ext cx="0" cy="3166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>
            <a:extLst>
              <a:ext uri="{FF2B5EF4-FFF2-40B4-BE49-F238E27FC236}">
                <a16:creationId xmlns:a16="http://schemas.microsoft.com/office/drawing/2014/main" id="{720CD423-2E80-5640-6568-2F2DAB690216}"/>
              </a:ext>
            </a:extLst>
          </p:cNvPr>
          <p:cNvSpPr txBox="1"/>
          <p:nvPr/>
        </p:nvSpPr>
        <p:spPr>
          <a:xfrm>
            <a:off x="2158190" y="4108624"/>
            <a:ext cx="691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0070C0"/>
                </a:solidFill>
              </a:rPr>
              <a:t>1ms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E046A707-C7AB-6C97-926B-5AD5A93B41FB}"/>
              </a:ext>
            </a:extLst>
          </p:cNvPr>
          <p:cNvSpPr txBox="1"/>
          <p:nvPr/>
        </p:nvSpPr>
        <p:spPr>
          <a:xfrm>
            <a:off x="3074313" y="4097238"/>
            <a:ext cx="110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0070C0"/>
                </a:solidFill>
              </a:rPr>
              <a:t>1ms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92AC217D-E3D9-7D44-6471-288B9786E4F4}"/>
              </a:ext>
            </a:extLst>
          </p:cNvPr>
          <p:cNvSpPr txBox="1"/>
          <p:nvPr/>
        </p:nvSpPr>
        <p:spPr>
          <a:xfrm>
            <a:off x="1872343" y="3738056"/>
            <a:ext cx="1083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70C0"/>
                </a:solidFill>
              </a:rPr>
              <a:t>S2_max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16B555C8-740F-E7B7-FCA9-4CD28C51C8F1}"/>
              </a:ext>
            </a:extLst>
          </p:cNvPr>
          <p:cNvSpPr txBox="1"/>
          <p:nvPr/>
        </p:nvSpPr>
        <p:spPr>
          <a:xfrm>
            <a:off x="6718854" y="3746977"/>
            <a:ext cx="1737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70C0"/>
                </a:solidFill>
              </a:rPr>
              <a:t>……</a:t>
            </a:r>
            <a:endParaRPr lang="zh-CN" altLang="en-US" sz="3200" b="1" dirty="0">
              <a:solidFill>
                <a:srgbClr val="0070C0"/>
              </a:solidFill>
            </a:endParaRPr>
          </a:p>
        </p:txBody>
      </p: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9C497AD3-90D4-C735-9880-1308E38C30CD}"/>
              </a:ext>
            </a:extLst>
          </p:cNvPr>
          <p:cNvCxnSpPr>
            <a:cxnSpLocks/>
          </p:cNvCxnSpPr>
          <p:nvPr/>
        </p:nvCxnSpPr>
        <p:spPr>
          <a:xfrm flipV="1">
            <a:off x="4524821" y="4774683"/>
            <a:ext cx="0" cy="63259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AF22F9DA-207F-C32E-8C81-C6F0ACCBF014}"/>
              </a:ext>
            </a:extLst>
          </p:cNvPr>
          <p:cNvCxnSpPr>
            <a:cxnSpLocks/>
          </p:cNvCxnSpPr>
          <p:nvPr/>
        </p:nvCxnSpPr>
        <p:spPr>
          <a:xfrm flipH="1">
            <a:off x="1729721" y="4774683"/>
            <a:ext cx="2795100" cy="16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箭头连接符 55">
            <a:extLst>
              <a:ext uri="{FF2B5EF4-FFF2-40B4-BE49-F238E27FC236}">
                <a16:creationId xmlns:a16="http://schemas.microsoft.com/office/drawing/2014/main" id="{9BBD5D4B-6784-5AEF-E1AC-F0434B5C83A2}"/>
              </a:ext>
            </a:extLst>
          </p:cNvPr>
          <p:cNvCxnSpPr>
            <a:cxnSpLocks/>
          </p:cNvCxnSpPr>
          <p:nvPr/>
        </p:nvCxnSpPr>
        <p:spPr>
          <a:xfrm>
            <a:off x="1749360" y="4774683"/>
            <a:ext cx="0" cy="632599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08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演示文稿1" id="{BF7E91EB-F467-4C91-B767-85C79C6C218C}" vid="{E8CFEF38-85A0-4583-9C78-5055B780B47E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pandax_blue_simple</Template>
  <TotalTime>12128</TotalTime>
  <Words>560</Words>
  <Application>Microsoft Office PowerPoint</Application>
  <PresentationFormat>全屏显示(4:3)</PresentationFormat>
  <Paragraphs>191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等线</vt:lpstr>
      <vt:lpstr>Arial</vt:lpstr>
      <vt:lpstr>Calibri</vt:lpstr>
      <vt:lpstr>Calibri Light</vt:lpstr>
      <vt:lpstr>Cambria Math</vt:lpstr>
      <vt:lpstr>Times New Roman</vt:lpstr>
      <vt:lpstr>Wingdings</vt:lpstr>
      <vt:lpstr>Office 主题</vt:lpstr>
      <vt:lpstr>Data Processing Upgradation in PandaX-4T</vt:lpstr>
      <vt:lpstr>Outline</vt:lpstr>
      <vt:lpstr>Multi-mission of PandaX-4T</vt:lpstr>
      <vt:lpstr>Current challenge </vt:lpstr>
      <vt:lpstr>Data reduction strategy</vt:lpstr>
      <vt:lpstr>Implementation</vt:lpstr>
      <vt:lpstr>Modification of processing chain</vt:lpstr>
      <vt:lpstr>Influence on physical analyses</vt:lpstr>
      <vt:lpstr>Physical Event Reconstruction</vt:lpstr>
      <vt:lpstr>~keV efficiency ascension</vt:lpstr>
      <vt:lpstr>Cleanliness variable</vt:lpstr>
      <vt:lpstr>Data quality monitoring</vt:lpstr>
      <vt:lpstr>Upgradation revenue</vt:lpstr>
      <vt:lpstr>Summary and Outlook</vt:lpstr>
      <vt:lpstr>BACK UP</vt:lpstr>
      <vt:lpstr>二相型液氙探测器原理图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Processing in PandaX-4T</dc:title>
  <dc:creator>谌 勋</dc:creator>
  <cp:lastModifiedBy>ZHOU YUBO</cp:lastModifiedBy>
  <cp:revision>114</cp:revision>
  <dcterms:created xsi:type="dcterms:W3CDTF">2021-08-09T01:23:39Z</dcterms:created>
  <dcterms:modified xsi:type="dcterms:W3CDTF">2023-07-15T14:17:18Z</dcterms:modified>
</cp:coreProperties>
</file>