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71" r:id="rId3"/>
    <p:sldId id="269" r:id="rId4"/>
    <p:sldId id="270" r:id="rId5"/>
    <p:sldId id="272" r:id="rId6"/>
    <p:sldId id="258" r:id="rId7"/>
    <p:sldId id="259" r:id="rId8"/>
    <p:sldId id="263" r:id="rId9"/>
    <p:sldId id="268" r:id="rId10"/>
    <p:sldId id="264" r:id="rId11"/>
    <p:sldId id="265" r:id="rId12"/>
    <p:sldId id="260" r:id="rId13"/>
    <p:sldId id="261" r:id="rId14"/>
    <p:sldId id="262" r:id="rId15"/>
    <p:sldId id="266" r:id="rId16"/>
    <p:sldId id="267" r:id="rId17"/>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5">
          <p15:clr>
            <a:srgbClr val="A4A3A4"/>
          </p15:clr>
        </p15:guide>
        <p15:guide id="2" pos="29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feng Hu"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BE"/>
    <a:srgbClr val="293253"/>
    <a:srgbClr val="3F6EAA"/>
    <a:srgbClr val="031F95"/>
    <a:srgbClr val="7FB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96" autoAdjust="0"/>
  </p:normalViewPr>
  <p:slideViewPr>
    <p:cSldViewPr snapToGrid="0">
      <p:cViewPr varScale="1">
        <p:scale>
          <a:sx n="73" d="100"/>
          <a:sy n="73" d="100"/>
        </p:scale>
        <p:origin x="509" y="72"/>
      </p:cViewPr>
      <p:guideLst>
        <p:guide orient="horz" pos="2135"/>
        <p:guide pos="294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149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202C1FBA-CF23-45CA-A289-03E32D160964}" type="datetimeFigureOut">
              <a:rPr lang="zh-CN" altLang="en-US" smtClean="0"/>
              <a:t>2019/6/28</a:t>
            </a:fld>
            <a:endParaRPr lang="zh-CN" altLang="en-US"/>
          </a:p>
        </p:txBody>
      </p:sp>
      <p:sp>
        <p:nvSpPr>
          <p:cNvPr id="4" name="页脚占位符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07F2B0C5-C56D-47E9-BCFE-D990A940F17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D966BD8-0FC1-456F-BDC6-7D0CA8E36566}" type="datetimeFigureOut">
              <a:rPr lang="zh-CN" altLang="en-US" smtClean="0"/>
              <a:t>2019/6/28</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3CFC841-E2E1-4802-8701-94EA307E94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capabilities of the tracker in reconstructing charged particles are complemented by the calorimeter’s</a:t>
            </a:r>
          </a:p>
          <a:p>
            <a:r>
              <a:rPr lang="en-US" altLang="zh-CN" dirty="0"/>
              <a:t>ability to reconstruct both the charged and neutral particles. At high energies, the calorimeter’s energy</a:t>
            </a:r>
          </a:p>
          <a:p>
            <a:r>
              <a:rPr lang="en-US" altLang="zh-CN" dirty="0"/>
              <a:t>resolution is superior to the tracker’s momentum resolution. Thus a combination of the two subsystems</a:t>
            </a:r>
          </a:p>
          <a:p>
            <a:r>
              <a:rPr lang="en-US" altLang="zh-CN" dirty="0"/>
              <a:t>is preferred for optimal event reconstruction.</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6</a:t>
            </a:fld>
            <a:endParaRPr lang="zh-CN" altLang="en-US"/>
          </a:p>
        </p:txBody>
      </p:sp>
    </p:spTree>
    <p:extLst>
      <p:ext uri="{BB962C8B-B14F-4D97-AF65-F5344CB8AC3E}">
        <p14:creationId xmlns:p14="http://schemas.microsoft.com/office/powerpoint/2010/main" val="57707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expected energy in the calorimeter, deposited by the particle that also created the track, is computed based on the topo-cluster position and the track momentum (Section 6.4). It is relatively common for a single particle to deposit energy in multiple topo-clusters. For each track/</a:t>
            </a:r>
            <a:r>
              <a:rPr lang="en-US" altLang="zh-CN" dirty="0" err="1"/>
              <a:t>topocluster</a:t>
            </a:r>
            <a:r>
              <a:rPr lang="en-US" altLang="zh-CN" dirty="0"/>
              <a:t> system, the algorithm evaluates the probability that the particle energy was deposited in more than one topo-cluster. On this basis it decides if it is necessary to add more topo-clusters to the track/</a:t>
            </a:r>
            <a:r>
              <a:rPr lang="en-US" altLang="zh-CN" dirty="0" err="1"/>
              <a:t>topocluster</a:t>
            </a:r>
            <a:r>
              <a:rPr lang="en-US" altLang="zh-CN" dirty="0"/>
              <a:t> system to recover the full shower energy</a:t>
            </a:r>
            <a:endParaRPr lang="zh-CN" altLang="en-US" dirty="0"/>
          </a:p>
        </p:txBody>
      </p:sp>
      <p:sp>
        <p:nvSpPr>
          <p:cNvPr id="4" name="灯片编号占位符 3"/>
          <p:cNvSpPr>
            <a:spLocks noGrp="1"/>
          </p:cNvSpPr>
          <p:nvPr>
            <p:ph type="sldNum" sz="quarter" idx="5"/>
          </p:nvPr>
        </p:nvSpPr>
        <p:spPr/>
        <p:txBody>
          <a:bodyPr/>
          <a:lstStyle/>
          <a:p>
            <a:fld id="{E3CFC841-E2E1-4802-8701-94EA307E94B0}" type="slidenum">
              <a:rPr lang="zh-CN" altLang="en-US" smtClean="0"/>
              <a:t>8</a:t>
            </a:fld>
            <a:endParaRPr lang="zh-CN" altLang="en-US"/>
          </a:p>
        </p:txBody>
      </p:sp>
    </p:spTree>
    <p:extLst>
      <p:ext uri="{BB962C8B-B14F-4D97-AF65-F5344CB8AC3E}">
        <p14:creationId xmlns:p14="http://schemas.microsoft.com/office/powerpoint/2010/main" val="372183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GIF"/><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封面">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40000" contrast="-40000"/>
                    </a14:imgEffect>
                    <a14:imgEffect>
                      <a14:colorTemperature colorTemp="7000"/>
                    </a14:imgEffect>
                    <a14:imgEffect>
                      <a14:saturation sat="105000"/>
                    </a14:imgEffect>
                  </a14:imgLayer>
                </a14:imgProps>
              </a:ext>
              <a:ext uri="{28A0092B-C50C-407E-A947-70E740481C1C}">
                <a14:useLocalDpi xmlns:a14="http://schemas.microsoft.com/office/drawing/2010/main" val="0"/>
              </a:ext>
            </a:extLst>
          </a:blip>
          <a:srcRect r="71224" b="-5356"/>
          <a:stretch>
            <a:fillRect/>
          </a:stretch>
        </p:blipFill>
        <p:spPr>
          <a:xfrm>
            <a:off x="1095081" y="137615"/>
            <a:ext cx="542878" cy="526170"/>
          </a:xfrm>
          <a:prstGeom prst="rect">
            <a:avLst/>
          </a:prstGeom>
          <a:solidFill>
            <a:srgbClr val="FFFFFF">
              <a:shade val="85000"/>
            </a:srgbClr>
          </a:solidFill>
          <a:ln w="190500" cap="rnd">
            <a:noFill/>
          </a:ln>
          <a:effectLst>
            <a:outerShdw blurRad="50000" algn="tl" rotWithShape="0">
              <a:srgbClr val="000000">
                <a:alpha val="41000"/>
              </a:srgbClr>
            </a:outerShdw>
          </a:effectLst>
        </p:spPr>
      </p:pic>
      <p:sp>
        <p:nvSpPr>
          <p:cNvPr id="2" name="标题 1"/>
          <p:cNvSpPr>
            <a:spLocks noGrp="1"/>
          </p:cNvSpPr>
          <p:nvPr>
            <p:ph type="title"/>
          </p:nvPr>
        </p:nvSpPr>
        <p:spPr>
          <a:xfrm>
            <a:off x="628650" y="2393184"/>
            <a:ext cx="7886700" cy="899510"/>
          </a:xfrm>
          <a:prstGeom prst="rect">
            <a:avLst/>
          </a:prstGeom>
        </p:spPr>
        <p:txBody>
          <a:bodyPr anchor="ctr">
            <a:noAutofit/>
          </a:bodyPr>
          <a:lstStyle>
            <a:lvl1pPr algn="ctr">
              <a:defRPr sz="4800" b="1">
                <a:solidFill>
                  <a:schemeClr val="tx1"/>
                </a:solidFill>
                <a:latin typeface="+mn-ea"/>
                <a:ea typeface="+mn-ea"/>
              </a:defRPr>
            </a:lvl1pPr>
          </a:lstStyle>
          <a:p>
            <a:r>
              <a:rPr lang="zh-CN" altLang="en-US" dirty="0"/>
              <a:t>单击此处编辑母版标题样式</a:t>
            </a:r>
          </a:p>
        </p:txBody>
      </p:sp>
      <p:sp>
        <p:nvSpPr>
          <p:cNvPr id="6" name="副标题 2"/>
          <p:cNvSpPr>
            <a:spLocks noGrp="1"/>
          </p:cNvSpPr>
          <p:nvPr>
            <p:ph type="subTitle" idx="1" hasCustomPrompt="1"/>
          </p:nvPr>
        </p:nvSpPr>
        <p:spPr>
          <a:xfrm>
            <a:off x="635804" y="4204767"/>
            <a:ext cx="7886700" cy="604299"/>
          </a:xfrm>
        </p:spPr>
        <p:txBody>
          <a:bodyPr anchor="ctr">
            <a:noAutofit/>
          </a:bodyPr>
          <a:lstStyle>
            <a:lvl1pPr algn="ctr">
              <a:defRPr lang="zh-CN" altLang="en-US" sz="2400" b="0">
                <a:solidFill>
                  <a:schemeClr val="tx1"/>
                </a:solidFill>
                <a:latin typeface="+mn-ea"/>
                <a:cs typeface="+mj-cs"/>
              </a:defRPr>
            </a:lvl1pPr>
          </a:lstStyle>
          <a:p>
            <a:pPr lvl="0" algn="ctr">
              <a:lnSpc>
                <a:spcPct val="90000"/>
              </a:lnSpc>
              <a:spcBef>
                <a:spcPct val="0"/>
              </a:spcBef>
              <a:buNone/>
            </a:pPr>
            <a:r>
              <a:rPr lang="zh-CN" altLang="en-US" dirty="0"/>
              <a:t>单击以编辑母版副标题样式</a:t>
            </a:r>
          </a:p>
        </p:txBody>
      </p:sp>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6217" y="137615"/>
            <a:ext cx="560394" cy="557381"/>
          </a:xfrm>
          <a:prstGeom prst="rect">
            <a:avLst/>
          </a:prstGeom>
        </p:spPr>
      </p:pic>
      <p:pic>
        <p:nvPicPr>
          <p:cNvPr id="3" name="图片 2"/>
          <p:cNvPicPr>
            <a:picLocks noChangeAspect="1"/>
          </p:cNvPicPr>
          <p:nvPr userDrawn="1"/>
        </p:nvPicPr>
        <p:blipFill>
          <a:blip r:embed="rId5"/>
          <a:stretch>
            <a:fillRect/>
          </a:stretch>
        </p:blipFill>
        <p:spPr>
          <a:xfrm>
            <a:off x="2236611" y="137615"/>
            <a:ext cx="4808056" cy="543059"/>
          </a:xfrm>
          <a:prstGeom prst="rect">
            <a:avLst/>
          </a:prstGeom>
        </p:spPr>
      </p:pic>
      <p:pic>
        <p:nvPicPr>
          <p:cNvPr id="4" name="图片 3"/>
          <p:cNvPicPr>
            <a:picLocks noChangeAspect="1"/>
          </p:cNvPicPr>
          <p:nvPr userDrawn="1"/>
        </p:nvPicPr>
        <p:blipFill rotWithShape="1">
          <a:blip r:embed="rId6">
            <a:extLst>
              <a:ext uri="{28A0092B-C50C-407E-A947-70E740481C1C}">
                <a14:useLocalDpi xmlns:a14="http://schemas.microsoft.com/office/drawing/2010/main" val="0"/>
              </a:ext>
            </a:extLst>
          </a:blip>
          <a:srcRect r="79411"/>
          <a:stretch>
            <a:fillRect/>
          </a:stretch>
        </p:blipFill>
        <p:spPr>
          <a:xfrm>
            <a:off x="7131303" y="137615"/>
            <a:ext cx="633869" cy="736198"/>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65172" y="137615"/>
            <a:ext cx="1150491" cy="611841"/>
          </a:xfrm>
          <a:prstGeom prst="rect">
            <a:avLst/>
          </a:prstGeom>
        </p:spPr>
      </p:pic>
      <p:pic>
        <p:nvPicPr>
          <p:cNvPr id="11" name="图片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9001" y="137615"/>
            <a:ext cx="933450" cy="628650"/>
          </a:xfrm>
          <a:prstGeom prst="rect">
            <a:avLst/>
          </a:prstGeom>
        </p:spPr>
      </p:pic>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793" cy="664522"/>
          </a:xfrm>
          <a:prstGeom prst="rect">
            <a:avLst/>
          </a:prstGeom>
        </p:spPr>
      </p:pic>
      <p:sp>
        <p:nvSpPr>
          <p:cNvPr id="11" name="矩形 10"/>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stretch>
            <a:fillRect/>
          </a:stretch>
        </p:blipFill>
        <p:spPr>
          <a:xfrm>
            <a:off x="0" y="0"/>
            <a:ext cx="9144793" cy="664522"/>
          </a:xfrm>
          <a:prstGeom prst="rect">
            <a:avLst/>
          </a:prstGeom>
        </p:spPr>
      </p:pic>
      <p:sp>
        <p:nvSpPr>
          <p:cNvPr id="15" name="矩形 14"/>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7" name="矩形 16"/>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t>‹#›</a:t>
            </a:fld>
            <a:endParaRPr lang="en-US" altLang="zh-CN"/>
          </a:p>
        </p:txBody>
      </p:sp>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两栏">
    <p:spTree>
      <p:nvGrpSpPr>
        <p:cNvPr id="1" name=""/>
        <p:cNvGrpSpPr/>
        <p:nvPr/>
      </p:nvGrpSpPr>
      <p:grpSpPr>
        <a:xfrm>
          <a:off x="0" y="0"/>
          <a:ext cx="0" cy="0"/>
          <a:chOff x="0" y="0"/>
          <a:chExt cx="0" cy="0"/>
        </a:xfrm>
      </p:grpSpPr>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 name="标题 1"/>
          <p:cNvSpPr>
            <a:spLocks noGrp="1"/>
          </p:cNvSpPr>
          <p:nvPr>
            <p:ph type="title"/>
          </p:nvPr>
        </p:nvSpPr>
        <p:spPr>
          <a:xfrm>
            <a:off x="262393" y="975600"/>
            <a:ext cx="8556169"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两栏-有页码">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0" y="1231682"/>
            <a:ext cx="9144000" cy="332713"/>
          </a:xfrm>
          <a:prstGeom prst="rect">
            <a:avLst/>
          </a:prstGeom>
        </p:spPr>
      </p:pic>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t>‹#›</a:t>
            </a:fld>
            <a:endParaRPr lang="en-US" altLang="zh-CN" dirty="0"/>
          </a:p>
        </p:txBody>
      </p:sp>
      <p:sp>
        <p:nvSpPr>
          <p:cNvPr id="2" name="标题 1"/>
          <p:cNvSpPr>
            <a:spLocks noGrp="1"/>
          </p:cNvSpPr>
          <p:nvPr>
            <p:ph type="title"/>
          </p:nvPr>
        </p:nvSpPr>
        <p:spPr>
          <a:xfrm>
            <a:off x="262393" y="975600"/>
            <a:ext cx="8566445"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endParaRPr lang="zh-CN" altLang="en-US" dirty="0"/>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pic>
        <p:nvPicPr>
          <p:cNvPr id="19" name="图片 18"/>
          <p:cNvPicPr>
            <a:picLocks noChangeAspect="1"/>
          </p:cNvPicPr>
          <p:nvPr userDrawn="1"/>
        </p:nvPicPr>
        <p:blipFill>
          <a:blip r:embed="rId2"/>
          <a:stretch>
            <a:fillRect/>
          </a:stretch>
        </p:blipFill>
        <p:spPr>
          <a:xfrm>
            <a:off x="0" y="0"/>
            <a:ext cx="9144793" cy="664522"/>
          </a:xfrm>
          <a:prstGeom prst="rect">
            <a:avLst/>
          </a:prstGeom>
        </p:spPr>
      </p:pic>
      <p:sp>
        <p:nvSpPr>
          <p:cNvPr id="20" name="矩形 1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2" name="矩形 21"/>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stretch>
            <a:fillRect/>
          </a:stretch>
        </p:blipFill>
        <p:spPr>
          <a:xfrm>
            <a:off x="0" y="0"/>
            <a:ext cx="9144793" cy="664522"/>
          </a:xfrm>
          <a:prstGeom prst="rect">
            <a:avLst/>
          </a:prstGeom>
        </p:spPr>
      </p:pic>
      <p:sp>
        <p:nvSpPr>
          <p:cNvPr id="22" name="矩形 21"/>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4" name="矩形 23"/>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t>‹#›</a:t>
            </a:fld>
            <a:endParaRPr lang="en-US" altLang="zh-CN" dirty="0"/>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封面">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69123" y="4006448"/>
            <a:ext cx="8325019" cy="1114192"/>
          </a:xfrm>
          <a:prstGeom prst="rect">
            <a:avLst/>
          </a:prstGeom>
        </p:spPr>
        <p:txBody>
          <a:bodyPr anchor="ctr">
            <a:noAutofit/>
          </a:bodyPr>
          <a:lstStyle>
            <a:lvl1pPr algn="l">
              <a:lnSpc>
                <a:spcPct val="100000"/>
              </a:lnSpc>
              <a:defRPr sz="4000" b="1">
                <a:solidFill>
                  <a:schemeClr val="bg1"/>
                </a:solidFill>
                <a:latin typeface="+mn-ea"/>
                <a:ea typeface="+mn-ea"/>
              </a:defRPr>
            </a:lvl1pPr>
          </a:lstStyle>
          <a:p>
            <a:r>
              <a:rPr lang="zh-CN" altLang="en-US"/>
              <a:t>单击此处编辑母版标题样式</a:t>
            </a:r>
            <a:endParaRPr lang="zh-CN" altLang="en-US" dirty="0"/>
          </a:p>
        </p:txBody>
      </p:sp>
      <p:sp>
        <p:nvSpPr>
          <p:cNvPr id="6" name="副标题 2"/>
          <p:cNvSpPr>
            <a:spLocks noGrp="1"/>
          </p:cNvSpPr>
          <p:nvPr>
            <p:ph type="subTitle" idx="1" hasCustomPrompt="1"/>
          </p:nvPr>
        </p:nvSpPr>
        <p:spPr>
          <a:xfrm>
            <a:off x="469124" y="5245246"/>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a:t>单击以编辑母版副标题样式</a:t>
            </a:r>
            <a:endParaRPr lang="zh-CN" altLang="en-US" dirty="0"/>
          </a:p>
        </p:txBody>
      </p:sp>
      <p:sp>
        <p:nvSpPr>
          <p:cNvPr id="7" name="文本占位符 6"/>
          <p:cNvSpPr>
            <a:spLocks noGrp="1"/>
          </p:cNvSpPr>
          <p:nvPr>
            <p:ph type="body" sz="quarter" idx="10" hasCustomPrompt="1"/>
          </p:nvPr>
        </p:nvSpPr>
        <p:spPr>
          <a:xfrm>
            <a:off x="469124"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a:t>单击此处添加日期</a:t>
            </a:r>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78" t="172" r="40" b="-12"/>
          <a:stretch>
            <a:fillRect/>
          </a:stretch>
        </p:blipFill>
        <p:spPr>
          <a:xfrm>
            <a:off x="0" y="0"/>
            <a:ext cx="9144000" cy="3899805"/>
          </a:xfrm>
          <a:prstGeom prst="rect">
            <a:avLst/>
          </a:prstGeom>
          <a:ln>
            <a:noFill/>
          </a:ln>
        </p:spPr>
      </p:pic>
      <p:cxnSp>
        <p:nvCxnSpPr>
          <p:cNvPr id="11" name="直接连接符 10"/>
          <p:cNvCxnSpPr/>
          <p:nvPr userDrawn="1"/>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3628" y="5797120"/>
            <a:ext cx="803057" cy="798739"/>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71562" b="-2760"/>
          <a:stretch>
            <a:fillRect/>
          </a:stretch>
        </p:blipFill>
        <p:spPr>
          <a:xfrm>
            <a:off x="6237862" y="5797121"/>
            <a:ext cx="837193" cy="798739"/>
          </a:xfrm>
          <a:prstGeom prst="rect">
            <a:avLst/>
          </a:prstGeom>
          <a:ln w="88900" cap="sq" cmpd="thickThin">
            <a:noFill/>
            <a:prstDash val="solid"/>
            <a:miter lim="800000"/>
            <a:headEnd/>
            <a:tailEnd/>
          </a:ln>
          <a:effectLst>
            <a:innerShdw blurRad="76200">
              <a:srgbClr val="000000"/>
            </a:innerShdw>
          </a:effectLst>
        </p:spPr>
      </p:pic>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129152"/>
            <a:ext cx="7886700" cy="1325563"/>
          </a:xfrm>
        </p:spPr>
        <p:txBody>
          <a:bodyPr/>
          <a:lstStyle>
            <a:lvl1pPr algn="ctr">
              <a:defRPr b="1">
                <a:solidFill>
                  <a:srgbClr val="C00000"/>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628650" y="1607574"/>
            <a:ext cx="7886700" cy="4569389"/>
          </a:xfrm>
        </p:spPr>
        <p:txBody>
          <a:bodyPr/>
          <a:lstStyle>
            <a:lvl1pPr marL="228600" indent="-228600">
              <a:buClr>
                <a:srgbClr val="C00000"/>
              </a:buClr>
              <a:buFont typeface="Wingdings" panose="05000000000000000000" pitchFamily="2" charset="2"/>
              <a:buChar char="n"/>
              <a:defRPr baseline="0">
                <a:solidFill>
                  <a:schemeClr val="tx1"/>
                </a:solidFill>
                <a:latin typeface="Times New Roman" panose="02020603050405020304" pitchFamily="18" charset="0"/>
              </a:defRPr>
            </a:lvl1pPr>
            <a:lvl2pPr marL="685800" indent="-228600">
              <a:buClr>
                <a:srgbClr val="C00000"/>
              </a:buClr>
              <a:buFont typeface="Wingdings" panose="05000000000000000000" pitchFamily="2" charset="2"/>
              <a:buChar char="Ø"/>
              <a:defRPr baseline="0">
                <a:solidFill>
                  <a:schemeClr val="tx1"/>
                </a:solidFill>
                <a:latin typeface="Times New Roman" panose="02020603050405020304" pitchFamily="18" charset="0"/>
              </a:defRPr>
            </a:lvl2pPr>
            <a:lvl3pPr marL="1143000" indent="-228600">
              <a:buClr>
                <a:srgbClr val="C00000"/>
              </a:buClr>
              <a:buFont typeface="Wingdings" panose="05000000000000000000" pitchFamily="2" charset="2"/>
              <a:buChar char=""/>
              <a:defRPr baseline="0">
                <a:solidFill>
                  <a:schemeClr val="tx1"/>
                </a:solidFill>
                <a:latin typeface="Times New Roman" panose="02020603050405020304" pitchFamily="18" charset="0"/>
              </a:defRPr>
            </a:lvl3pPr>
            <a:lvl4pPr>
              <a:buClr>
                <a:srgbClr val="C00000"/>
              </a:buClr>
              <a:defRPr baseline="0">
                <a:solidFill>
                  <a:schemeClr val="tx1"/>
                </a:solidFill>
                <a:latin typeface="Times New Roman" panose="02020603050405020304" pitchFamily="18" charset="0"/>
              </a:defRPr>
            </a:lvl4pPr>
            <a:lvl5pPr>
              <a:buClr>
                <a:srgbClr val="C00000"/>
              </a:buClr>
              <a:defRPr baseline="0">
                <a:solidFill>
                  <a:schemeClr val="tx1"/>
                </a:solidFill>
                <a:latin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0" y="6591300"/>
            <a:ext cx="2686050" cy="257176"/>
          </a:xfrm>
          <a:solidFill>
            <a:srgbClr val="C00000"/>
          </a:solidFill>
        </p:spPr>
        <p:txBody>
          <a:bodyPr/>
          <a:lstStyle>
            <a:lvl1pPr>
              <a:defRPr sz="1200" b="0">
                <a:solidFill>
                  <a:schemeClr val="bg1"/>
                </a:solidFill>
                <a:latin typeface="Adobe 楷体 Std R" panose="02020400000000000000" pitchFamily="18" charset="-122"/>
                <a:ea typeface="Adobe 楷体 Std R" panose="02020400000000000000" pitchFamily="18" charset="-122"/>
              </a:defRPr>
            </a:lvl1pPr>
          </a:lstStyle>
          <a:p>
            <a:fld id="{913F1632-C760-46F1-B88B-617EA78BB581}" type="datetime1">
              <a:rPr lang="zh-CN" altLang="en-US" smtClean="0"/>
              <a:t>2019/6/28</a:t>
            </a:fld>
            <a:endParaRPr lang="zh-CN" altLang="en-US" dirty="0"/>
          </a:p>
        </p:txBody>
      </p:sp>
      <p:sp>
        <p:nvSpPr>
          <p:cNvPr id="5" name="Footer Placeholder 4"/>
          <p:cNvSpPr>
            <a:spLocks noGrp="1"/>
          </p:cNvSpPr>
          <p:nvPr>
            <p:ph type="ftr" sz="quarter" idx="11"/>
          </p:nvPr>
        </p:nvSpPr>
        <p:spPr>
          <a:xfrm>
            <a:off x="2686050" y="6591300"/>
            <a:ext cx="3429000" cy="257176"/>
          </a:xfrm>
          <a:solidFill>
            <a:srgbClr val="C00000"/>
          </a:solidFill>
        </p:spPr>
        <p:txBody>
          <a:bodyPr/>
          <a:lstStyle>
            <a:lvl1pPr>
              <a:defRPr sz="1200" b="0">
                <a:solidFill>
                  <a:schemeClr val="bg1"/>
                </a:solidFill>
                <a:latin typeface="Adobe 楷体 Std R" panose="02020400000000000000" pitchFamily="18" charset="-122"/>
                <a:ea typeface="Adobe 楷体 Std R" panose="02020400000000000000" pitchFamily="18" charset="-122"/>
              </a:defRPr>
            </a:lvl1pPr>
          </a:lstStyle>
          <a:p>
            <a:r>
              <a:rPr lang="en-US" altLang="zh-CN" dirty="0" err="1"/>
              <a:t>gggg</a:t>
            </a:r>
            <a:endParaRPr lang="zh-CN" altLang="en-US" dirty="0"/>
          </a:p>
        </p:txBody>
      </p:sp>
      <p:sp>
        <p:nvSpPr>
          <p:cNvPr id="6" name="Slide Number Placeholder 5"/>
          <p:cNvSpPr>
            <a:spLocks noGrp="1"/>
          </p:cNvSpPr>
          <p:nvPr>
            <p:ph type="sldNum" sz="quarter" idx="12"/>
          </p:nvPr>
        </p:nvSpPr>
        <p:spPr>
          <a:xfrm>
            <a:off x="6115050" y="6591300"/>
            <a:ext cx="3028950" cy="257176"/>
          </a:xfrm>
          <a:solidFill>
            <a:srgbClr val="C00000"/>
          </a:solidFill>
        </p:spPr>
        <p:txBody>
          <a:bodyPr/>
          <a:lstStyle>
            <a:lvl1pPr>
              <a:defRPr sz="1800" b="1">
                <a:solidFill>
                  <a:schemeClr val="bg1"/>
                </a:solidFill>
                <a:latin typeface="Adobe 楷体 Std R" panose="02020400000000000000" pitchFamily="18" charset="-122"/>
                <a:ea typeface="Adobe 楷体 Std R" panose="02020400000000000000" pitchFamily="18" charset="-122"/>
              </a:defRPr>
            </a:lvl1pPr>
          </a:lstStyle>
          <a:p>
            <a:fld id="{27FB0373-1EA2-46E8-99FF-D95CAFE1CF70}" type="slidenum">
              <a:rPr lang="zh-CN" altLang="en-US" smtClean="0"/>
              <a:t>‹#›</a:t>
            </a:fld>
            <a:endParaRPr lang="zh-CN" altLang="en-US" dirty="0"/>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DFD4DA93-4098-4B21-8EB6-C93F96397777}" type="datetimeFigureOut">
              <a:rPr lang="zh-CN" altLang="en-US" smtClean="0"/>
              <a:t>2019/6/28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A92A2-F0AC-4035-9DAF-B9A452CA39C6}" type="slidenum">
              <a:rPr lang="zh-CN" altLang="en-US" smtClean="0"/>
              <a:t>‹#›</a:t>
            </a:fld>
            <a:endParaRPr lang="zh-CN" altLang="en-US"/>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40000" contrast="-40000"/>
                    </a14:imgEffect>
                    <a14:imgEffect>
                      <a14:colorTemperature colorTemp="7000"/>
                    </a14:imgEffect>
                    <a14:imgEffect>
                      <a14:saturation sat="105000"/>
                    </a14:imgEffect>
                  </a14:imgLayer>
                </a14:imgProps>
              </a:ext>
              <a:ext uri="{28A0092B-C50C-407E-A947-70E740481C1C}">
                <a14:useLocalDpi xmlns:a14="http://schemas.microsoft.com/office/drawing/2010/main" val="0"/>
              </a:ext>
            </a:extLst>
          </a:blip>
          <a:stretch>
            <a:fillRect/>
          </a:stretch>
        </p:blipFill>
        <p:spPr>
          <a:xfrm>
            <a:off x="6466377" y="6064458"/>
            <a:ext cx="2458720" cy="650876"/>
          </a:xfrm>
          <a:prstGeom prst="rect">
            <a:avLst/>
          </a:prstGeom>
          <a:noFill/>
          <a:ln w="190500" cap="rnd">
            <a:noFill/>
          </a:ln>
          <a:effectLst/>
        </p:spPr>
      </p:pic>
      <p:sp>
        <p:nvSpPr>
          <p:cNvPr id="2" name="标题 1"/>
          <p:cNvSpPr>
            <a:spLocks noGrp="1"/>
          </p:cNvSpPr>
          <p:nvPr>
            <p:ph type="title"/>
          </p:nvPr>
        </p:nvSpPr>
        <p:spPr>
          <a:xfrm>
            <a:off x="628650" y="4149566"/>
            <a:ext cx="7886700" cy="899510"/>
          </a:xfrm>
          <a:prstGeom prst="rect">
            <a:avLst/>
          </a:prstGeom>
        </p:spPr>
        <p:txBody>
          <a:bodyPr anchor="ctr">
            <a:noAutofit/>
          </a:bodyPr>
          <a:lstStyle>
            <a:lvl1pPr algn="ctr">
              <a:defRPr sz="4800" b="1">
                <a:solidFill>
                  <a:schemeClr val="bg1"/>
                </a:solidFill>
                <a:latin typeface="+mn-ea"/>
                <a:ea typeface="+mn-ea"/>
              </a:defRPr>
            </a:lvl1pPr>
          </a:lstStyle>
          <a:p>
            <a:r>
              <a:rPr lang="zh-CN" altLang="en-US"/>
              <a:t>单击此处编辑母版标题样式</a:t>
            </a:r>
            <a:endParaRPr lang="zh-CN" altLang="en-US" dirty="0"/>
          </a:p>
        </p:txBody>
      </p:sp>
      <p:sp>
        <p:nvSpPr>
          <p:cNvPr id="6" name="副标题 2"/>
          <p:cNvSpPr>
            <a:spLocks noGrp="1"/>
          </p:cNvSpPr>
          <p:nvPr>
            <p:ph type="subTitle" idx="1" hasCustomPrompt="1"/>
          </p:nvPr>
        </p:nvSpPr>
        <p:spPr>
          <a:xfrm>
            <a:off x="628650" y="5114029"/>
            <a:ext cx="7886700" cy="604299"/>
          </a:xfrm>
        </p:spPr>
        <p:txBody>
          <a:bodyPr anchor="ctr">
            <a:noAutofit/>
          </a:bodyPr>
          <a:lstStyle>
            <a:lvl1pPr algn="ctr">
              <a:defRPr lang="zh-CN" altLang="en-US" sz="2400" b="0">
                <a:solidFill>
                  <a:schemeClr val="bg1"/>
                </a:solidFill>
                <a:latin typeface="+mn-ea"/>
                <a:cs typeface="+mj-cs"/>
              </a:defRPr>
            </a:lvl1pPr>
          </a:lstStyle>
          <a:p>
            <a:pPr lvl="0" algn="ctr">
              <a:lnSpc>
                <a:spcPct val="90000"/>
              </a:lnSpc>
              <a:spcBef>
                <a:spcPct val="0"/>
              </a:spcBef>
              <a:buNone/>
            </a:pPr>
            <a:r>
              <a:rPr lang="zh-CN" altLang="en-US"/>
              <a:t>单击以编辑母版副标题样式</a:t>
            </a:r>
          </a:p>
        </p:txBody>
      </p:sp>
      <p:pic>
        <p:nvPicPr>
          <p:cNvPr id="7" name="图片 6"/>
          <p:cNvPicPr>
            <a:picLocks noChangeAspect="1"/>
          </p:cNvPicPr>
          <p:nvPr userDrawn="1"/>
        </p:nvPicPr>
        <p:blipFill rotWithShape="1">
          <a:blip r:embed="rId4">
            <a:extLst>
              <a:ext uri="{28A0092B-C50C-407E-A947-70E740481C1C}">
                <a14:useLocalDpi xmlns:a14="http://schemas.microsoft.com/office/drawing/2010/main" val="0"/>
              </a:ext>
            </a:extLst>
          </a:blip>
          <a:srcRect l="78" t="172" r="40" b="-12"/>
          <a:stretch>
            <a:fillRect/>
          </a:stretch>
        </p:blipFill>
        <p:spPr>
          <a:xfrm>
            <a:off x="0" y="0"/>
            <a:ext cx="9144000" cy="3899805"/>
          </a:xfrm>
          <a:prstGeom prst="rect">
            <a:avLst/>
          </a:prstGeom>
          <a:ln>
            <a:noFill/>
          </a:ln>
        </p:spPr>
      </p:pic>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5" y="975600"/>
            <a:ext cx="8372163" cy="576000"/>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10" name="灯片编号占位符 5"/>
          <p:cNvSpPr txBox="1"/>
          <p:nvPr/>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t>‹#›</a:t>
            </a:fld>
            <a:endParaRPr lang="zh-CN" altLang="en-US" dirty="0"/>
          </a:p>
        </p:txBody>
      </p:sp>
      <p:sp>
        <p:nvSpPr>
          <p:cNvPr id="9" name="文本框 8"/>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内页-极简">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内页-极简-有页码">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8"/>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D4CE0C3C-47D3-4455-AB34-8268314DB49D}" type="slidenum">
              <a:rPr lang="en-US" altLang="zh-CN" smtClean="0"/>
              <a:t>‹#›</a:t>
            </a:fld>
            <a:endParaRPr lang="en-US" altLang="zh-CN"/>
          </a:p>
        </p:txBody>
      </p:sp>
      <p:sp>
        <p:nvSpPr>
          <p:cNvPr id="8" name="文本框 7"/>
          <p:cNvSpPr txBox="1"/>
          <p:nvPr userDrawn="1"/>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cSld>
  <p:clrMapOvr>
    <a:masterClrMapping/>
  </p:clrMapOvr>
  <p:transition spd="med">
    <p:push/>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stretch>
            <a:fillRect/>
          </a:stretch>
        </p:blipFill>
        <p:spPr>
          <a:xfrm>
            <a:off x="0" y="0"/>
            <a:ext cx="9144793" cy="664522"/>
          </a:xfrm>
          <a:prstGeom prst="rect">
            <a:avLst/>
          </a:prstGeom>
        </p:spPr>
      </p:pic>
      <p:sp>
        <p:nvSpPr>
          <p:cNvPr id="7" name="矩形 6"/>
          <p:cNvSpPr/>
          <p:nvPr/>
        </p:nvSpPr>
        <p:spPr>
          <a:xfrm>
            <a:off x="0" y="5821680"/>
            <a:ext cx="9144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3" y="6100771"/>
            <a:ext cx="1958547" cy="518469"/>
          </a:xfrm>
          <a:prstGeom prst="rect">
            <a:avLst/>
          </a:prstGeom>
        </p:spPr>
      </p:pic>
      <p:sp>
        <p:nvSpPr>
          <p:cNvPr id="2" name="标题 1"/>
          <p:cNvSpPr>
            <a:spLocks noGrp="1"/>
          </p:cNvSpPr>
          <p:nvPr>
            <p:ph type="title"/>
          </p:nvPr>
        </p:nvSpPr>
        <p:spPr>
          <a:xfrm>
            <a:off x="323850" y="235137"/>
            <a:ext cx="6474515" cy="337358"/>
          </a:xfrm>
          <a:prstGeom prst="rect">
            <a:avLst/>
          </a:prstGeom>
        </p:spPr>
        <p:txBody>
          <a:bodyPr anchor="ctr"/>
          <a:lstStyle>
            <a:lvl1pPr>
              <a:defRPr sz="2000">
                <a:solidFill>
                  <a:schemeClr val="bg1"/>
                </a:solidFill>
                <a:effectLst/>
              </a:defRPr>
            </a:lvl1pPr>
          </a:lstStyle>
          <a:p>
            <a:r>
              <a:rPr lang="zh-CN" altLang="en-US"/>
              <a:t>单击此处编辑母版标题样式</a:t>
            </a:r>
            <a:endParaRPr lang="zh-CN" altLang="en-US" dirty="0"/>
          </a:p>
        </p:txBody>
      </p:sp>
      <p:sp>
        <p:nvSpPr>
          <p:cNvPr id="13" name="矩形 12"/>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纯标题">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纯标题-有页码">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0" name="文本框 9"/>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p:nvPr/>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t>‹#›</a:t>
            </a:fld>
            <a:endParaRPr lang="zh-CN" altLang="en-US" dirty="0"/>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0"/>
          <a:stretch>
            <a:fillRect/>
          </a:stretch>
        </p:blipFill>
        <p:spPr>
          <a:xfrm>
            <a:off x="0" y="0"/>
            <a:ext cx="9144793" cy="664522"/>
          </a:xfrm>
          <a:prstGeom prst="rect">
            <a:avLst/>
          </a:prstGeom>
        </p:spPr>
      </p:pic>
      <p:sp>
        <p:nvSpPr>
          <p:cNvPr id="6" name="文本占位符 5"/>
          <p:cNvSpPr>
            <a:spLocks noGrp="1"/>
          </p:cNvSpPr>
          <p:nvPr>
            <p:ph type="body" idx="1"/>
          </p:nvPr>
        </p:nvSpPr>
        <p:spPr>
          <a:xfrm>
            <a:off x="413468" y="1673352"/>
            <a:ext cx="8340421" cy="499984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1" cstate="print">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23"/>
          <a:stretch>
            <a:fillRect/>
          </a:stretch>
        </p:blipFill>
        <p:spPr>
          <a:xfrm>
            <a:off x="0" y="1231682"/>
            <a:ext cx="9144000" cy="332713"/>
          </a:xfrm>
          <a:prstGeom prst="rect">
            <a:avLst/>
          </a:prstGeom>
        </p:spPr>
      </p:pic>
      <p:sp>
        <p:nvSpPr>
          <p:cNvPr id="4" name="标题占位符 3"/>
          <p:cNvSpPr>
            <a:spLocks noGrp="1"/>
          </p:cNvSpPr>
          <p:nvPr>
            <p:ph type="title"/>
          </p:nvPr>
        </p:nvSpPr>
        <p:spPr>
          <a:xfrm>
            <a:off x="413468" y="863020"/>
            <a:ext cx="8410492" cy="701375"/>
          </a:xfrm>
          <a:prstGeom prst="rect">
            <a:avLst/>
          </a:prstGeom>
        </p:spPr>
        <p:txBody>
          <a:bodyPr vert="horz" lIns="91440" tIns="45720" rIns="91440" bIns="45720" rtlCol="0" anchor="ctr">
            <a:normAutofit/>
          </a:bodyPr>
          <a:lstStyle/>
          <a:p>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push/>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b="0" dirty="0">
                <a:latin typeface="Arial" panose="020B0604020202020204" pitchFamily="34" charset="0"/>
                <a:cs typeface="Arial" panose="020B0604020202020204" pitchFamily="34" charset="0"/>
              </a:rPr>
              <a:t>ATLAS </a:t>
            </a:r>
            <a:r>
              <a:rPr lang="en-US" altLang="zh-CN" sz="3200" b="0" dirty="0" err="1">
                <a:latin typeface="Arial" panose="020B0604020202020204" pitchFamily="34" charset="0"/>
                <a:cs typeface="Arial" panose="020B0604020202020204" pitchFamily="34" charset="0"/>
              </a:rPr>
              <a:t>LAr</a:t>
            </a:r>
            <a:r>
              <a:rPr lang="en-US" altLang="zh-CN" sz="3200" b="0" dirty="0">
                <a:latin typeface="Arial" panose="020B0604020202020204" pitchFamily="34" charset="0"/>
                <a:cs typeface="Arial" panose="020B0604020202020204" pitchFamily="34" charset="0"/>
              </a:rPr>
              <a:t> calorimeter and particle flow algorithm</a:t>
            </a:r>
            <a:endParaRPr lang="en-US" altLang="zh-CN" sz="3200" b="0" dirty="0">
              <a:solidFill>
                <a:schemeClr val="bg1"/>
              </a:solidFill>
              <a:latin typeface="Arial" panose="020B0604020202020204" pitchFamily="34" charset="0"/>
              <a:cs typeface="Arial" panose="020B0604020202020204" pitchFamily="34" charset="0"/>
            </a:endParaRPr>
          </a:p>
        </p:txBody>
      </p:sp>
      <p:sp>
        <p:nvSpPr>
          <p:cNvPr id="4" name="副标题 3"/>
          <p:cNvSpPr>
            <a:spLocks noGrp="1"/>
          </p:cNvSpPr>
          <p:nvPr>
            <p:ph type="subTitle" idx="1"/>
          </p:nvPr>
        </p:nvSpPr>
        <p:spPr>
          <a:xfrm>
            <a:off x="628650" y="5463069"/>
            <a:ext cx="7886700" cy="604299"/>
          </a:xfrm>
        </p:spPr>
        <p:txBody>
          <a:bodyPr/>
          <a:lstStyle/>
          <a:p>
            <a:r>
              <a:rPr lang="en-US" altLang="zh-CN" sz="2000" dirty="0" err="1">
                <a:latin typeface="Times New Roman" panose="02020603050405020304" pitchFamily="18" charset="0"/>
                <a:cs typeface="Times New Roman" panose="02020603050405020304" pitchFamily="18" charset="0"/>
                <a:sym typeface="+mn-ea"/>
              </a:rPr>
              <a:t>Jiannan</a:t>
            </a:r>
            <a:r>
              <a:rPr lang="en-US" altLang="zh-CN" sz="2000" dirty="0">
                <a:latin typeface="Times New Roman" panose="02020603050405020304" pitchFamily="18" charset="0"/>
                <a:cs typeface="Times New Roman" panose="02020603050405020304" pitchFamily="18" charset="0"/>
                <a:sym typeface="+mn-ea"/>
              </a:rPr>
              <a:t> Tang</a:t>
            </a:r>
            <a:endParaRPr lang="en-US" altLang="zh-CN" sz="2000" dirty="0">
              <a:solidFill>
                <a:schemeClr val="bg1"/>
              </a:solidFill>
              <a:latin typeface="Times New Roman" panose="02020603050405020304" pitchFamily="18" charset="0"/>
              <a:cs typeface="Times New Roman" panose="02020603050405020304" pitchFamily="18" charset="0"/>
              <a:sym typeface="+mn-ea"/>
            </a:endParaRPr>
          </a:p>
          <a:p>
            <a:r>
              <a:rPr lang="en-US" altLang="zh-CN" sz="2000" dirty="0">
                <a:solidFill>
                  <a:schemeClr val="bg1"/>
                </a:solidFill>
                <a:latin typeface="Times New Roman" panose="02020603050405020304" pitchFamily="18" charset="0"/>
                <a:cs typeface="Times New Roman" panose="02020603050405020304" pitchFamily="18" charset="0"/>
              </a:rPr>
              <a:t>Shanghai Jiao Tong University</a:t>
            </a:r>
          </a:p>
          <a:p>
            <a:r>
              <a:rPr lang="en-US" altLang="zh-CN" sz="2000" dirty="0">
                <a:solidFill>
                  <a:schemeClr val="bg1"/>
                </a:solidFill>
                <a:latin typeface="Times New Roman" panose="02020603050405020304" pitchFamily="18" charset="0"/>
                <a:cs typeface="Times New Roman" panose="02020603050405020304" pitchFamily="18" charset="0"/>
              </a:rPr>
              <a:t>2019.06.28 </a:t>
            </a:r>
          </a:p>
        </p:txBody>
      </p:sp>
      <p:sp>
        <p:nvSpPr>
          <p:cNvPr id="3" name="文本框 2"/>
          <p:cNvSpPr txBox="1"/>
          <p:nvPr/>
        </p:nvSpPr>
        <p:spPr>
          <a:xfrm>
            <a:off x="4119769" y="2971800"/>
            <a:ext cx="65" cy="276999"/>
          </a:xfrm>
          <a:prstGeom prst="rect">
            <a:avLst/>
          </a:prstGeom>
          <a:noFill/>
        </p:spPr>
        <p:txBody>
          <a:bodyPr wrap="none" lIns="0" tIns="0" rIns="0" bIns="0" rtlCol="0">
            <a:spAutoFit/>
          </a:bodyPr>
          <a:lstStyle/>
          <a:p>
            <a:endParaRPr lang="zh-CN" altLang="en-US" dirty="0"/>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7DF287A4-0208-4183-AC62-674B5E86EFC2}"/>
              </a:ext>
            </a:extLst>
          </p:cNvPr>
          <p:cNvPicPr>
            <a:picLocks noGrp="1" noChangeAspect="1"/>
          </p:cNvPicPr>
          <p:nvPr>
            <p:ph sz="quarter" idx="10"/>
          </p:nvPr>
        </p:nvPicPr>
        <p:blipFill>
          <a:blip r:embed="rId2"/>
          <a:stretch>
            <a:fillRect/>
          </a:stretch>
        </p:blipFill>
        <p:spPr>
          <a:xfrm>
            <a:off x="1960082" y="1666669"/>
            <a:ext cx="5264683" cy="3646110"/>
          </a:xfrm>
          <a:prstGeom prst="rect">
            <a:avLst/>
          </a:prstGeom>
        </p:spPr>
      </p:pic>
      <p:sp>
        <p:nvSpPr>
          <p:cNvPr id="3" name="标题 2">
            <a:extLst>
              <a:ext uri="{FF2B5EF4-FFF2-40B4-BE49-F238E27FC236}">
                <a16:creationId xmlns:a16="http://schemas.microsoft.com/office/drawing/2014/main" id="{CFB9C6B2-212C-47B4-A579-819FCE5C79E0}"/>
              </a:ext>
            </a:extLst>
          </p:cNvPr>
          <p:cNvSpPr>
            <a:spLocks noGrp="1"/>
          </p:cNvSpPr>
          <p:nvPr>
            <p:ph type="title"/>
          </p:nvPr>
        </p:nvSpPr>
        <p:spPr/>
        <p:txBody>
          <a:bodyPr/>
          <a:lstStyle/>
          <a:p>
            <a:r>
              <a:rPr lang="en-US" altLang="zh-CN" dirty="0"/>
              <a:t>Cell-by-cell subtraction</a:t>
            </a:r>
            <a:endParaRPr lang="zh-CN" altLang="en-US" dirty="0"/>
          </a:p>
        </p:txBody>
      </p:sp>
      <p:sp>
        <p:nvSpPr>
          <p:cNvPr id="5" name="矩形 4">
            <a:extLst>
              <a:ext uri="{FF2B5EF4-FFF2-40B4-BE49-F238E27FC236}">
                <a16:creationId xmlns:a16="http://schemas.microsoft.com/office/drawing/2014/main" id="{26EE3C68-B3E7-4CD9-A7DB-649B03B82A39}"/>
              </a:ext>
            </a:extLst>
          </p:cNvPr>
          <p:cNvSpPr/>
          <p:nvPr/>
        </p:nvSpPr>
        <p:spPr>
          <a:xfrm>
            <a:off x="923153" y="5323886"/>
            <a:ext cx="7513904" cy="1200329"/>
          </a:xfrm>
          <a:prstGeom prst="rect">
            <a:avLst/>
          </a:prstGeom>
        </p:spPr>
        <p:txBody>
          <a:bodyPr wrap="square">
            <a:spAutoFit/>
          </a:bodyPr>
          <a:lstStyle/>
          <a:p>
            <a:r>
              <a:rPr lang="en-US" altLang="zh-CN" dirty="0"/>
              <a:t>This figure shows how this subtraction works. Rings are placed around the track (represented by a star) and then the cells in these are removed ring by ring starting with the </a:t>
            </a:r>
            <a:r>
              <a:rPr lang="en-US" altLang="zh-CN" dirty="0" err="1"/>
              <a:t>centre</a:t>
            </a:r>
            <a:r>
              <a:rPr lang="en-US" altLang="zh-CN" dirty="0"/>
              <a:t> of the shower, where the expected energy density is highest and moving outwards.</a:t>
            </a:r>
            <a:endParaRPr lang="zh-CN" altLang="en-US" dirty="0"/>
          </a:p>
        </p:txBody>
      </p:sp>
    </p:spTree>
    <p:extLst>
      <p:ext uri="{BB962C8B-B14F-4D97-AF65-F5344CB8AC3E}">
        <p14:creationId xmlns:p14="http://schemas.microsoft.com/office/powerpoint/2010/main" val="3869098440"/>
      </p:ext>
    </p:extLst>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E3BA810-08D7-46B9-991B-35BD90CAC827}"/>
              </a:ext>
            </a:extLst>
          </p:cNvPr>
          <p:cNvSpPr>
            <a:spLocks noGrp="1"/>
          </p:cNvSpPr>
          <p:nvPr>
            <p:ph sz="quarter" idx="10"/>
          </p:nvPr>
        </p:nvSpPr>
        <p:spPr>
          <a:xfrm>
            <a:off x="588758" y="1685678"/>
            <a:ext cx="7966484" cy="4921498"/>
          </a:xfrm>
        </p:spPr>
        <p:txBody>
          <a:bodyPr>
            <a:normAutofit/>
          </a:bodyPr>
          <a:lstStyle/>
          <a:p>
            <a:r>
              <a:rPr lang="en-US" altLang="zh-CN" sz="2400" dirty="0"/>
              <a:t>If the energy remaining in the set of topo-clusters that survive the energy subtraction, specifically if this energy is below the threshold, The remnant energy therefore originates purely from shower fluctuations and so the energy in the remaining cells is removed.</a:t>
            </a:r>
          </a:p>
          <a:p>
            <a:r>
              <a:rPr lang="en-US" altLang="zh-CN" sz="2400" dirty="0"/>
              <a:t>After this final step, the selected tracks and the remaining topo-clusters in the calorimeter together should ideally represent the reconstructed event with no double counting of energy.</a:t>
            </a:r>
            <a:endParaRPr lang="zh-CN" altLang="en-US" sz="2400" dirty="0"/>
          </a:p>
        </p:txBody>
      </p:sp>
      <p:sp>
        <p:nvSpPr>
          <p:cNvPr id="3" name="标题 2">
            <a:extLst>
              <a:ext uri="{FF2B5EF4-FFF2-40B4-BE49-F238E27FC236}">
                <a16:creationId xmlns:a16="http://schemas.microsoft.com/office/drawing/2014/main" id="{DBD502E2-5A3A-4F80-8078-9B849DD4028A}"/>
              </a:ext>
            </a:extLst>
          </p:cNvPr>
          <p:cNvSpPr>
            <a:spLocks noGrp="1"/>
          </p:cNvSpPr>
          <p:nvPr>
            <p:ph type="title"/>
          </p:nvPr>
        </p:nvSpPr>
        <p:spPr/>
        <p:txBody>
          <a:bodyPr/>
          <a:lstStyle/>
          <a:p>
            <a:r>
              <a:rPr lang="en-US" altLang="zh-CN" dirty="0"/>
              <a:t>Remnant removal</a:t>
            </a:r>
            <a:endParaRPr lang="zh-CN" altLang="en-US" dirty="0"/>
          </a:p>
        </p:txBody>
      </p:sp>
    </p:spTree>
    <p:extLst>
      <p:ext uri="{BB962C8B-B14F-4D97-AF65-F5344CB8AC3E}">
        <p14:creationId xmlns:p14="http://schemas.microsoft.com/office/powerpoint/2010/main" val="820088314"/>
      </p:ext>
    </p:extLst>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3DE5789-13FC-4AAA-830B-F00C02EB0B39}"/>
              </a:ext>
            </a:extLst>
          </p:cNvPr>
          <p:cNvSpPr>
            <a:spLocks noGrp="1"/>
          </p:cNvSpPr>
          <p:nvPr>
            <p:ph sz="quarter" idx="10"/>
          </p:nvPr>
        </p:nvSpPr>
        <p:spPr>
          <a:xfrm>
            <a:off x="494024" y="2138260"/>
            <a:ext cx="8262048" cy="3172649"/>
          </a:xfrm>
        </p:spPr>
        <p:txBody>
          <a:bodyPr>
            <a:normAutofit/>
          </a:bodyPr>
          <a:lstStyle/>
          <a:p>
            <a:r>
              <a:rPr lang="en-US" altLang="zh-CN" sz="2400" dirty="0"/>
              <a:t>The largest expected benefit from using the particle flow reconstruction  is an improvement of the jet energy and angular resolution for low-</a:t>
            </a:r>
            <a:r>
              <a:rPr lang="en-US" altLang="zh-CN" sz="2400" dirty="0" err="1"/>
              <a:t>pT</a:t>
            </a:r>
            <a:r>
              <a:rPr lang="en-US" altLang="zh-CN" sz="2400" dirty="0"/>
              <a:t> jets. </a:t>
            </a:r>
          </a:p>
          <a:p>
            <a:r>
              <a:rPr lang="en-US" altLang="zh-CN" sz="2400" dirty="0"/>
              <a:t>In this section, the jet resolution achieved with particle flow methods is compared with that attained using standard calorimeter jet reconstruction.</a:t>
            </a:r>
            <a:endParaRPr lang="zh-CN" altLang="en-US" sz="2400" dirty="0"/>
          </a:p>
        </p:txBody>
      </p:sp>
      <p:sp>
        <p:nvSpPr>
          <p:cNvPr id="3" name="标题 2">
            <a:extLst>
              <a:ext uri="{FF2B5EF4-FFF2-40B4-BE49-F238E27FC236}">
                <a16:creationId xmlns:a16="http://schemas.microsoft.com/office/drawing/2014/main" id="{D0B28110-D874-4282-A2E4-4A22279D1F84}"/>
              </a:ext>
            </a:extLst>
          </p:cNvPr>
          <p:cNvSpPr>
            <a:spLocks noGrp="1"/>
          </p:cNvSpPr>
          <p:nvPr>
            <p:ph type="title"/>
          </p:nvPr>
        </p:nvSpPr>
        <p:spPr/>
        <p:txBody>
          <a:bodyPr/>
          <a:lstStyle/>
          <a:p>
            <a:r>
              <a:rPr lang="en-US" altLang="zh-CN" dirty="0"/>
              <a:t>2.3 Resolution of jets in Monte Carlo simulation</a:t>
            </a:r>
            <a:endParaRPr lang="zh-CN" altLang="en-US" dirty="0"/>
          </a:p>
        </p:txBody>
      </p:sp>
    </p:spTree>
    <p:extLst>
      <p:ext uri="{BB962C8B-B14F-4D97-AF65-F5344CB8AC3E}">
        <p14:creationId xmlns:p14="http://schemas.microsoft.com/office/powerpoint/2010/main" val="2866162252"/>
      </p:ext>
    </p:extLst>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8626EEB3-8AA8-40AB-B2B5-B9CF7FFC68A8}"/>
              </a:ext>
            </a:extLst>
          </p:cNvPr>
          <p:cNvPicPr>
            <a:picLocks noGrp="1" noChangeAspect="1"/>
          </p:cNvPicPr>
          <p:nvPr>
            <p:ph sz="quarter" idx="10"/>
          </p:nvPr>
        </p:nvPicPr>
        <p:blipFill>
          <a:blip r:embed="rId2"/>
          <a:stretch>
            <a:fillRect/>
          </a:stretch>
        </p:blipFill>
        <p:spPr>
          <a:xfrm>
            <a:off x="965560" y="1697947"/>
            <a:ext cx="7212879" cy="3646644"/>
          </a:xfrm>
          <a:prstGeom prst="rect">
            <a:avLst/>
          </a:prstGeom>
        </p:spPr>
      </p:pic>
      <p:sp>
        <p:nvSpPr>
          <p:cNvPr id="3" name="标题 2">
            <a:extLst>
              <a:ext uri="{FF2B5EF4-FFF2-40B4-BE49-F238E27FC236}">
                <a16:creationId xmlns:a16="http://schemas.microsoft.com/office/drawing/2014/main" id="{780C4942-F647-4D7B-849C-7AFDFDC4F610}"/>
              </a:ext>
            </a:extLst>
          </p:cNvPr>
          <p:cNvSpPr>
            <a:spLocks noGrp="1"/>
          </p:cNvSpPr>
          <p:nvPr>
            <p:ph type="title"/>
          </p:nvPr>
        </p:nvSpPr>
        <p:spPr/>
        <p:txBody>
          <a:bodyPr/>
          <a:lstStyle/>
          <a:p>
            <a:r>
              <a:rPr lang="en-US" altLang="zh-CN" dirty="0"/>
              <a:t>Transverse momentum resolution</a:t>
            </a:r>
            <a:endParaRPr lang="zh-CN" altLang="en-US" dirty="0"/>
          </a:p>
        </p:txBody>
      </p:sp>
      <p:sp>
        <p:nvSpPr>
          <p:cNvPr id="5" name="矩形 4">
            <a:extLst>
              <a:ext uri="{FF2B5EF4-FFF2-40B4-BE49-F238E27FC236}">
                <a16:creationId xmlns:a16="http://schemas.microsoft.com/office/drawing/2014/main" id="{26B070FE-484D-4EB9-B01A-C8B68AA164D5}"/>
              </a:ext>
            </a:extLst>
          </p:cNvPr>
          <p:cNvSpPr/>
          <p:nvPr/>
        </p:nvSpPr>
        <p:spPr>
          <a:xfrm>
            <a:off x="1429326" y="5494078"/>
            <a:ext cx="6285345" cy="646331"/>
          </a:xfrm>
          <a:prstGeom prst="rect">
            <a:avLst/>
          </a:prstGeom>
        </p:spPr>
        <p:txBody>
          <a:bodyPr wrap="square">
            <a:spAutoFit/>
          </a:bodyPr>
          <a:lstStyle/>
          <a:p>
            <a:pPr algn="ctr"/>
            <a:r>
              <a:rPr lang="en-US" altLang="zh-CN" dirty="0"/>
              <a:t>Subfigure (a) shows the resolution as a function of </a:t>
            </a:r>
            <a:r>
              <a:rPr lang="en-US" altLang="zh-CN" dirty="0" err="1"/>
              <a:t>pT</a:t>
            </a:r>
            <a:r>
              <a:rPr lang="en-US" altLang="zh-CN" dirty="0"/>
              <a:t> for jets and (b) shows the resolution as a function of η for jets</a:t>
            </a:r>
            <a:endParaRPr lang="zh-CN" altLang="en-US" dirty="0"/>
          </a:p>
        </p:txBody>
      </p:sp>
    </p:spTree>
    <p:extLst>
      <p:ext uri="{BB962C8B-B14F-4D97-AF65-F5344CB8AC3E}">
        <p14:creationId xmlns:p14="http://schemas.microsoft.com/office/powerpoint/2010/main" val="121801628"/>
      </p:ext>
    </p:extLst>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77FB8351-7267-48FE-BD52-FDA8986CDBD9}"/>
              </a:ext>
            </a:extLst>
          </p:cNvPr>
          <p:cNvPicPr>
            <a:picLocks noGrp="1" noChangeAspect="1"/>
          </p:cNvPicPr>
          <p:nvPr>
            <p:ph sz="quarter" idx="10"/>
          </p:nvPr>
        </p:nvPicPr>
        <p:blipFill>
          <a:blip r:embed="rId2"/>
          <a:stretch>
            <a:fillRect/>
          </a:stretch>
        </p:blipFill>
        <p:spPr>
          <a:xfrm>
            <a:off x="822397" y="1827717"/>
            <a:ext cx="7499205" cy="3202566"/>
          </a:xfrm>
          <a:prstGeom prst="rect">
            <a:avLst/>
          </a:prstGeom>
        </p:spPr>
      </p:pic>
      <p:sp>
        <p:nvSpPr>
          <p:cNvPr id="3" name="标题 2">
            <a:extLst>
              <a:ext uri="{FF2B5EF4-FFF2-40B4-BE49-F238E27FC236}">
                <a16:creationId xmlns:a16="http://schemas.microsoft.com/office/drawing/2014/main" id="{F1AE6BB0-DEFF-49DF-88DB-C301A9EA417A}"/>
              </a:ext>
            </a:extLst>
          </p:cNvPr>
          <p:cNvSpPr>
            <a:spLocks noGrp="1"/>
          </p:cNvSpPr>
          <p:nvPr>
            <p:ph type="title"/>
          </p:nvPr>
        </p:nvSpPr>
        <p:spPr/>
        <p:txBody>
          <a:bodyPr/>
          <a:lstStyle/>
          <a:p>
            <a:r>
              <a:rPr lang="en-US" altLang="zh-CN" dirty="0"/>
              <a:t>Angular resolution of jets</a:t>
            </a:r>
            <a:endParaRPr lang="zh-CN" altLang="en-US" dirty="0"/>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02C5574-8E86-425E-840F-F9E6B644D765}"/>
                  </a:ext>
                </a:extLst>
              </p:cNvPr>
              <p:cNvSpPr/>
              <p:nvPr/>
            </p:nvSpPr>
            <p:spPr>
              <a:xfrm>
                <a:off x="1846850" y="5147073"/>
                <a:ext cx="5666509" cy="646331"/>
              </a:xfrm>
              <a:prstGeom prst="rect">
                <a:avLst/>
              </a:prstGeom>
            </p:spPr>
            <p:txBody>
              <a:bodyPr wrap="square">
                <a:spAutoFit/>
              </a:bodyPr>
              <a:lstStyle/>
              <a:p>
                <a:pPr algn="ctr"/>
                <a:r>
                  <a:rPr lang="en-US" altLang="zh-CN" dirty="0"/>
                  <a:t>This figure shows the angular resolution, (a) in </a:t>
                </a:r>
                <a14:m>
                  <m:oMath xmlns:m="http://schemas.openxmlformats.org/officeDocument/2006/math">
                    <m:r>
                      <a:rPr lang="en-US" altLang="zh-CN" i="1" smtClean="0">
                        <a:latin typeface="Cambria Math" panose="02040503050406030204" pitchFamily="18" charset="0"/>
                      </a:rPr>
                      <m:t>𝜂</m:t>
                    </m:r>
                  </m:oMath>
                </a14:m>
                <a:r>
                  <a:rPr lang="en-US" altLang="zh-CN" dirty="0"/>
                  <a:t> and (b) in </a:t>
                </a:r>
                <a14:m>
                  <m:oMath xmlns:m="http://schemas.openxmlformats.org/officeDocument/2006/math">
                    <m:r>
                      <a:rPr lang="en-US" altLang="zh-CN" i="1" smtClean="0">
                        <a:latin typeface="Cambria Math" panose="02040503050406030204" pitchFamily="18" charset="0"/>
                      </a:rPr>
                      <m:t>𝜙</m:t>
                    </m:r>
                  </m:oMath>
                </a14:m>
                <a:r>
                  <a:rPr lang="en-US" altLang="zh-CN" dirty="0"/>
                  <a:t>, as a function of the jet </a:t>
                </a:r>
                <a:r>
                  <a:rPr lang="en-US" altLang="zh-CN" dirty="0" err="1"/>
                  <a:t>pT.</a:t>
                </a:r>
                <a:endParaRPr lang="zh-CN" altLang="en-US" dirty="0"/>
              </a:p>
            </p:txBody>
          </p:sp>
        </mc:Choice>
        <mc:Fallback xmlns="">
          <p:sp>
            <p:nvSpPr>
              <p:cNvPr id="5" name="矩形 4">
                <a:extLst>
                  <a:ext uri="{FF2B5EF4-FFF2-40B4-BE49-F238E27FC236}">
                    <a16:creationId xmlns:a16="http://schemas.microsoft.com/office/drawing/2014/main" id="{C02C5574-8E86-425E-840F-F9E6B644D765}"/>
                  </a:ext>
                </a:extLst>
              </p:cNvPr>
              <p:cNvSpPr>
                <a:spLocks noRot="1" noChangeAspect="1" noMove="1" noResize="1" noEditPoints="1" noAdjustHandles="1" noChangeArrowheads="1" noChangeShapeType="1" noTextEdit="1"/>
              </p:cNvSpPr>
              <p:nvPr/>
            </p:nvSpPr>
            <p:spPr>
              <a:xfrm>
                <a:off x="1846850" y="5147073"/>
                <a:ext cx="5666509" cy="646331"/>
              </a:xfrm>
              <a:prstGeom prst="rect">
                <a:avLst/>
              </a:prstGeom>
              <a:blipFill>
                <a:blip r:embed="rId3"/>
                <a:stretch>
                  <a:fillRect l="-645" t="-4717" r="-1613"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62870459"/>
      </p:ext>
    </p:extLst>
  </p:cSld>
  <p:clrMapOvr>
    <a:masterClrMapping/>
  </p:clrMapOvr>
  <p:transition spd="med">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CC1842C1-167A-4766-80AC-2FFB1DAA7239}"/>
              </a:ext>
            </a:extLst>
          </p:cNvPr>
          <p:cNvPicPr>
            <a:picLocks noGrp="1" noChangeAspect="1"/>
          </p:cNvPicPr>
          <p:nvPr>
            <p:ph sz="quarter" idx="10"/>
          </p:nvPr>
        </p:nvPicPr>
        <p:blipFill>
          <a:blip r:embed="rId2"/>
          <a:stretch>
            <a:fillRect/>
          </a:stretch>
        </p:blipFill>
        <p:spPr>
          <a:xfrm>
            <a:off x="979415" y="1855450"/>
            <a:ext cx="7185170" cy="3531765"/>
          </a:xfrm>
          <a:prstGeom prst="rect">
            <a:avLst/>
          </a:prstGeom>
        </p:spPr>
      </p:pic>
      <p:sp>
        <p:nvSpPr>
          <p:cNvPr id="3" name="标题 2">
            <a:extLst>
              <a:ext uri="{FF2B5EF4-FFF2-40B4-BE49-F238E27FC236}">
                <a16:creationId xmlns:a16="http://schemas.microsoft.com/office/drawing/2014/main" id="{AF080FC1-08E9-455F-BEE2-E38B985BAFC9}"/>
              </a:ext>
            </a:extLst>
          </p:cNvPr>
          <p:cNvSpPr>
            <a:spLocks noGrp="1"/>
          </p:cNvSpPr>
          <p:nvPr>
            <p:ph type="title"/>
          </p:nvPr>
        </p:nvSpPr>
        <p:spPr/>
        <p:txBody>
          <a:bodyPr/>
          <a:lstStyle/>
          <a:p>
            <a:r>
              <a:rPr lang="en-US" altLang="zh-CN" dirty="0"/>
              <a:t>2.4 Pile-up jet rate</a:t>
            </a:r>
            <a:endParaRPr lang="zh-CN" altLang="en-US" dirty="0"/>
          </a:p>
        </p:txBody>
      </p:sp>
      <p:sp>
        <p:nvSpPr>
          <p:cNvPr id="5" name="矩形 4">
            <a:extLst>
              <a:ext uri="{FF2B5EF4-FFF2-40B4-BE49-F238E27FC236}">
                <a16:creationId xmlns:a16="http://schemas.microsoft.com/office/drawing/2014/main" id="{3A7444F6-7D37-4C9D-AD76-4D9A26DA77F9}"/>
              </a:ext>
            </a:extLst>
          </p:cNvPr>
          <p:cNvSpPr/>
          <p:nvPr/>
        </p:nvSpPr>
        <p:spPr>
          <a:xfrm>
            <a:off x="1396577" y="5450393"/>
            <a:ext cx="6567055" cy="646331"/>
          </a:xfrm>
          <a:prstGeom prst="rect">
            <a:avLst/>
          </a:prstGeom>
        </p:spPr>
        <p:txBody>
          <a:bodyPr wrap="square">
            <a:spAutoFit/>
          </a:bodyPr>
          <a:lstStyle/>
          <a:p>
            <a:pPr algn="ctr"/>
            <a:r>
              <a:rPr lang="en-US" altLang="zh-CN" dirty="0"/>
              <a:t>Subfigure (a) shows the number of fake jets and (b) the efficiency of reconstructing a hard-scatter jet in </a:t>
            </a:r>
            <a:r>
              <a:rPr lang="en-US" altLang="zh-CN" dirty="0" err="1"/>
              <a:t>dijet</a:t>
            </a:r>
            <a:r>
              <a:rPr lang="en-US" altLang="zh-CN" dirty="0"/>
              <a:t> MC events.</a:t>
            </a:r>
            <a:endParaRPr lang="zh-CN" altLang="en-US" dirty="0"/>
          </a:p>
        </p:txBody>
      </p:sp>
    </p:spTree>
    <p:extLst>
      <p:ext uri="{BB962C8B-B14F-4D97-AF65-F5344CB8AC3E}">
        <p14:creationId xmlns:p14="http://schemas.microsoft.com/office/powerpoint/2010/main" val="993431891"/>
      </p:ext>
    </p:extLst>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D401714-770B-4F97-A542-ECC81E7654A4}"/>
              </a:ext>
            </a:extLst>
          </p:cNvPr>
          <p:cNvSpPr/>
          <p:nvPr/>
        </p:nvSpPr>
        <p:spPr>
          <a:xfrm>
            <a:off x="2936784" y="2967335"/>
            <a:ext cx="3270447" cy="923330"/>
          </a:xfrm>
          <a:prstGeom prst="rect">
            <a:avLst/>
          </a:prstGeom>
          <a:noFill/>
        </p:spPr>
        <p:txBody>
          <a:bodyPr wrap="none" lIns="91440" tIns="45720" rIns="91440" bIns="45720">
            <a:spAutoFit/>
          </a:bodyPr>
          <a:lstStyle/>
          <a:p>
            <a:pPr algn="ctr"/>
            <a:r>
              <a:rPr lang="en-US" altLang="zh-CN" sz="5400" b="0" cap="none" spc="0" dirty="0">
                <a:ln w="0"/>
                <a:solidFill>
                  <a:schemeClr val="tx1"/>
                </a:solidFill>
                <a:effectLst>
                  <a:outerShdw blurRad="38100" dist="19050" dir="2700000" algn="tl" rotWithShape="0">
                    <a:schemeClr val="dk1">
                      <a:alpha val="40000"/>
                    </a:schemeClr>
                  </a:outerShdw>
                </a:effectLst>
              </a:rPr>
              <a:t>Thank you</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31089757"/>
      </p:ext>
    </p:extLst>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E892692-6D0B-4575-850A-C69BA23E4569}"/>
              </a:ext>
            </a:extLst>
          </p:cNvPr>
          <p:cNvSpPr>
            <a:spLocks noGrp="1"/>
          </p:cNvSpPr>
          <p:nvPr>
            <p:ph sz="quarter" idx="10"/>
          </p:nvPr>
        </p:nvSpPr>
        <p:spPr>
          <a:xfrm>
            <a:off x="494025" y="2085071"/>
            <a:ext cx="8372163" cy="2308253"/>
          </a:xfrm>
        </p:spPr>
        <p:txBody>
          <a:bodyPr>
            <a:normAutofit/>
          </a:bodyPr>
          <a:lstStyle/>
          <a:p>
            <a:pPr marL="514350" indent="-514350">
              <a:lnSpc>
                <a:spcPct val="90000"/>
              </a:lnSpc>
              <a:spcBef>
                <a:spcPct val="0"/>
              </a:spcBef>
              <a:buAutoNum type="arabicPeriod"/>
            </a:pPr>
            <a:r>
              <a:rPr lang="en-US" altLang="zh-CN" sz="3200" b="1" dirty="0">
                <a:solidFill>
                  <a:schemeClr val="accent1"/>
                </a:solidFill>
                <a:latin typeface="+mj-lt"/>
                <a:ea typeface="+mj-ea"/>
                <a:cs typeface="+mj-cs"/>
              </a:rPr>
              <a:t>ATLAS </a:t>
            </a:r>
            <a:r>
              <a:rPr lang="en-US" altLang="zh-CN" sz="3200" b="1" dirty="0" err="1">
                <a:solidFill>
                  <a:schemeClr val="accent1"/>
                </a:solidFill>
                <a:latin typeface="+mj-lt"/>
                <a:ea typeface="+mj-ea"/>
                <a:cs typeface="+mj-cs"/>
              </a:rPr>
              <a:t>LAr</a:t>
            </a:r>
            <a:r>
              <a:rPr lang="en-US" altLang="zh-CN" sz="3200" b="1" dirty="0">
                <a:solidFill>
                  <a:schemeClr val="accent1"/>
                </a:solidFill>
                <a:latin typeface="+mj-lt"/>
                <a:ea typeface="+mj-ea"/>
                <a:cs typeface="+mj-cs"/>
              </a:rPr>
              <a:t> calorimeter</a:t>
            </a:r>
          </a:p>
          <a:p>
            <a:pPr marL="0" indent="0">
              <a:lnSpc>
                <a:spcPct val="90000"/>
              </a:lnSpc>
              <a:spcBef>
                <a:spcPct val="0"/>
              </a:spcBef>
              <a:buNone/>
            </a:pPr>
            <a:endParaRPr lang="en-US" altLang="zh-CN" sz="3200" b="1" dirty="0">
              <a:solidFill>
                <a:schemeClr val="accent1"/>
              </a:solidFill>
              <a:latin typeface="+mj-lt"/>
              <a:ea typeface="+mj-ea"/>
              <a:cs typeface="+mj-cs"/>
            </a:endParaRPr>
          </a:p>
          <a:p>
            <a:pPr marL="0" indent="0">
              <a:lnSpc>
                <a:spcPct val="90000"/>
              </a:lnSpc>
              <a:spcBef>
                <a:spcPct val="0"/>
              </a:spcBef>
              <a:buNone/>
            </a:pPr>
            <a:r>
              <a:rPr lang="en-US" altLang="zh-CN" sz="3200" b="1" dirty="0">
                <a:solidFill>
                  <a:schemeClr val="accent1"/>
                </a:solidFill>
                <a:latin typeface="+mj-lt"/>
                <a:ea typeface="+mj-ea"/>
                <a:cs typeface="+mj-cs"/>
              </a:rPr>
              <a:t>2. Jet reconstruction and performance using    particle flow algorithm</a:t>
            </a:r>
            <a:endParaRPr lang="zh-CN" altLang="en-US" sz="3200" b="1" dirty="0">
              <a:solidFill>
                <a:schemeClr val="accent1"/>
              </a:solidFill>
              <a:latin typeface="+mj-lt"/>
              <a:ea typeface="+mj-ea"/>
              <a:cs typeface="+mj-cs"/>
            </a:endParaRPr>
          </a:p>
        </p:txBody>
      </p:sp>
    </p:spTree>
    <p:extLst>
      <p:ext uri="{BB962C8B-B14F-4D97-AF65-F5344CB8AC3E}">
        <p14:creationId xmlns:p14="http://schemas.microsoft.com/office/powerpoint/2010/main" val="3844637880"/>
      </p:ext>
    </p:extLst>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EE393D4-B440-4702-8F13-B5412B914560}"/>
              </a:ext>
            </a:extLst>
          </p:cNvPr>
          <p:cNvSpPr>
            <a:spLocks noGrp="1"/>
          </p:cNvSpPr>
          <p:nvPr>
            <p:ph type="title"/>
          </p:nvPr>
        </p:nvSpPr>
        <p:spPr/>
        <p:txBody>
          <a:bodyPr/>
          <a:lstStyle/>
          <a:p>
            <a:r>
              <a:rPr lang="en-US" altLang="zh-CN" dirty="0"/>
              <a:t>1. </a:t>
            </a:r>
            <a:r>
              <a:rPr lang="sv-SE" altLang="zh-CN" dirty="0"/>
              <a:t>ATLAS Liquid Argon calorimeter system</a:t>
            </a:r>
            <a:endParaRPr lang="zh-CN" altLang="en-US" dirty="0"/>
          </a:p>
        </p:txBody>
      </p:sp>
      <p:pic>
        <p:nvPicPr>
          <p:cNvPr id="7" name="内容占位符 6">
            <a:extLst>
              <a:ext uri="{FF2B5EF4-FFF2-40B4-BE49-F238E27FC236}">
                <a16:creationId xmlns:a16="http://schemas.microsoft.com/office/drawing/2014/main" id="{8172143B-1047-413F-9301-C1EEA3CB5E7D}"/>
              </a:ext>
            </a:extLst>
          </p:cNvPr>
          <p:cNvPicPr>
            <a:picLocks noGrp="1" noChangeAspect="1"/>
          </p:cNvPicPr>
          <p:nvPr>
            <p:ph sz="quarter" idx="10"/>
          </p:nvPr>
        </p:nvPicPr>
        <p:blipFill>
          <a:blip r:embed="rId2"/>
          <a:stretch>
            <a:fillRect/>
          </a:stretch>
        </p:blipFill>
        <p:spPr>
          <a:xfrm>
            <a:off x="1842948" y="1965434"/>
            <a:ext cx="5531256" cy="4252485"/>
          </a:xfrm>
          <a:prstGeom prst="rect">
            <a:avLst/>
          </a:prstGeom>
        </p:spPr>
      </p:pic>
    </p:spTree>
    <p:extLst>
      <p:ext uri="{BB962C8B-B14F-4D97-AF65-F5344CB8AC3E}">
        <p14:creationId xmlns:p14="http://schemas.microsoft.com/office/powerpoint/2010/main" val="3271799195"/>
      </p:ext>
    </p:extLst>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0464861C-676F-4664-81F8-4D4751937156}"/>
              </a:ext>
            </a:extLst>
          </p:cNvPr>
          <p:cNvPicPr>
            <a:picLocks noGrp="1"/>
          </p:cNvPicPr>
          <p:nvPr>
            <p:ph sz="quarter" idx="10"/>
          </p:nvPr>
        </p:nvPicPr>
        <p:blipFill>
          <a:blip r:embed="rId2"/>
          <a:stretch>
            <a:fillRect/>
          </a:stretch>
        </p:blipFill>
        <p:spPr>
          <a:xfrm>
            <a:off x="494025" y="1801539"/>
            <a:ext cx="4077976" cy="3855549"/>
          </a:xfrm>
          <a:prstGeom prst="rect">
            <a:avLst/>
          </a:prstGeom>
        </p:spPr>
      </p:pic>
      <p:pic>
        <p:nvPicPr>
          <p:cNvPr id="5" name="图片 4">
            <a:extLst>
              <a:ext uri="{FF2B5EF4-FFF2-40B4-BE49-F238E27FC236}">
                <a16:creationId xmlns:a16="http://schemas.microsoft.com/office/drawing/2014/main" id="{07E696E8-3A8F-4F62-B4C2-D6BF89A1B2B8}"/>
              </a:ext>
            </a:extLst>
          </p:cNvPr>
          <p:cNvPicPr>
            <a:picLocks noChangeAspect="1"/>
          </p:cNvPicPr>
          <p:nvPr/>
        </p:nvPicPr>
        <p:blipFill>
          <a:blip r:embed="rId3"/>
          <a:stretch>
            <a:fillRect/>
          </a:stretch>
        </p:blipFill>
        <p:spPr>
          <a:xfrm>
            <a:off x="4572000" y="1801539"/>
            <a:ext cx="4412459" cy="3855549"/>
          </a:xfrm>
          <a:prstGeom prst="rect">
            <a:avLst/>
          </a:prstGeom>
        </p:spPr>
      </p:pic>
      <p:sp>
        <p:nvSpPr>
          <p:cNvPr id="6" name="矩形 5">
            <a:extLst>
              <a:ext uri="{FF2B5EF4-FFF2-40B4-BE49-F238E27FC236}">
                <a16:creationId xmlns:a16="http://schemas.microsoft.com/office/drawing/2014/main" id="{4034048A-8E41-4174-945E-8EB1B548A3F1}"/>
              </a:ext>
            </a:extLst>
          </p:cNvPr>
          <p:cNvSpPr/>
          <p:nvPr/>
        </p:nvSpPr>
        <p:spPr>
          <a:xfrm>
            <a:off x="1413122" y="5910167"/>
            <a:ext cx="6317755" cy="369332"/>
          </a:xfrm>
          <a:prstGeom prst="rect">
            <a:avLst/>
          </a:prstGeom>
        </p:spPr>
        <p:txBody>
          <a:bodyPr wrap="none">
            <a:spAutoFit/>
          </a:bodyPr>
          <a:lstStyle/>
          <a:p>
            <a:r>
              <a:rPr lang="en-US" altLang="zh-CN" dirty="0"/>
              <a:t>Accordion structure of the EMB and Sketch of an EMB module</a:t>
            </a:r>
            <a:endParaRPr lang="zh-CN" altLang="en-US" dirty="0"/>
          </a:p>
        </p:txBody>
      </p:sp>
    </p:spTree>
    <p:extLst>
      <p:ext uri="{BB962C8B-B14F-4D97-AF65-F5344CB8AC3E}">
        <p14:creationId xmlns:p14="http://schemas.microsoft.com/office/powerpoint/2010/main" val="3070064082"/>
      </p:ext>
    </p:extLst>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216F98B-B792-4DAA-B0A8-D3F43ECC251C}"/>
              </a:ext>
            </a:extLst>
          </p:cNvPr>
          <p:cNvSpPr>
            <a:spLocks noGrp="1"/>
          </p:cNvSpPr>
          <p:nvPr>
            <p:ph sz="quarter" idx="10"/>
          </p:nvPr>
        </p:nvSpPr>
        <p:spPr/>
        <p:txBody>
          <a:bodyPr/>
          <a:lstStyle/>
          <a:p>
            <a:pPr lvl="0">
              <a:buClr>
                <a:srgbClr val="004098"/>
              </a:buClr>
            </a:pPr>
            <a:r>
              <a:rPr lang="en-US" altLang="zh-CN" sz="2400" dirty="0">
                <a:solidFill>
                  <a:srgbClr val="000000"/>
                </a:solidFill>
              </a:rPr>
              <a:t>For the final Run 1 jet calibration, this JES correction factor also took into account the tracks associated with the jet.  And this was found to greatly improve the jet resolution.</a:t>
            </a:r>
          </a:p>
          <a:p>
            <a:pPr lvl="0">
              <a:buClr>
                <a:srgbClr val="004098"/>
              </a:buClr>
            </a:pPr>
            <a:r>
              <a:rPr lang="en-US" altLang="zh-CN" sz="2400" dirty="0">
                <a:solidFill>
                  <a:srgbClr val="000000"/>
                </a:solidFill>
              </a:rPr>
              <a:t>Particle flow(</a:t>
            </a:r>
            <a:r>
              <a:rPr lang="en-US" altLang="zh-CN" sz="2400" dirty="0" err="1">
                <a:solidFill>
                  <a:srgbClr val="000000"/>
                </a:solidFill>
              </a:rPr>
              <a:t>Pflow</a:t>
            </a:r>
            <a:r>
              <a:rPr lang="en-US" altLang="zh-CN" sz="2400" dirty="0">
                <a:solidFill>
                  <a:srgbClr val="000000"/>
                </a:solidFill>
              </a:rPr>
              <a:t>) algorithm combines both the tracker and the calorimeter measurements to form the signals.</a:t>
            </a:r>
          </a:p>
          <a:p>
            <a:pPr lvl="0">
              <a:buClr>
                <a:srgbClr val="004098"/>
              </a:buClr>
            </a:pPr>
            <a:r>
              <a:rPr lang="en-US" altLang="zh-CN" sz="2400" dirty="0">
                <a:solidFill>
                  <a:srgbClr val="000000"/>
                </a:solidFill>
              </a:rPr>
              <a:t>Why should we combine them to form the signals?</a:t>
            </a:r>
            <a:endParaRPr lang="zh-CN" altLang="en-US" sz="2400" dirty="0">
              <a:solidFill>
                <a:srgbClr val="000000"/>
              </a:solidFill>
            </a:endParaRPr>
          </a:p>
          <a:p>
            <a:endParaRPr lang="zh-CN" altLang="en-US" dirty="0"/>
          </a:p>
        </p:txBody>
      </p:sp>
      <p:sp>
        <p:nvSpPr>
          <p:cNvPr id="3" name="标题 2">
            <a:extLst>
              <a:ext uri="{FF2B5EF4-FFF2-40B4-BE49-F238E27FC236}">
                <a16:creationId xmlns:a16="http://schemas.microsoft.com/office/drawing/2014/main" id="{5583DA47-D0D6-40AD-838A-5ACF1362A2F7}"/>
              </a:ext>
            </a:extLst>
          </p:cNvPr>
          <p:cNvSpPr>
            <a:spLocks noGrp="1"/>
          </p:cNvSpPr>
          <p:nvPr>
            <p:ph type="title"/>
          </p:nvPr>
        </p:nvSpPr>
        <p:spPr/>
        <p:txBody>
          <a:bodyPr/>
          <a:lstStyle/>
          <a:p>
            <a:r>
              <a:rPr lang="en-US" altLang="zh-CN" dirty="0"/>
              <a:t>2. particle flow algorithm</a:t>
            </a:r>
            <a:endParaRPr lang="zh-CN" altLang="en-US" dirty="0"/>
          </a:p>
        </p:txBody>
      </p:sp>
    </p:spTree>
    <p:extLst>
      <p:ext uri="{BB962C8B-B14F-4D97-AF65-F5344CB8AC3E}">
        <p14:creationId xmlns:p14="http://schemas.microsoft.com/office/powerpoint/2010/main" val="2140940362"/>
      </p:ext>
    </p:extLst>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A1421AF-02A7-4F18-95F4-108D2B38D776}"/>
              </a:ext>
            </a:extLst>
          </p:cNvPr>
          <p:cNvSpPr>
            <a:spLocks noGrp="1"/>
          </p:cNvSpPr>
          <p:nvPr>
            <p:ph sz="quarter" idx="10"/>
          </p:nvPr>
        </p:nvSpPr>
        <p:spPr/>
        <p:txBody>
          <a:bodyPr/>
          <a:lstStyle/>
          <a:p>
            <a:r>
              <a:rPr lang="en-US" altLang="zh-CN" dirty="0"/>
              <a:t>For low-energy charged particles, the momentum resolution of the tracker is significantly better than the energy resolution of the calorimeter.</a:t>
            </a:r>
          </a:p>
          <a:p>
            <a:r>
              <a:rPr lang="en-US" altLang="zh-CN" dirty="0"/>
              <a:t>The angular resolution of a single charged particle, reconstructed using the tracker is much better than that of the calorimeter.</a:t>
            </a:r>
          </a:p>
          <a:p>
            <a:r>
              <a:rPr lang="en-US" altLang="zh-CN" dirty="0"/>
              <a:t>Low-</a:t>
            </a:r>
            <a:r>
              <a:rPr lang="en-US" altLang="zh-CN" dirty="0" err="1"/>
              <a:t>pT</a:t>
            </a:r>
            <a:r>
              <a:rPr lang="en-US" altLang="zh-CN" dirty="0"/>
              <a:t> charged particles originating within a hadronic jet are swept out of the jet cone by the magnetic field by the time they reach the calorimeter.</a:t>
            </a:r>
          </a:p>
          <a:p>
            <a:r>
              <a:rPr lang="en-US" altLang="zh-CN" dirty="0"/>
              <a:t>When a track is reconstructed, we can see whether it is associated with a vertex. And so we can reject the signals originating from pile-up vertices.</a:t>
            </a:r>
            <a:endParaRPr lang="zh-CN" altLang="en-US" dirty="0"/>
          </a:p>
        </p:txBody>
      </p:sp>
      <p:sp>
        <p:nvSpPr>
          <p:cNvPr id="3" name="标题 2">
            <a:extLst>
              <a:ext uri="{FF2B5EF4-FFF2-40B4-BE49-F238E27FC236}">
                <a16:creationId xmlns:a16="http://schemas.microsoft.com/office/drawing/2014/main" id="{C9226CBB-FAD1-4B1F-A92C-3589F4CE5197}"/>
              </a:ext>
            </a:extLst>
          </p:cNvPr>
          <p:cNvSpPr>
            <a:spLocks noGrp="1"/>
          </p:cNvSpPr>
          <p:nvPr>
            <p:ph type="title"/>
          </p:nvPr>
        </p:nvSpPr>
        <p:spPr/>
        <p:txBody>
          <a:bodyPr/>
          <a:lstStyle/>
          <a:p>
            <a:r>
              <a:rPr lang="en-US" altLang="zh-CN" dirty="0"/>
              <a:t>2.1 Advantages of </a:t>
            </a:r>
            <a:r>
              <a:rPr lang="en-US" altLang="zh-CN" dirty="0" err="1"/>
              <a:t>Pflow</a:t>
            </a:r>
            <a:r>
              <a:rPr lang="en-US" altLang="zh-CN" dirty="0"/>
              <a:t> algorithm</a:t>
            </a:r>
            <a:endParaRPr lang="zh-CN" altLang="en-US" dirty="0"/>
          </a:p>
        </p:txBody>
      </p:sp>
    </p:spTree>
    <p:extLst>
      <p:ext uri="{BB962C8B-B14F-4D97-AF65-F5344CB8AC3E}">
        <p14:creationId xmlns:p14="http://schemas.microsoft.com/office/powerpoint/2010/main" val="2844739269"/>
      </p:ext>
    </p:extLst>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B14F9C84-970B-4DBF-B096-0D9E78CC00C3}"/>
              </a:ext>
            </a:extLst>
          </p:cNvPr>
          <p:cNvPicPr>
            <a:picLocks noGrp="1" noChangeAspect="1"/>
          </p:cNvPicPr>
          <p:nvPr>
            <p:ph sz="quarter" idx="10"/>
          </p:nvPr>
        </p:nvPicPr>
        <p:blipFill>
          <a:blip r:embed="rId2"/>
          <a:stretch>
            <a:fillRect/>
          </a:stretch>
        </p:blipFill>
        <p:spPr>
          <a:xfrm>
            <a:off x="385762" y="2078183"/>
            <a:ext cx="8484097" cy="1902690"/>
          </a:xfrm>
          <a:prstGeom prst="rect">
            <a:avLst/>
          </a:prstGeom>
        </p:spPr>
      </p:pic>
      <p:sp>
        <p:nvSpPr>
          <p:cNvPr id="3" name="标题 2">
            <a:extLst>
              <a:ext uri="{FF2B5EF4-FFF2-40B4-BE49-F238E27FC236}">
                <a16:creationId xmlns:a16="http://schemas.microsoft.com/office/drawing/2014/main" id="{280E8C68-41B1-4E84-AB91-E366D9586BA3}"/>
              </a:ext>
            </a:extLst>
          </p:cNvPr>
          <p:cNvSpPr>
            <a:spLocks noGrp="1"/>
          </p:cNvSpPr>
          <p:nvPr>
            <p:ph type="title"/>
          </p:nvPr>
        </p:nvSpPr>
        <p:spPr/>
        <p:txBody>
          <a:bodyPr/>
          <a:lstStyle/>
          <a:p>
            <a:r>
              <a:rPr lang="en-US" altLang="zh-CN" dirty="0"/>
              <a:t>2.2 Procedure of </a:t>
            </a:r>
            <a:r>
              <a:rPr lang="en-US" altLang="zh-CN" dirty="0" err="1"/>
              <a:t>Pflow</a:t>
            </a:r>
            <a:r>
              <a:rPr lang="en-US" altLang="zh-CN" dirty="0"/>
              <a:t> algorithm</a:t>
            </a:r>
            <a:endParaRPr lang="zh-CN" altLang="en-US" dirty="0"/>
          </a:p>
        </p:txBody>
      </p:sp>
      <p:sp>
        <p:nvSpPr>
          <p:cNvPr id="5" name="矩形 4">
            <a:extLst>
              <a:ext uri="{FF2B5EF4-FFF2-40B4-BE49-F238E27FC236}">
                <a16:creationId xmlns:a16="http://schemas.microsoft.com/office/drawing/2014/main" id="{ABAF6192-4F10-4B16-B3E7-518AA89EF2E7}"/>
              </a:ext>
            </a:extLst>
          </p:cNvPr>
          <p:cNvSpPr/>
          <p:nvPr/>
        </p:nvSpPr>
        <p:spPr>
          <a:xfrm>
            <a:off x="494023" y="4510596"/>
            <a:ext cx="8372163" cy="1200329"/>
          </a:xfrm>
          <a:prstGeom prst="rect">
            <a:avLst/>
          </a:prstGeom>
        </p:spPr>
        <p:txBody>
          <a:bodyPr wrap="square">
            <a:spAutoFit/>
          </a:bodyPr>
          <a:lstStyle/>
          <a:p>
            <a:r>
              <a:rPr lang="en-US" altLang="zh-CN" dirty="0"/>
              <a:t>This is a flow chart of how the particle flow algorithm proceeds. Tracks and topo-clusters form the basic inputs to the particle flow algorithm.</a:t>
            </a:r>
          </a:p>
          <a:p>
            <a:endParaRPr lang="en-US" altLang="zh-CN" dirty="0"/>
          </a:p>
          <a:p>
            <a:r>
              <a:rPr lang="en-US" altLang="zh-CN" dirty="0"/>
              <a:t>Tracks with </a:t>
            </a:r>
            <a:r>
              <a:rPr lang="en-US" altLang="zh-CN" dirty="0" err="1"/>
              <a:t>pT</a:t>
            </a:r>
            <a:r>
              <a:rPr lang="en-US" altLang="zh-CN" dirty="0"/>
              <a:t> &gt; 40 GeV are excluded from the algorithm.</a:t>
            </a:r>
            <a:endParaRPr lang="zh-CN" altLang="en-US" dirty="0"/>
          </a:p>
        </p:txBody>
      </p:sp>
    </p:spTree>
    <p:extLst>
      <p:ext uri="{BB962C8B-B14F-4D97-AF65-F5344CB8AC3E}">
        <p14:creationId xmlns:p14="http://schemas.microsoft.com/office/powerpoint/2010/main" val="2527663018"/>
      </p:ext>
    </p:extLst>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4AD3959B-147F-4BC3-A6DC-81A6579E6B1D}"/>
                  </a:ext>
                </a:extLst>
              </p:cNvPr>
              <p:cNvSpPr>
                <a:spLocks noGrp="1"/>
              </p:cNvSpPr>
              <p:nvPr>
                <p:ph sz="quarter" idx="10"/>
              </p:nvPr>
            </p:nvSpPr>
            <p:spPr/>
            <p:txBody>
              <a:bodyPr>
                <a:normAutofit lnSpcReduction="10000"/>
              </a:bodyPr>
              <a:lstStyle/>
              <a:p>
                <a:r>
                  <a:rPr lang="en-US" altLang="zh-CN" dirty="0"/>
                  <a:t>To remove the calorimeter energy where a particle has formed a single topo-cluster, the algorithm first attempts to match each selected track to one topo-cluster. </a:t>
                </a:r>
              </a:p>
              <a:p>
                <a:r>
                  <a:rPr lang="en-US" altLang="zh-CN" dirty="0"/>
                  <a:t>The distances </a:t>
                </a:r>
                <a14:m>
                  <m:oMath xmlns:m="http://schemas.openxmlformats.org/officeDocument/2006/math">
                    <m:r>
                      <m:rPr>
                        <m:sty m:val="p"/>
                      </m:rPr>
                      <a:rPr lang="en-US" altLang="zh-CN" smtClean="0">
                        <a:latin typeface="Cambria Math" panose="02040503050406030204" pitchFamily="18" charset="0"/>
                      </a:rPr>
                      <m:t>Δ</m:t>
                    </m:r>
                    <m:r>
                      <a:rPr lang="en-US" altLang="zh-CN" i="1" smtClean="0">
                        <a:latin typeface="Cambria Math" panose="02040503050406030204" pitchFamily="18" charset="0"/>
                      </a:rPr>
                      <m:t>𝜙</m:t>
                    </m:r>
                  </m:oMath>
                </a14:m>
                <a:r>
                  <a:rPr lang="en-US" altLang="zh-CN" dirty="0"/>
                  <a:t>and </a:t>
                </a:r>
                <a14:m>
                  <m:oMath xmlns:m="http://schemas.openxmlformats.org/officeDocument/2006/math">
                    <m:r>
                      <m:rPr>
                        <m:sty m:val="p"/>
                      </m:rPr>
                      <a:rPr lang="en-US" altLang="zh-CN" dirty="0" smtClean="0">
                        <a:latin typeface="Cambria Math" panose="02040503050406030204" pitchFamily="18" charset="0"/>
                      </a:rPr>
                      <m:t>Δ</m:t>
                    </m:r>
                    <m:r>
                      <a:rPr lang="en-US" altLang="zh-CN" i="1" dirty="0">
                        <a:latin typeface="Cambria Math" panose="02040503050406030204" pitchFamily="18" charset="0"/>
                      </a:rPr>
                      <m:t>𝜂</m:t>
                    </m:r>
                  </m:oMath>
                </a14:m>
                <a:r>
                  <a:rPr lang="en-US" altLang="zh-CN" dirty="0"/>
                  <a:t>between the barycenter of the topo-cluster and the track. The topo-clusters are ranked based on the distance metric:</a:t>
                </a:r>
              </a:p>
              <a:p>
                <a:endParaRPr lang="en-US" altLang="zh-CN" dirty="0"/>
              </a:p>
              <a:p>
                <a:endParaRPr lang="en-US" altLang="zh-CN" dirty="0"/>
              </a:p>
              <a:p>
                <a:endParaRPr lang="en-US" altLang="zh-CN" dirty="0"/>
              </a:p>
              <a:p>
                <a:r>
                  <a:rPr lang="en-US" altLang="zh-CN" dirty="0"/>
                  <a:t>If no preselected topo-cluster is found in a cone of size</a:t>
                </a:r>
                <a14:m>
                  <m:oMath xmlns:m="http://schemas.openxmlformats.org/officeDocument/2006/math">
                    <m:r>
                      <a:rPr lang="en-US" altLang="zh-CN" b="0" i="0" smtClean="0">
                        <a:latin typeface="Cambria Math" panose="02040503050406030204" pitchFamily="18" charset="0"/>
                      </a:rPr>
                      <m:t> </m:t>
                    </m:r>
                    <m:r>
                      <m:rPr>
                        <m:sty m:val="p"/>
                      </m:rPr>
                      <a:rPr lang="el-GR" altLang="zh-CN" i="1" smtClean="0">
                        <a:latin typeface="Cambria Math" panose="02040503050406030204" pitchFamily="18" charset="0"/>
                      </a:rPr>
                      <m:t>Δ</m:t>
                    </m:r>
                    <m:r>
                      <a:rPr lang="en-US" altLang="zh-CN" b="0" i="1" smtClean="0">
                        <a:latin typeface="Cambria Math" panose="02040503050406030204" pitchFamily="18" charset="0"/>
                      </a:rPr>
                      <m:t>𝑅</m:t>
                    </m:r>
                  </m:oMath>
                </a14:m>
                <a:r>
                  <a:rPr lang="en-US" altLang="zh-CN" dirty="0"/>
                  <a:t>= 1.64, it is assumed that this particle did not form a topo-cluster in the calorimeter. In such cases the track is retained in the list of tracks and no subtraction is performed.</a:t>
                </a:r>
              </a:p>
              <a:p>
                <a:endParaRPr lang="zh-CN" altLang="en-US" dirty="0"/>
              </a:p>
            </p:txBody>
          </p:sp>
        </mc:Choice>
        <mc:Fallback xmlns="">
          <p:sp>
            <p:nvSpPr>
              <p:cNvPr id="2" name="内容占位符 1">
                <a:extLst>
                  <a:ext uri="{FF2B5EF4-FFF2-40B4-BE49-F238E27FC236}">
                    <a16:creationId xmlns:a16="http://schemas.microsoft.com/office/drawing/2014/main" id="{4AD3959B-147F-4BC3-A6DC-81A6579E6B1D}"/>
                  </a:ext>
                </a:extLst>
              </p:cNvPr>
              <p:cNvSpPr>
                <a:spLocks noGrp="1" noRot="1" noChangeAspect="1" noMove="1" noResize="1" noEditPoints="1" noAdjustHandles="1" noChangeArrowheads="1" noChangeShapeType="1" noTextEdit="1"/>
              </p:cNvSpPr>
              <p:nvPr>
                <p:ph sz="quarter" idx="10"/>
              </p:nvPr>
            </p:nvSpPr>
            <p:spPr>
              <a:blipFill>
                <a:blip r:embed="rId3"/>
                <a:stretch>
                  <a:fillRect l="-801" t="-620" r="-1457"/>
                </a:stretch>
              </a:blipFill>
            </p:spPr>
            <p:txBody>
              <a:bodyPr/>
              <a:lstStyle/>
              <a:p>
                <a:r>
                  <a:rPr lang="zh-CN" altLang="en-US">
                    <a:noFill/>
                  </a:rPr>
                  <a:t> </a:t>
                </a:r>
              </a:p>
            </p:txBody>
          </p:sp>
        </mc:Fallback>
      </mc:AlternateContent>
      <p:sp>
        <p:nvSpPr>
          <p:cNvPr id="3" name="标题 2">
            <a:extLst>
              <a:ext uri="{FF2B5EF4-FFF2-40B4-BE49-F238E27FC236}">
                <a16:creationId xmlns:a16="http://schemas.microsoft.com/office/drawing/2014/main" id="{CC903363-7FC0-42AF-AB5C-160B6BFFF801}"/>
              </a:ext>
            </a:extLst>
          </p:cNvPr>
          <p:cNvSpPr>
            <a:spLocks noGrp="1"/>
          </p:cNvSpPr>
          <p:nvPr>
            <p:ph type="title"/>
          </p:nvPr>
        </p:nvSpPr>
        <p:spPr/>
        <p:txBody>
          <a:bodyPr/>
          <a:lstStyle/>
          <a:p>
            <a:r>
              <a:rPr lang="en-US" altLang="zh-CN" dirty="0"/>
              <a:t>Matching tracks to topo-clusters</a:t>
            </a:r>
            <a:endParaRPr lang="zh-CN" altLang="en-US" dirty="0"/>
          </a:p>
        </p:txBody>
      </p:sp>
      <p:pic>
        <p:nvPicPr>
          <p:cNvPr id="4" name="图片 3">
            <a:extLst>
              <a:ext uri="{FF2B5EF4-FFF2-40B4-BE49-F238E27FC236}">
                <a16:creationId xmlns:a16="http://schemas.microsoft.com/office/drawing/2014/main" id="{79BDDDA4-CDD0-4C11-BC0B-C10C7421C931}"/>
              </a:ext>
            </a:extLst>
          </p:cNvPr>
          <p:cNvPicPr>
            <a:picLocks noChangeAspect="1"/>
          </p:cNvPicPr>
          <p:nvPr/>
        </p:nvPicPr>
        <p:blipFill>
          <a:blip r:embed="rId4"/>
          <a:stretch>
            <a:fillRect/>
          </a:stretch>
        </p:blipFill>
        <p:spPr>
          <a:xfrm>
            <a:off x="2915660" y="3823133"/>
            <a:ext cx="3124922" cy="1154308"/>
          </a:xfrm>
          <a:prstGeom prst="rect">
            <a:avLst/>
          </a:prstGeom>
        </p:spPr>
      </p:pic>
    </p:spTree>
    <p:extLst>
      <p:ext uri="{BB962C8B-B14F-4D97-AF65-F5344CB8AC3E}">
        <p14:creationId xmlns:p14="http://schemas.microsoft.com/office/powerpoint/2010/main" val="2916030782"/>
      </p:ext>
    </p:extLst>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2BF880D-7FAE-4C13-AFAD-264CF3F5F056}"/>
              </a:ext>
            </a:extLst>
          </p:cNvPr>
          <p:cNvSpPr>
            <a:spLocks noGrp="1"/>
          </p:cNvSpPr>
          <p:nvPr>
            <p:ph sz="quarter" idx="10"/>
          </p:nvPr>
        </p:nvSpPr>
        <p:spPr>
          <a:xfrm>
            <a:off x="641445" y="1676442"/>
            <a:ext cx="8077320" cy="4921498"/>
          </a:xfrm>
        </p:spPr>
        <p:txBody>
          <a:bodyPr>
            <a:normAutofit/>
          </a:bodyPr>
          <a:lstStyle/>
          <a:p>
            <a:r>
              <a:rPr lang="en-US" altLang="zh-CN" dirty="0"/>
              <a:t>The expected energy in the calorimeter, deposited by the particle that also created the track, is computed based on the topo-cluster position and the track momentum.</a:t>
            </a:r>
          </a:p>
          <a:p>
            <a:r>
              <a:rPr lang="en-US" altLang="zh-CN" dirty="0"/>
              <a:t>It is common for a single particle to deposit energy in multiple topo-clusters. For each track/</a:t>
            </a:r>
            <a:r>
              <a:rPr lang="en-US" altLang="zh-CN" dirty="0" err="1"/>
              <a:t>topocluster</a:t>
            </a:r>
            <a:r>
              <a:rPr lang="en-US" altLang="zh-CN" dirty="0"/>
              <a:t> system, the algorithm evaluates whether the particle energy was deposited in more than one topo-cluster. On this basis it decides if it is necessary to add more topo-clusters to the track/</a:t>
            </a:r>
            <a:r>
              <a:rPr lang="en-US" altLang="zh-CN" dirty="0" err="1"/>
              <a:t>topocluster</a:t>
            </a:r>
            <a:r>
              <a:rPr lang="en-US" altLang="zh-CN" dirty="0"/>
              <a:t> system to recover the full shower energy.</a:t>
            </a:r>
            <a:endParaRPr lang="zh-CN" altLang="en-US" dirty="0"/>
          </a:p>
        </p:txBody>
      </p:sp>
      <p:sp>
        <p:nvSpPr>
          <p:cNvPr id="3" name="标题 2">
            <a:extLst>
              <a:ext uri="{FF2B5EF4-FFF2-40B4-BE49-F238E27FC236}">
                <a16:creationId xmlns:a16="http://schemas.microsoft.com/office/drawing/2014/main" id="{AF56E86C-E24C-4BF2-B3C4-74E5CE2AF74C}"/>
              </a:ext>
            </a:extLst>
          </p:cNvPr>
          <p:cNvSpPr>
            <a:spLocks noGrp="1"/>
          </p:cNvSpPr>
          <p:nvPr>
            <p:ph type="title"/>
          </p:nvPr>
        </p:nvSpPr>
        <p:spPr/>
        <p:txBody>
          <a:bodyPr>
            <a:normAutofit fontScale="90000"/>
          </a:bodyPr>
          <a:lstStyle/>
          <a:p>
            <a:r>
              <a:rPr lang="en-US" altLang="zh-CN" sz="2400" dirty="0"/>
              <a:t>Evaluation of deposited particle energy and recovering split showers</a:t>
            </a:r>
            <a:endParaRPr lang="zh-CN" altLang="en-US" sz="2400" dirty="0"/>
          </a:p>
        </p:txBody>
      </p:sp>
    </p:spTree>
    <p:extLst>
      <p:ext uri="{BB962C8B-B14F-4D97-AF65-F5344CB8AC3E}">
        <p14:creationId xmlns:p14="http://schemas.microsoft.com/office/powerpoint/2010/main" val="2922746477"/>
      </p:ext>
    </p:extLst>
  </p:cSld>
  <p:clrMapOvr>
    <a:masterClrMapping/>
  </p:clrMapOvr>
  <p:transition spd="med">
    <p:push/>
  </p:transition>
</p:sld>
</file>

<file path=ppt/theme/theme1.xml><?xml version="1.0" encoding="utf-8"?>
<a:theme xmlns:a="http://schemas.openxmlformats.org/drawingml/2006/main" name="VI主题">
  <a:themeElements>
    <a:clrScheme name="自定义 2">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896</Words>
  <Application>Microsoft Office PowerPoint</Application>
  <PresentationFormat>全屏显示(4:3)</PresentationFormat>
  <Paragraphs>54</Paragraphs>
  <Slides>16</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Adobe 楷体 Std R</vt:lpstr>
      <vt:lpstr>等线</vt:lpstr>
      <vt:lpstr>等线 Light</vt:lpstr>
      <vt:lpstr>微软雅黑</vt:lpstr>
      <vt:lpstr>Arial</vt:lpstr>
      <vt:lpstr>Calibri</vt:lpstr>
      <vt:lpstr>Cambria Math</vt:lpstr>
      <vt:lpstr>Times New Roman</vt:lpstr>
      <vt:lpstr>Wingdings</vt:lpstr>
      <vt:lpstr>VI主题</vt:lpstr>
      <vt:lpstr>ATLAS LAr calorimeter and particle flow algorithm</vt:lpstr>
      <vt:lpstr>PowerPoint 演示文稿</vt:lpstr>
      <vt:lpstr>1. ATLAS Liquid Argon calorimeter system</vt:lpstr>
      <vt:lpstr>PowerPoint 演示文稿</vt:lpstr>
      <vt:lpstr>2. particle flow algorithm</vt:lpstr>
      <vt:lpstr>2.1 Advantages of Pflow algorithm</vt:lpstr>
      <vt:lpstr>2.2 Procedure of Pflow algorithm</vt:lpstr>
      <vt:lpstr>Matching tracks to topo-clusters</vt:lpstr>
      <vt:lpstr>Evaluation of deposited particle energy and recovering split showers</vt:lpstr>
      <vt:lpstr>Cell-by-cell subtraction</vt:lpstr>
      <vt:lpstr>Remnant removal</vt:lpstr>
      <vt:lpstr>2.3 Resolution of jets in Monte Carlo simulation</vt:lpstr>
      <vt:lpstr>Transverse momentum resolution</vt:lpstr>
      <vt:lpstr>Angular resolution of jets</vt:lpstr>
      <vt:lpstr>2.4 Pile-up jet rate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“暗物质和暗能量”创新团队工作报告</dc:title>
  <dc:creator>谌勋</dc:creator>
  <cp:lastModifiedBy>唐 剑男</cp:lastModifiedBy>
  <cp:revision>1749</cp:revision>
  <cp:lastPrinted>2017-09-12T07:20:00Z</cp:lastPrinted>
  <dcterms:created xsi:type="dcterms:W3CDTF">2016-09-19T12:34:00Z</dcterms:created>
  <dcterms:modified xsi:type="dcterms:W3CDTF">2019-06-28T04:37:53Z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