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70" r:id="rId5"/>
    <p:sldId id="271" r:id="rId6"/>
    <p:sldId id="264" r:id="rId7"/>
    <p:sldId id="260" r:id="rId8"/>
    <p:sldId id="259" r:id="rId9"/>
    <p:sldId id="261" r:id="rId10"/>
    <p:sldId id="262" r:id="rId11"/>
    <p:sldId id="266" r:id="rId12"/>
    <p:sldId id="27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5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61464-F099-4C41-9B2E-A44FC22BA8D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75518-889C-475B-96C7-E07F1F21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38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06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48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26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77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30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27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03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5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1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59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51E6F-4D33-4BC3-81C3-F4753827889C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E17AF-80E0-4D7C-A1BB-B60277154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1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Spectrum fitting with Bayes’ statistics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Ni </a:t>
            </a:r>
            <a:r>
              <a:rPr lang="en-US" altLang="zh-CN" dirty="0" err="1"/>
              <a:t>Kaixiang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445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Systematics-associated probability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7712" y="5691080"/>
            <a:ext cx="5715236" cy="928504"/>
          </a:xfrm>
        </p:spPr>
        <p:txBody>
          <a:bodyPr>
            <a:normAutofit fontScale="92500"/>
          </a:bodyPr>
          <a:lstStyle/>
          <a:p>
            <a:r>
              <a:rPr lang="en-US" altLang="zh-CN" sz="2400" dirty="0"/>
              <a:t>Integrate positive part to 90%</a:t>
            </a:r>
          </a:p>
          <a:p>
            <a:r>
              <a:rPr lang="en-US" altLang="zh-CN" sz="2400" dirty="0"/>
              <a:t>Result NLDBD </a:t>
            </a:r>
            <a:r>
              <a:rPr lang="en-US" altLang="zh-CN" sz="2400" dirty="0" smtClean="0"/>
              <a:t>half-life</a:t>
            </a:r>
            <a:r>
              <a:rPr lang="en-US" altLang="zh-CN" sz="2400" dirty="0"/>
              <a:t>: 2.4×10</a:t>
            </a:r>
            <a:r>
              <a:rPr lang="en-US" altLang="zh-CN" sz="2400" baseline="30000" dirty="0"/>
              <a:t>23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yr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(90% C.L.)</a:t>
            </a:r>
            <a:endParaRPr lang="zh-CN" altLang="en-US" sz="2400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9171158-81D1-408E-93C6-187190B7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459" y="5878755"/>
            <a:ext cx="3540497" cy="875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FC0E97D-0132-42C4-AB6A-A065FD106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65" y="1668876"/>
            <a:ext cx="6168771" cy="388837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00323" y="1690688"/>
            <a:ext cx="4311585" cy="1990792"/>
            <a:chOff x="7427390" y="1765808"/>
            <a:chExt cx="4311585" cy="199079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53656E27-B655-4E95-8760-DC89490AF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7390" y="1765808"/>
              <a:ext cx="4311585" cy="1731006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92FF784-57E3-46A1-A6CF-6905AD50E15A}"/>
                </a:ext>
              </a:extLst>
            </p:cNvPr>
            <p:cNvSpPr/>
            <p:nvPr/>
          </p:nvSpPr>
          <p:spPr>
            <a:xfrm>
              <a:off x="7871038" y="3387268"/>
              <a:ext cx="36228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Systematics uncertainty contribution</a:t>
              </a:r>
              <a:endParaRPr lang="en-US" altLang="zh-CN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629B813F-2B1F-4B0C-B850-0D70334F494D}"/>
                  </a:ext>
                </a:extLst>
              </p:cNvPr>
              <p:cNvSpPr/>
              <p:nvPr/>
            </p:nvSpPr>
            <p:spPr>
              <a:xfrm>
                <a:off x="6806722" y="3899302"/>
                <a:ext cx="5098789" cy="1922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𝑡𝑜𝑡𝑎𝑙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zh-CN" alt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𝑠𝑡𝑎𝑡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zh-CN" alt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𝑏𝑒𝑠𝑡𝑓𝑖𝑡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𝑠𝑦𝑠𝑡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zh-CN" alt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9B813F-2B1F-4B0C-B850-0D70334F4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722" y="3899302"/>
                <a:ext cx="5098789" cy="19221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03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Sensitivity: pseudo-experiments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0980" y="1825625"/>
            <a:ext cx="529917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pseudo-experiments: </a:t>
            </a:r>
          </a:p>
          <a:p>
            <a:pPr lvl="1"/>
            <a:r>
              <a:rPr lang="en-US" altLang="zh-CN" dirty="0"/>
              <a:t>Assume parallel universe</a:t>
            </a:r>
          </a:p>
          <a:p>
            <a:pPr lvl="1"/>
            <a:r>
              <a:rPr lang="en-US" altLang="zh-CN" dirty="0"/>
              <a:t>Their “PandaX-II” yield different spectra</a:t>
            </a:r>
          </a:p>
          <a:p>
            <a:pPr lvl="1"/>
            <a:r>
              <a:rPr lang="en-US" altLang="zh-CN" dirty="0"/>
              <a:t>All the “PandaX-II” experiments follow Poisson distribution.</a:t>
            </a:r>
          </a:p>
          <a:p>
            <a:r>
              <a:rPr lang="en-US" altLang="zh-CN" dirty="0"/>
              <a:t>Frequent analysis</a:t>
            </a:r>
          </a:p>
          <a:p>
            <a:pPr lvl="1"/>
            <a:r>
              <a:rPr lang="en-US" altLang="zh-CN" dirty="0" smtClean="0"/>
              <a:t>Carry out pseudo-experiments</a:t>
            </a:r>
            <a:r>
              <a:rPr lang="en-US" altLang="zh-CN" dirty="0"/>
              <a:t>, </a:t>
            </a:r>
            <a:r>
              <a:rPr lang="en-US" altLang="zh-CN" dirty="0" smtClean="0"/>
              <a:t>generate fake </a:t>
            </a:r>
            <a:r>
              <a:rPr lang="en-US" altLang="zh-CN" dirty="0"/>
              <a:t>spectra</a:t>
            </a:r>
          </a:p>
          <a:p>
            <a:pPr lvl="1"/>
            <a:r>
              <a:rPr lang="en-US" altLang="zh-CN" dirty="0"/>
              <a:t>Process the fake spectra, procedure is same as </a:t>
            </a:r>
            <a:r>
              <a:rPr lang="en-US" altLang="zh-CN" dirty="0" smtClean="0"/>
              <a:t>previous</a:t>
            </a:r>
          </a:p>
          <a:p>
            <a:pPr lvl="1"/>
            <a:r>
              <a:rPr lang="en-US" altLang="zh-CN" dirty="0" smtClean="0"/>
              <a:t>Record the 90% C.L. NLDBD half-life limit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00B0F0"/>
                </a:solidFill>
              </a:rPr>
              <a:t>Median: 1.9×10</a:t>
            </a:r>
            <a:r>
              <a:rPr lang="en-US" altLang="zh-CN" baseline="30000" dirty="0">
                <a:solidFill>
                  <a:srgbClr val="00B0F0"/>
                </a:solidFill>
              </a:rPr>
              <a:t>23</a:t>
            </a:r>
            <a:r>
              <a:rPr lang="en-US" altLang="zh-CN" dirty="0">
                <a:solidFill>
                  <a:srgbClr val="00B0F0"/>
                </a:solidFill>
              </a:rPr>
              <a:t> </a:t>
            </a:r>
            <a:r>
              <a:rPr lang="en-US" altLang="zh-CN" dirty="0" err="1">
                <a:solidFill>
                  <a:srgbClr val="00B0F0"/>
                </a:solidFill>
              </a:rPr>
              <a:t>yr</a:t>
            </a:r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This experiment: 2.4×10</a:t>
            </a:r>
            <a:r>
              <a:rPr lang="en-US" altLang="zh-CN" baseline="30000" dirty="0">
                <a:solidFill>
                  <a:srgbClr val="FF0000"/>
                </a:solidFill>
              </a:rPr>
              <a:t>23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yr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20% to get a more stringent limit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DF8DAAA-AF0A-4A2B-83CD-F8DD787508ED}"/>
              </a:ext>
            </a:extLst>
          </p:cNvPr>
          <p:cNvGrpSpPr/>
          <p:nvPr/>
        </p:nvGrpSpPr>
        <p:grpSpPr>
          <a:xfrm>
            <a:off x="5780372" y="1337571"/>
            <a:ext cx="6248942" cy="5114918"/>
            <a:chOff x="5393295" y="1455377"/>
            <a:chExt cx="6248942" cy="511491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38FCBF46-BEFD-4540-B9A2-AD88E77D5DDB}"/>
                </a:ext>
              </a:extLst>
            </p:cNvPr>
            <p:cNvGrpSpPr/>
            <p:nvPr/>
          </p:nvGrpSpPr>
          <p:grpSpPr>
            <a:xfrm>
              <a:off x="5393295" y="1455377"/>
              <a:ext cx="6248942" cy="4468588"/>
              <a:chOff x="5104858" y="1825625"/>
              <a:chExt cx="6248942" cy="446858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04858" y="1825625"/>
                <a:ext cx="6248942" cy="4366638"/>
              </a:xfrm>
              <a:prstGeom prst="rect">
                <a:avLst/>
              </a:prstGeom>
            </p:spPr>
          </p:pic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xmlns="" id="{08391C80-D8E5-422B-94FB-5A3441E1187E}"/>
                  </a:ext>
                </a:extLst>
              </p:cNvPr>
              <p:cNvCxnSpPr/>
              <p:nvPr/>
            </p:nvCxnSpPr>
            <p:spPr>
              <a:xfrm>
                <a:off x="7393735" y="2002704"/>
                <a:ext cx="0" cy="4291509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xmlns="" id="{A38BB71C-513B-4FC3-962E-DC8D2F16593D}"/>
                  </a:ext>
                </a:extLst>
              </p:cNvPr>
              <p:cNvCxnSpPr/>
              <p:nvPr/>
            </p:nvCxnSpPr>
            <p:spPr>
              <a:xfrm>
                <a:off x="7961264" y="2002704"/>
                <a:ext cx="0" cy="429150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A8F2A5E7-09E9-45F6-A8B3-413BA770C183}"/>
                </a:ext>
              </a:extLst>
            </p:cNvPr>
            <p:cNvSpPr txBox="1"/>
            <p:nvPr/>
          </p:nvSpPr>
          <p:spPr>
            <a:xfrm>
              <a:off x="5607477" y="5923964"/>
              <a:ext cx="2642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Median result of “all” </a:t>
              </a:r>
              <a:r>
                <a:rPr lang="en-US" altLang="zh-CN" dirty="0" smtClean="0"/>
                <a:t>PandaX-II </a:t>
              </a:r>
              <a:r>
                <a:rPr lang="en-US" altLang="zh-CN" dirty="0"/>
                <a:t>experiment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E3D11FD2-5BF4-4454-9543-00DAFB64C5F3}"/>
                </a:ext>
              </a:extLst>
            </p:cNvPr>
            <p:cNvSpPr txBox="1"/>
            <p:nvPr/>
          </p:nvSpPr>
          <p:spPr>
            <a:xfrm>
              <a:off x="7960096" y="5918352"/>
              <a:ext cx="2364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Result of “this” </a:t>
              </a:r>
              <a:r>
                <a:rPr lang="en-US" altLang="zh-CN" dirty="0" smtClean="0"/>
                <a:t>PandaX-II </a:t>
              </a:r>
              <a:r>
                <a:rPr lang="en-US" altLang="zh-CN" dirty="0"/>
                <a:t>experiment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922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4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Bayes’ theorem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 happen, given that A happened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Assume B consists of several independent events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, since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So for each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,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172956" y="2418640"/>
                <a:ext cx="2487155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956" y="2418640"/>
                <a:ext cx="2487155" cy="6790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099249" y="5540667"/>
                <a:ext cx="3137782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249" y="5540667"/>
                <a:ext cx="3137782" cy="7248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2172956" y="4001294"/>
                <a:ext cx="2954463" cy="635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956" y="4001294"/>
                <a:ext cx="2954463" cy="6357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56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Bayes’ statistics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 is our detected spectrum, we call it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b="1" dirty="0"/>
                  <a:t>one possible background/signal rate</a:t>
                </a:r>
              </a:p>
              <a:p>
                <a:pPr lvl="1"/>
                <a:r>
                  <a:rPr lang="en-US" altLang="zh-CN" dirty="0"/>
                  <a:t>Multiple background sources(parameters),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The total collection is called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 smtClean="0"/>
                  <a:t>, i.e</a:t>
                </a:r>
                <a:r>
                  <a:rPr lang="en-US" altLang="zh-CN" dirty="0"/>
                  <a:t>. hypothesis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Continuous, infinite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. We rewrite it into integral form: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6913E941-D602-4551-9B3E-7828D971AB84}"/>
                  </a:ext>
                </a:extLst>
              </p:cNvPr>
              <p:cNvSpPr/>
              <p:nvPr/>
            </p:nvSpPr>
            <p:spPr>
              <a:xfrm>
                <a:off x="2525783" y="4662931"/>
                <a:ext cx="6651372" cy="1527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sub>
                            <m:sup/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subSup"/>
                              <m:sub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</m:e>
                          </m:nary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913E941-D602-4551-9B3E-7828D971A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783" y="4662931"/>
                <a:ext cx="6651372" cy="1527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9FB9D7B-2ADA-4499-A4FA-8AACCBF78124}"/>
              </a:ext>
            </a:extLst>
          </p:cNvPr>
          <p:cNvGrpSpPr/>
          <p:nvPr/>
        </p:nvGrpSpPr>
        <p:grpSpPr>
          <a:xfrm>
            <a:off x="1583979" y="4107901"/>
            <a:ext cx="2430517" cy="757080"/>
            <a:chOff x="2837792" y="3882197"/>
            <a:chExt cx="2430517" cy="757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xmlns="" id="{DB5BF2A2-9DCC-4F14-8985-8D2A9CAD1E07}"/>
                    </a:ext>
                  </a:extLst>
                </p:cNvPr>
                <p:cNvSpPr txBox="1"/>
                <p:nvPr/>
              </p:nvSpPr>
              <p:spPr>
                <a:xfrm>
                  <a:off x="2837792" y="3882197"/>
                  <a:ext cx="24305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Poster probability of </a:t>
                  </a:r>
                  <a14:m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B5BF2A2-9DCC-4F14-8985-8D2A9CAD1E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792" y="3882197"/>
                  <a:ext cx="243051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256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xmlns="" id="{B733D8E0-7DC2-4F69-BA0D-C5D975947EA1}"/>
                </a:ext>
              </a:extLst>
            </p:cNvPr>
            <p:cNvCxnSpPr>
              <a:cxnSpLocks/>
            </p:cNvCxnSpPr>
            <p:nvPr/>
          </p:nvCxnSpPr>
          <p:spPr>
            <a:xfrm>
              <a:off x="4262996" y="4251529"/>
              <a:ext cx="317438" cy="3877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7C912A36-3E56-4B8F-8666-B0C3AF25CA62}"/>
              </a:ext>
            </a:extLst>
          </p:cNvPr>
          <p:cNvGrpSpPr/>
          <p:nvPr/>
        </p:nvGrpSpPr>
        <p:grpSpPr>
          <a:xfrm>
            <a:off x="4768344" y="4158011"/>
            <a:ext cx="2644136" cy="572033"/>
            <a:chOff x="2012128" y="2580945"/>
            <a:chExt cx="2644136" cy="572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xmlns="" id="{5AA8BB38-B7D0-4784-9AAB-F30C9B6C03AF}"/>
                    </a:ext>
                  </a:extLst>
                </p:cNvPr>
                <p:cNvSpPr txBox="1"/>
                <p:nvPr/>
              </p:nvSpPr>
              <p:spPr>
                <a:xfrm>
                  <a:off x="2225747" y="2580945"/>
                  <a:ext cx="24305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Prior probability of </a:t>
                  </a:r>
                  <a14:m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AA8BB38-B7D0-4784-9AAB-F30C9B6C0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747" y="2580945"/>
                  <a:ext cx="243051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005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xmlns="" id="{30E98FF7-6194-43BA-885B-AD8A315775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2128" y="2900167"/>
              <a:ext cx="286100" cy="2528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3350F7E-5F03-4589-BBC9-9002DDA94B80}"/>
              </a:ext>
            </a:extLst>
          </p:cNvPr>
          <p:cNvSpPr/>
          <p:nvPr/>
        </p:nvSpPr>
        <p:spPr>
          <a:xfrm>
            <a:off x="6815358" y="4545378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hypothesis probability of E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77C6F025-331D-4C7F-B55E-59E668807501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761281" y="4730044"/>
            <a:ext cx="1054077" cy="1349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98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3DE7B2-8E13-49C4-A1DE-16EC09C8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 a spectrum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D911CF99-D27C-4D36-8057-BE453C7A6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hypothesis probability</a:t>
                </a:r>
              </a:p>
              <a:p>
                <a:pPr lvl="1"/>
                <a:r>
                  <a:rPr lang="en-US" altLang="zh-CN" dirty="0"/>
                  <a:t>given background rate, the probability of getting the detected spectrum</a:t>
                </a:r>
              </a:p>
              <a:p>
                <a:pPr lvl="1"/>
                <a:r>
                  <a:rPr lang="en-US" altLang="zh-CN" dirty="0"/>
                  <a:t>Calculate Poisson probability for each bin, sum them up:  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11CF99-D27C-4D36-8057-BE453C7A6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85433EEE-DDFF-4625-97C9-DEE04846FE38}"/>
                  </a:ext>
                </a:extLst>
              </p:cNvPr>
              <p:cNvSpPr/>
              <p:nvPr/>
            </p:nvSpPr>
            <p:spPr>
              <a:xfrm>
                <a:off x="4223729" y="3250018"/>
                <a:ext cx="2899512" cy="739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433EEE-DDFF-4625-97C9-DEE04846F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29" y="3250018"/>
                <a:ext cx="2899512" cy="739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4C13C201-864F-4FD3-B063-8AA8E7CFB6A0}"/>
              </a:ext>
            </a:extLst>
          </p:cNvPr>
          <p:cNvGrpSpPr/>
          <p:nvPr/>
        </p:nvGrpSpPr>
        <p:grpSpPr>
          <a:xfrm>
            <a:off x="6523744" y="3719775"/>
            <a:ext cx="2430517" cy="1022304"/>
            <a:chOff x="6231583" y="4124260"/>
            <a:chExt cx="2430517" cy="102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xmlns="" id="{57E7207D-83D2-497C-B66D-633E2D52847F}"/>
                    </a:ext>
                  </a:extLst>
                </p:cNvPr>
                <p:cNvSpPr txBox="1"/>
                <p:nvPr/>
              </p:nvSpPr>
              <p:spPr>
                <a:xfrm>
                  <a:off x="6231583" y="4500233"/>
                  <a:ext cx="243051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Assumed bin height under </a:t>
                  </a:r>
                  <a14:m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57E7207D-83D2-497C-B66D-633E2D5284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1583" y="4500233"/>
                  <a:ext cx="2430517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005" t="-566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xmlns="" id="{FEB4411D-D997-43CB-ABEB-F61F04FD9C6D}"/>
                </a:ext>
              </a:extLst>
            </p:cNvPr>
            <p:cNvCxnSpPr/>
            <p:nvPr/>
          </p:nvCxnSpPr>
          <p:spPr>
            <a:xfrm flipH="1" flipV="1">
              <a:off x="6653049" y="4124260"/>
              <a:ext cx="619059" cy="4257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6BB1FFC-0729-41E5-B109-3FC84218FE1D}"/>
              </a:ext>
            </a:extLst>
          </p:cNvPr>
          <p:cNvGrpSpPr/>
          <p:nvPr/>
        </p:nvGrpSpPr>
        <p:grpSpPr>
          <a:xfrm>
            <a:off x="4011799" y="3911895"/>
            <a:ext cx="2430517" cy="665766"/>
            <a:chOff x="3630535" y="4438194"/>
            <a:chExt cx="2430517" cy="66576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3A4911A9-9924-4FE2-BAD2-FBF0A8DBEDCA}"/>
                </a:ext>
              </a:extLst>
            </p:cNvPr>
            <p:cNvSpPr txBox="1"/>
            <p:nvPr/>
          </p:nvSpPr>
          <p:spPr>
            <a:xfrm>
              <a:off x="3630535" y="4734628"/>
              <a:ext cx="2430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Detected height of bin </a:t>
              </a:r>
              <a:r>
                <a:rPr lang="en-US" altLang="zh-CN" dirty="0" err="1"/>
                <a:t>i</a:t>
              </a:r>
              <a:endParaRPr lang="zh-CN" altLang="en-US" dirty="0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xmlns="" id="{8E757006-9331-4D77-88BC-6E222BCA3C8E}"/>
                </a:ext>
              </a:extLst>
            </p:cNvPr>
            <p:cNvCxnSpPr/>
            <p:nvPr/>
          </p:nvCxnSpPr>
          <p:spPr>
            <a:xfrm flipV="1">
              <a:off x="5673485" y="4438194"/>
              <a:ext cx="263546" cy="319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51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AD01BD-340A-497C-AADC-B9E15A3A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Target: NLDBD search with PandaX-II HE data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34A74C23-7999-4E64-A196-21AB73A4D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82" y="1884831"/>
            <a:ext cx="7405069" cy="4351338"/>
          </a:xfrm>
          <a:prstGeom prst="rect">
            <a:avLst/>
          </a:prstGeom>
        </p:spPr>
      </p:pic>
      <p:pic>
        <p:nvPicPr>
          <p:cNvPr id="5" name="Picture 6" descr="File:LUXEvent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89" y="2432834"/>
            <a:ext cx="3394698" cy="279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1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modeling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altLang="zh-CN" b="1" dirty="0"/>
              <a:t>MC steps</a:t>
            </a:r>
          </a:p>
          <a:p>
            <a:pPr marL="285750" indent="-285750"/>
            <a:r>
              <a:rPr lang="en-US" altLang="zh-CN" dirty="0"/>
              <a:t>Geant4 simulation for all the detector components and for all the isotopes</a:t>
            </a:r>
          </a:p>
          <a:p>
            <a:pPr marL="285750" indent="-285750"/>
            <a:r>
              <a:rPr lang="en-US" altLang="zh-CN" dirty="0"/>
              <a:t>Merge hits into clusters with 8.5 mm separation threshold(simulates SS cut)</a:t>
            </a:r>
          </a:p>
          <a:p>
            <a:pPr marL="285750" indent="-285750"/>
            <a:r>
              <a:rPr lang="en-US" altLang="zh-CN" dirty="0"/>
              <a:t>Remove events with veto volume energy deposition(simulates veto cut)</a:t>
            </a:r>
          </a:p>
          <a:p>
            <a:pPr marL="285750" indent="-285750"/>
            <a:r>
              <a:rPr lang="en-US" altLang="zh-CN" dirty="0"/>
              <a:t>Remove events outside fiducial volume(simulates FV cut)</a:t>
            </a:r>
          </a:p>
          <a:p>
            <a:pPr marL="285750" indent="-285750"/>
            <a:r>
              <a:rPr lang="en-US" altLang="zh-CN" dirty="0"/>
              <a:t>Combine components’ spectrum according to their radioactivity</a:t>
            </a:r>
          </a:p>
          <a:p>
            <a:pPr marL="285750" indent="-285750"/>
            <a:r>
              <a:rPr lang="en-US" altLang="zh-CN" dirty="0"/>
              <a:t>Fit isotopes’ radioactivity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23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BAT software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42086" y="2248512"/>
                <a:ext cx="4174850" cy="34897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sz="2400" dirty="0"/>
                  <a:t>Add parameters: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1600" dirty="0"/>
                  <a:t>Set their prior probabilities</a:t>
                </a:r>
              </a:p>
              <a:p>
                <a:r>
                  <a:rPr lang="en-US" altLang="zh-CN" sz="2000" dirty="0"/>
                  <a:t>Set hypothesis probability</a:t>
                </a:r>
              </a:p>
              <a:p>
                <a:pPr lvl="1"/>
                <a:r>
                  <a:rPr lang="en-US" altLang="zh-CN" sz="1600" dirty="0"/>
                  <a:t>Implement the method </a:t>
                </a:r>
                <a:r>
                  <a:rPr lang="en-US" altLang="zh-CN" sz="1600" dirty="0" err="1"/>
                  <a:t>LogLikelihood</a:t>
                </a:r>
                <a:r>
                  <a:rPr lang="en-US" altLang="zh-CN" sz="1600" dirty="0"/>
                  <a:t>()</a:t>
                </a:r>
              </a:p>
              <a:p>
                <a:pPr lvl="1"/>
                <a:r>
                  <a:rPr lang="en-US" altLang="zh-CN" sz="1600" dirty="0"/>
                  <a:t>It should return a log likelihood value when receive set of parameters </a:t>
                </a:r>
              </a:p>
              <a:p>
                <a:r>
                  <a:rPr lang="en-US" altLang="zh-CN" sz="2400" dirty="0"/>
                  <a:t>Run the program, knows poster probabilities for each parameter</a:t>
                </a:r>
              </a:p>
              <a:p>
                <a:r>
                  <a:rPr lang="en-US" altLang="zh-CN" sz="2400" dirty="0"/>
                  <a:t>Similar as </a:t>
                </a:r>
                <a:r>
                  <a:rPr lang="en-US" altLang="zh-CN" sz="2400" b="1" dirty="0"/>
                  <a:t>fitting </a:t>
                </a:r>
                <a:r>
                  <a:rPr lang="en-US" altLang="zh-CN" sz="2400" dirty="0"/>
                  <a:t>a spectrum, but with more detailed probability figure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086" y="2248512"/>
                <a:ext cx="4174850" cy="3489737"/>
              </a:xfrm>
              <a:blipFill rotWithShape="0">
                <a:blip r:embed="rId2"/>
                <a:stretch>
                  <a:fillRect l="-1752" t="-2972" r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34" y="1669342"/>
            <a:ext cx="6942422" cy="579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197" y="2332416"/>
            <a:ext cx="8062659" cy="6248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381" y="3225549"/>
            <a:ext cx="7209475" cy="31756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430" y="870574"/>
            <a:ext cx="4623038" cy="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9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 with BAT - flat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19695" y="1825626"/>
                <a:ext cx="5291124" cy="1693828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dirty="0"/>
                  <a:t>1000-3000 keV, NLDBD region excluded</a:t>
                </a:r>
              </a:p>
              <a:p>
                <a:r>
                  <a:rPr lang="en-US" altLang="zh-CN" sz="2000" dirty="0" smtClean="0"/>
                  <a:t>Each isotope </a:t>
                </a:r>
                <a:r>
                  <a:rPr lang="en-US" altLang="zh-CN" sz="2000" dirty="0" smtClean="0">
                    <a:sym typeface="Wingdings" panose="05000000000000000000" pitchFamily="2" charset="2"/>
                  </a:rPr>
                  <a:t> one parameter (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sz="2000" dirty="0" smtClean="0">
                    <a:sym typeface="Wingdings" panose="05000000000000000000" pitchFamily="2" charset="2"/>
                  </a:rPr>
                  <a:t>). Set with f</a:t>
                </a:r>
                <a:r>
                  <a:rPr lang="en-US" altLang="zh-CN" sz="2000" dirty="0" smtClean="0"/>
                  <a:t>lat prior</a:t>
                </a:r>
              </a:p>
              <a:p>
                <a:r>
                  <a:rPr lang="en-US" altLang="zh-CN" sz="2000" dirty="0" smtClean="0"/>
                  <a:t>Probability distribution for each isotope is calculated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695" y="1825626"/>
                <a:ext cx="5291124" cy="1693828"/>
              </a:xfrm>
              <a:blipFill rotWithShape="0">
                <a:blip r:embed="rId2"/>
                <a:stretch>
                  <a:fillRect l="-1037" t="-3597" r="-115" b="-7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86B61BC-157D-4104-A6C9-9DA9DD78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4" y="3600936"/>
            <a:ext cx="5194505" cy="32060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6B24E29-6728-42B8-B502-902725E2D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705" y="1526797"/>
            <a:ext cx="6006159" cy="42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 with BAT - Gaussian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592102" cy="4351338"/>
          </a:xfrm>
        </p:spPr>
        <p:txBody>
          <a:bodyPr/>
          <a:lstStyle/>
          <a:p>
            <a:r>
              <a:rPr lang="en-US" altLang="zh-CN" dirty="0"/>
              <a:t>2458 +- 400 keV</a:t>
            </a:r>
          </a:p>
          <a:p>
            <a:r>
              <a:rPr lang="en-US" altLang="zh-CN" dirty="0"/>
              <a:t>Gaussian prior, sigma from the previous fit</a:t>
            </a:r>
          </a:p>
          <a:p>
            <a:r>
              <a:rPr lang="en-US" altLang="zh-CN" dirty="0"/>
              <a:t>Best fit: </a:t>
            </a:r>
            <a:r>
              <a:rPr lang="zh-CN" altLang="en-US" dirty="0"/>
              <a:t>−</a:t>
            </a:r>
            <a:r>
              <a:rPr lang="en-US" altLang="zh-CN" dirty="0"/>
              <a:t>0.25±0.21 ×10</a:t>
            </a:r>
            <a:r>
              <a:rPr lang="en-US" altLang="zh-CN" baseline="30000" dirty="0"/>
              <a:t>−23 </a:t>
            </a:r>
            <a:r>
              <a:rPr lang="en-US" altLang="zh-CN" dirty="0"/>
              <a:t>yr</a:t>
            </a:r>
            <a:r>
              <a:rPr lang="en-US" altLang="zh-CN" baseline="30000" dirty="0"/>
              <a:t>−1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69898C0-29F0-4ED6-83AB-09746F6A6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67" y="1935387"/>
            <a:ext cx="5817845" cy="41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6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526</Words>
  <Application>Microsoft Office PowerPoint</Application>
  <PresentationFormat>宽屏</PresentationFormat>
  <Paragraphs>76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Cambria Math</vt:lpstr>
      <vt:lpstr>Wingdings</vt:lpstr>
      <vt:lpstr>Office 主题</vt:lpstr>
      <vt:lpstr>Spectrum fitting with Bayes’ statistics</vt:lpstr>
      <vt:lpstr>Bayes’ theorem</vt:lpstr>
      <vt:lpstr>Bayes’ statistics</vt:lpstr>
      <vt:lpstr>For a spectrum</vt:lpstr>
      <vt:lpstr>Target: NLDBD search with PandaX-II HE data</vt:lpstr>
      <vt:lpstr>Background modeling</vt:lpstr>
      <vt:lpstr>BAT software</vt:lpstr>
      <vt:lpstr>Fit with BAT - flat</vt:lpstr>
      <vt:lpstr>Fit with BAT - Gaussian</vt:lpstr>
      <vt:lpstr>Systematics-associated probability</vt:lpstr>
      <vt:lpstr>Sensitivity: pseudo-experiments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Nicholas nkx</dc:creator>
  <cp:lastModifiedBy>Nicholas nkx</cp:lastModifiedBy>
  <cp:revision>56</cp:revision>
  <dcterms:created xsi:type="dcterms:W3CDTF">2019-06-27T06:26:45Z</dcterms:created>
  <dcterms:modified xsi:type="dcterms:W3CDTF">2019-06-27T18:26:02Z</dcterms:modified>
</cp:coreProperties>
</file>