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83" r:id="rId4"/>
    <p:sldId id="257" r:id="rId5"/>
    <p:sldId id="287" r:id="rId6"/>
    <p:sldId id="290" r:id="rId7"/>
    <p:sldId id="292" r:id="rId8"/>
    <p:sldId id="291" r:id="rId9"/>
    <p:sldId id="28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正式内容" id="{5A971CE9-9A34-410C-8A6C-9739D7A23CB1}">
          <p14:sldIdLst>
            <p14:sldId id="256"/>
            <p14:sldId id="263"/>
            <p14:sldId id="283"/>
            <p14:sldId id="257"/>
            <p14:sldId id="287"/>
            <p14:sldId id="290"/>
            <p14:sldId id="292"/>
            <p14:sldId id="291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98"/>
    <a:srgbClr val="C55A11"/>
    <a:srgbClr val="BD9F68"/>
    <a:srgbClr val="FFC000"/>
    <a:srgbClr val="2D5AC2"/>
    <a:srgbClr val="B5A380"/>
    <a:srgbClr val="2E76BC"/>
    <a:srgbClr val="A6A6A6"/>
    <a:srgbClr val="959DBF"/>
    <a:srgbClr val="2B7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6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3D59F-CE48-C247-A7DF-4109069463AF}" type="datetimeFigureOut">
              <a:rPr kumimoji="1" lang="zh-CN" altLang="en-US" smtClean="0"/>
              <a:t>2023/12/6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49AF3-831C-5949-B250-21EFC38F43F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502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F14F377-0ECF-4DA3-BC32-B18EF7DEE4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0" y="573058"/>
            <a:ext cx="12192000" cy="2857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2C3C1CA-869D-4F70-8C72-BC72214F5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26009" t="-18105" r="1201" b="1"/>
          <a:stretch/>
        </p:blipFill>
        <p:spPr>
          <a:xfrm>
            <a:off x="-8468" y="2560319"/>
            <a:ext cx="12200467" cy="660689"/>
          </a:xfrm>
          <a:prstGeom prst="rect">
            <a:avLst/>
          </a:prstGeom>
        </p:spPr>
      </p:pic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20903F1C-568E-4080-8C79-B487B35A71F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102835" y="4544189"/>
            <a:ext cx="3975953" cy="45402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fld id="{E42970F4-9EF3-4E0A-91E0-2B480D8FBBAF}" type="datetime2">
              <a:rPr lang="zh-CN" altLang="en-US" smtClean="0"/>
              <a:t>2022年1月4日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9F58A51-73B7-41F3-A074-0449CB9FBE7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5086796"/>
            <a:ext cx="4225394" cy="138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5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-4 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1348988"/>
            <a:ext cx="12192000" cy="3102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0" y="3719299"/>
            <a:ext cx="12192001" cy="682058"/>
            <a:chOff x="0" y="3667540"/>
            <a:chExt cx="12192001" cy="68205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2C3C1CA-869D-4F70-8C72-BC72214F5E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 l="52958" t="-16667" r="1202" b="-17979"/>
            <a:stretch/>
          </p:blipFill>
          <p:spPr>
            <a:xfrm>
              <a:off x="0" y="3667540"/>
              <a:ext cx="6500256" cy="682058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72C3C1CA-869D-4F70-8C72-BC72214F5E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 l="52958" t="11456" r="39636" b="-17978"/>
            <a:stretch/>
          </p:blipFill>
          <p:spPr>
            <a:xfrm>
              <a:off x="11141766" y="3809999"/>
              <a:ext cx="1050235" cy="53959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 userDrawn="1"/>
        </p:nvGrpSpPr>
        <p:grpSpPr>
          <a:xfrm>
            <a:off x="6500256" y="0"/>
            <a:ext cx="4824969" cy="6858000"/>
            <a:chOff x="975755" y="0"/>
            <a:chExt cx="4824969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755" y="0"/>
              <a:ext cx="4824969" cy="6858000"/>
            </a:xfrm>
            <a:prstGeom prst="rect">
              <a:avLst/>
            </a:prstGeom>
            <a:effectLst>
              <a:outerShdw blurRad="114300" dist="139700" algn="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1" name="文本框 10"/>
            <p:cNvSpPr txBox="1"/>
            <p:nvPr userDrawn="1"/>
          </p:nvSpPr>
          <p:spPr>
            <a:xfrm>
              <a:off x="1295399" y="3089701"/>
              <a:ext cx="4219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zh-CN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j-ea"/>
                </a:rPr>
                <a:t>PART FOUR</a:t>
              </a:r>
              <a:endPara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5861CDE-5CCC-4EC9-AAE6-4DDC185E1B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845" y="1068380"/>
              <a:ext cx="1867505" cy="152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95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728059"/>
            <a:ext cx="12192000" cy="129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" y="-1"/>
            <a:ext cx="12182477" cy="856212"/>
            <a:chOff x="-1" y="-1"/>
            <a:chExt cx="12182477" cy="85621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3493DB7-1AE1-4D6D-8EDC-B751E1E78045}"/>
                </a:ext>
              </a:extLst>
            </p:cNvPr>
            <p:cNvSpPr/>
            <p:nvPr userDrawn="1"/>
          </p:nvSpPr>
          <p:spPr>
            <a:xfrm>
              <a:off x="0" y="-1"/>
              <a:ext cx="12182476" cy="856212"/>
            </a:xfrm>
            <a:prstGeom prst="rect">
              <a:avLst/>
            </a:prstGeom>
            <a:gradFill>
              <a:gsLst>
                <a:gs pos="0">
                  <a:schemeClr val="accent1">
                    <a:alpha val="77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2C3C1CA-869D-4F70-8C72-BC72214F5E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 l="606" t="-18105" r="1201" b="1"/>
            <a:stretch/>
          </p:blipFill>
          <p:spPr>
            <a:xfrm>
              <a:off x="-1" y="248846"/>
              <a:ext cx="12182477" cy="516766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3493DB7-1AE1-4D6D-8EDC-B751E1E78045}"/>
                </a:ext>
              </a:extLst>
            </p:cNvPr>
            <p:cNvSpPr/>
            <p:nvPr userDrawn="1"/>
          </p:nvSpPr>
          <p:spPr>
            <a:xfrm>
              <a:off x="9524" y="-1"/>
              <a:ext cx="12172952" cy="856211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9524" y="1"/>
            <a:ext cx="12172952" cy="856210"/>
          </a:xfrm>
        </p:spPr>
        <p:txBody>
          <a:bodyPr lIns="144000" tIns="144000" rIns="144000" bIns="144000"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单击此处编辑标题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639763" y="1420813"/>
            <a:ext cx="10964862" cy="4656137"/>
          </a:xfrm>
        </p:spPr>
        <p:txBody>
          <a:bodyPr/>
          <a:lstStyle>
            <a:lvl1pPr marL="45720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4" name="灯片编号占位符 2">
            <a:extLst>
              <a:ext uri="{FF2B5EF4-FFF2-40B4-BE49-F238E27FC236}">
                <a16:creationId xmlns:a16="http://schemas.microsoft.com/office/drawing/2014/main" id="{C1D5E491-4859-47A4-8F29-DAACA191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2973" y="6348122"/>
            <a:ext cx="1037230" cy="342900"/>
          </a:xfrm>
        </p:spPr>
        <p:txBody>
          <a:bodyPr/>
          <a:lstStyle/>
          <a:p>
            <a:fld id="{6C53781C-E1F6-4315-A39D-61273F2E059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419"/>
          <a:stretch/>
        </p:blipFill>
        <p:spPr>
          <a:xfrm>
            <a:off x="193905" y="122669"/>
            <a:ext cx="659535" cy="6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68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-白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728059"/>
            <a:ext cx="12192000" cy="129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" y="-1"/>
            <a:ext cx="12182477" cy="856212"/>
            <a:chOff x="-1" y="-1"/>
            <a:chExt cx="12182477" cy="85621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3493DB7-1AE1-4D6D-8EDC-B751E1E78045}"/>
                </a:ext>
              </a:extLst>
            </p:cNvPr>
            <p:cNvSpPr/>
            <p:nvPr userDrawn="1"/>
          </p:nvSpPr>
          <p:spPr>
            <a:xfrm>
              <a:off x="0" y="-1"/>
              <a:ext cx="12182476" cy="856212"/>
            </a:xfrm>
            <a:prstGeom prst="rect">
              <a:avLst/>
            </a:prstGeom>
            <a:gradFill>
              <a:gsLst>
                <a:gs pos="0">
                  <a:schemeClr val="accent1">
                    <a:alpha val="77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2C3C1CA-869D-4F70-8C72-BC72214F5E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 l="606" t="-18105" r="1201" b="1"/>
            <a:stretch/>
          </p:blipFill>
          <p:spPr>
            <a:xfrm>
              <a:off x="-1" y="248846"/>
              <a:ext cx="12182477" cy="516766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3493DB7-1AE1-4D6D-8EDC-B751E1E78045}"/>
                </a:ext>
              </a:extLst>
            </p:cNvPr>
            <p:cNvSpPr/>
            <p:nvPr userDrawn="1"/>
          </p:nvSpPr>
          <p:spPr>
            <a:xfrm>
              <a:off x="9524" y="-1"/>
              <a:ext cx="12172952" cy="856211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419"/>
            <a:stretch/>
          </p:blipFill>
          <p:spPr>
            <a:xfrm>
              <a:off x="193905" y="122669"/>
              <a:ext cx="659535" cy="610870"/>
            </a:xfrm>
            <a:prstGeom prst="rect">
              <a:avLst/>
            </a:prstGeom>
          </p:spPr>
        </p:pic>
      </p:grpSp>
      <p:sp>
        <p:nvSpPr>
          <p:cNvPr id="11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9524" y="1"/>
            <a:ext cx="12172952" cy="856210"/>
          </a:xfrm>
        </p:spPr>
        <p:txBody>
          <a:bodyPr lIns="144000" tIns="144000" rIns="144000" bIns="144000"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单击此处编辑标题</a:t>
            </a:r>
          </a:p>
        </p:txBody>
      </p:sp>
      <p:sp>
        <p:nvSpPr>
          <p:cNvPr id="13" name="灯片编号占位符 2">
            <a:extLst>
              <a:ext uri="{FF2B5EF4-FFF2-40B4-BE49-F238E27FC236}">
                <a16:creationId xmlns:a16="http://schemas.microsoft.com/office/drawing/2014/main" id="{C1D5E491-4859-47A4-8F29-DAACA191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2973" y="6348122"/>
            <a:ext cx="1037230" cy="342900"/>
          </a:xfrm>
        </p:spPr>
        <p:txBody>
          <a:bodyPr/>
          <a:lstStyle/>
          <a:p>
            <a:fld id="{6C53781C-E1F6-4315-A39D-61273F2E059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8652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-白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728059"/>
            <a:ext cx="12192000" cy="129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" y="-1"/>
            <a:ext cx="12182477" cy="856212"/>
            <a:chOff x="-1" y="-1"/>
            <a:chExt cx="12182477" cy="85621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3493DB7-1AE1-4D6D-8EDC-B751E1E78045}"/>
                </a:ext>
              </a:extLst>
            </p:cNvPr>
            <p:cNvSpPr/>
            <p:nvPr userDrawn="1"/>
          </p:nvSpPr>
          <p:spPr>
            <a:xfrm>
              <a:off x="0" y="-1"/>
              <a:ext cx="12182476" cy="856212"/>
            </a:xfrm>
            <a:prstGeom prst="rect">
              <a:avLst/>
            </a:prstGeom>
            <a:gradFill>
              <a:gsLst>
                <a:gs pos="0">
                  <a:schemeClr val="accent1">
                    <a:alpha val="77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2C3C1CA-869D-4F70-8C72-BC72214F5E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 l="606" t="-18105" r="1201" b="1"/>
            <a:stretch/>
          </p:blipFill>
          <p:spPr>
            <a:xfrm>
              <a:off x="-1" y="248846"/>
              <a:ext cx="12182477" cy="516766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3493DB7-1AE1-4D6D-8EDC-B751E1E78045}"/>
                </a:ext>
              </a:extLst>
            </p:cNvPr>
            <p:cNvSpPr/>
            <p:nvPr userDrawn="1"/>
          </p:nvSpPr>
          <p:spPr>
            <a:xfrm>
              <a:off x="9524" y="-1"/>
              <a:ext cx="12172952" cy="856211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419"/>
            <a:stretch/>
          </p:blipFill>
          <p:spPr>
            <a:xfrm>
              <a:off x="193905" y="122669"/>
              <a:ext cx="659535" cy="610870"/>
            </a:xfrm>
            <a:prstGeom prst="rect">
              <a:avLst/>
            </a:prstGeom>
          </p:spPr>
        </p:pic>
      </p:grpSp>
      <p:sp>
        <p:nvSpPr>
          <p:cNvPr id="11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9524" y="1"/>
            <a:ext cx="12172952" cy="856210"/>
          </a:xfrm>
        </p:spPr>
        <p:txBody>
          <a:bodyPr lIns="144000" tIns="144000" rIns="144000" bIns="144000"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单击此处编辑标题</a:t>
            </a:r>
          </a:p>
        </p:txBody>
      </p:sp>
      <p:sp>
        <p:nvSpPr>
          <p:cNvPr id="13" name="灯片编号占位符 2">
            <a:extLst>
              <a:ext uri="{FF2B5EF4-FFF2-40B4-BE49-F238E27FC236}">
                <a16:creationId xmlns:a16="http://schemas.microsoft.com/office/drawing/2014/main" id="{C1D5E491-4859-47A4-8F29-DAACA191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2973" y="6348122"/>
            <a:ext cx="1037230" cy="342900"/>
          </a:xfrm>
        </p:spPr>
        <p:txBody>
          <a:bodyPr/>
          <a:lstStyle/>
          <a:p>
            <a:fld id="{6C53781C-E1F6-4315-A39D-61273F2E059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74165AA-94F5-4EF4-BE8B-8385615DC60A}"/>
              </a:ext>
            </a:extLst>
          </p:cNvPr>
          <p:cNvSpPr/>
          <p:nvPr userDrawn="1"/>
        </p:nvSpPr>
        <p:spPr>
          <a:xfrm>
            <a:off x="140671" y="6291045"/>
            <a:ext cx="56697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</a:rPr>
              <a:t>SJTU ICON LIBRARY Copyright © 2021 Invictus. All rights reserved. 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4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纯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1D5E491-4859-47A4-8F29-DAACA191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2973" y="6348122"/>
            <a:ext cx="1037230" cy="342900"/>
          </a:xfrm>
        </p:spPr>
        <p:txBody>
          <a:bodyPr/>
          <a:lstStyle/>
          <a:p>
            <a:fld id="{6C53781C-E1F6-4315-A39D-61273F2E059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8666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F14F377-0ECF-4DA3-BC32-B18EF7DEE4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0" y="573058"/>
            <a:ext cx="12192000" cy="388718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2C3C1CA-869D-4F70-8C72-BC72214F5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26009" t="-18105" r="1201" b="1"/>
          <a:stretch/>
        </p:blipFill>
        <p:spPr>
          <a:xfrm>
            <a:off x="-8468" y="3503541"/>
            <a:ext cx="12200467" cy="6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19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5409398"/>
          </a:xfrm>
        </p:grpSpPr>
        <p:sp>
          <p:nvSpPr>
            <p:cNvPr id="2" name="矩形 1"/>
            <p:cNvSpPr/>
            <p:nvPr userDrawn="1"/>
          </p:nvSpPr>
          <p:spPr>
            <a:xfrm>
              <a:off x="0" y="3295018"/>
              <a:ext cx="12192000" cy="2114380"/>
            </a:xfrm>
            <a:prstGeom prst="rect">
              <a:avLst/>
            </a:prstGeom>
            <a:gradFill>
              <a:gsLst>
                <a:gs pos="0">
                  <a:schemeClr val="accent1">
                    <a:alpha val="62000"/>
                  </a:schemeClr>
                </a:gs>
                <a:gs pos="100000">
                  <a:schemeClr val="accent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-1" y="0"/>
              <a:ext cx="12192001" cy="32950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2C3C1CA-869D-4F70-8C72-BC72214F5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26009" t="-18105" r="1201" b="1"/>
          <a:stretch/>
        </p:blipFill>
        <p:spPr>
          <a:xfrm>
            <a:off x="0" y="5877294"/>
            <a:ext cx="12200467" cy="6606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861CDE-5CCC-4EC9-AAE6-4DDC185E1B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40" y="350311"/>
            <a:ext cx="2534311" cy="206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5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95" descr="图片包含 天空, 泰迪熊, 熊, 建筑物&#10;&#10;自动生成的说明">
            <a:extLst>
              <a:ext uri="{FF2B5EF4-FFF2-40B4-BE49-F238E27FC236}">
                <a16:creationId xmlns:a16="http://schemas.microsoft.com/office/drawing/2014/main" id="{EE79199E-F6B2-4AB7-AD45-DF9746ABE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0" r="23380"/>
          <a:stretch/>
        </p:blipFill>
        <p:spPr>
          <a:xfrm>
            <a:off x="0" y="2109743"/>
            <a:ext cx="3705223" cy="4748258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0" y="1"/>
            <a:ext cx="3705225" cy="3230879"/>
            <a:chOff x="0" y="1"/>
            <a:chExt cx="3705225" cy="3230879"/>
          </a:xfrm>
        </p:grpSpPr>
        <p:sp>
          <p:nvSpPr>
            <p:cNvPr id="6" name="矩形 5"/>
            <p:cNvSpPr/>
            <p:nvPr userDrawn="1"/>
          </p:nvSpPr>
          <p:spPr>
            <a:xfrm>
              <a:off x="0" y="1"/>
              <a:ext cx="3705225" cy="21234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0" y="2123439"/>
              <a:ext cx="3705225" cy="1107441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 descr="图片包含 建筑物&#10;&#10;自动生成的说明">
            <a:extLst>
              <a:ext uri="{FF2B5EF4-FFF2-40B4-BE49-F238E27FC236}">
                <a16:creationId xmlns:a16="http://schemas.microsoft.com/office/drawing/2014/main" id="{DC463E02-403D-4EDF-904F-C4102C9C3D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4" y="2047874"/>
            <a:ext cx="8486775" cy="3457575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569118" y="1160150"/>
            <a:ext cx="256698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目  录</a:t>
            </a:r>
            <a:endParaRPr lang="en-US" altLang="zh-C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CONTENT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9F58A51-73B7-41F3-A074-0449CB9FBE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198623"/>
            <a:ext cx="2847974" cy="93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6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1348988"/>
            <a:ext cx="12192000" cy="3102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2C3C1CA-869D-4F70-8C72-BC72214F5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12760" t="-18106" r="1202" b="-17978"/>
          <a:stretch/>
        </p:blipFill>
        <p:spPr>
          <a:xfrm>
            <a:off x="0" y="3660252"/>
            <a:ext cx="12200467" cy="689345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813832" y="0"/>
            <a:ext cx="4824967" cy="6858000"/>
            <a:chOff x="975757" y="0"/>
            <a:chExt cx="4824967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757" y="0"/>
              <a:ext cx="4824967" cy="6858000"/>
            </a:xfrm>
            <a:prstGeom prst="rect">
              <a:avLst/>
            </a:prstGeom>
            <a:effectLst>
              <a:outerShdw blurRad="114300" dist="139700" algn="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1" name="文本框 10"/>
            <p:cNvSpPr txBox="1"/>
            <p:nvPr userDrawn="1"/>
          </p:nvSpPr>
          <p:spPr>
            <a:xfrm>
              <a:off x="1565274" y="3089701"/>
              <a:ext cx="36459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zh-CN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j-ea"/>
                </a:rPr>
                <a:t>PART ONE</a:t>
              </a:r>
              <a:endPara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5861CDE-5CCC-4EC9-AAE6-4DDC185E1B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845" y="1068380"/>
              <a:ext cx="1867505" cy="152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818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-2 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1348988"/>
            <a:ext cx="12192000" cy="3102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8" y="0"/>
            <a:ext cx="4824967" cy="6858000"/>
          </a:xfrm>
          <a:prstGeom prst="rect">
            <a:avLst/>
          </a:prstGeom>
          <a:effectLst>
            <a:outerShdw blurRad="114300" dist="139700" algn="l" rotWithShape="0">
              <a:prstClr val="black">
                <a:alpha val="20000"/>
              </a:prstClr>
            </a:outerShdw>
          </a:effectLst>
        </p:spPr>
      </p:pic>
      <p:grpSp>
        <p:nvGrpSpPr>
          <p:cNvPr id="2" name="组合 1"/>
          <p:cNvGrpSpPr/>
          <p:nvPr userDrawn="1"/>
        </p:nvGrpSpPr>
        <p:grpSpPr>
          <a:xfrm>
            <a:off x="0" y="3667540"/>
            <a:ext cx="12192001" cy="682058"/>
            <a:chOff x="0" y="3667540"/>
            <a:chExt cx="12192001" cy="68205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2C3C1CA-869D-4F70-8C72-BC72214F5E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 l="52958" t="-16667" r="1202" b="-17979"/>
            <a:stretch/>
          </p:blipFill>
          <p:spPr>
            <a:xfrm>
              <a:off x="0" y="3667540"/>
              <a:ext cx="6500256" cy="682058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72C3C1CA-869D-4F70-8C72-BC72214F5E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 l="52958" t="11456" r="39636" b="-17978"/>
            <a:stretch/>
          </p:blipFill>
          <p:spPr>
            <a:xfrm>
              <a:off x="11141766" y="3809999"/>
              <a:ext cx="1050235" cy="539597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 userDrawn="1"/>
        </p:nvSpPr>
        <p:spPr>
          <a:xfrm>
            <a:off x="7089775" y="3089701"/>
            <a:ext cx="364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PART ONE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5861CDE-5CCC-4EC9-AAE6-4DDC185E1B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46" y="1068380"/>
            <a:ext cx="1867505" cy="152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5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-2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1348988"/>
            <a:ext cx="12192000" cy="3102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2C3C1CA-869D-4F70-8C72-BC72214F5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12760" t="-18106" r="1202" b="-17978"/>
          <a:stretch/>
        </p:blipFill>
        <p:spPr>
          <a:xfrm>
            <a:off x="0" y="3660252"/>
            <a:ext cx="12200467" cy="689345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813833" y="0"/>
            <a:ext cx="4824966" cy="6858000"/>
            <a:chOff x="975758" y="0"/>
            <a:chExt cx="4824966" cy="6858000"/>
          </a:xfrm>
        </p:grpSpPr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758" y="0"/>
              <a:ext cx="4824966" cy="6858000"/>
            </a:xfrm>
            <a:prstGeom prst="rect">
              <a:avLst/>
            </a:prstGeom>
            <a:effectLst>
              <a:outerShdw blurRad="114300" dist="139700" algn="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565274" y="3089701"/>
              <a:ext cx="36459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zh-CN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j-ea"/>
                </a:rPr>
                <a:t>PART TWO</a:t>
              </a:r>
              <a:endPara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5861CDE-5CCC-4EC9-AAE6-4DDC185E1B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845" y="1068380"/>
              <a:ext cx="1867505" cy="152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736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-2 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1348988"/>
            <a:ext cx="12192000" cy="3102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0" y="3667540"/>
            <a:ext cx="12192001" cy="682058"/>
            <a:chOff x="0" y="3667540"/>
            <a:chExt cx="12192001" cy="68205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2C3C1CA-869D-4F70-8C72-BC72214F5E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 l="52958" t="-16667" r="1202" b="-17979"/>
            <a:stretch/>
          </p:blipFill>
          <p:spPr>
            <a:xfrm>
              <a:off x="0" y="3667540"/>
              <a:ext cx="6500256" cy="682058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72C3C1CA-869D-4F70-8C72-BC72214F5E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 l="52958" t="11456" r="39636" b="-17978"/>
            <a:stretch/>
          </p:blipFill>
          <p:spPr>
            <a:xfrm>
              <a:off x="11141766" y="3809999"/>
              <a:ext cx="1050235" cy="53959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 userDrawn="1"/>
        </p:nvGrpSpPr>
        <p:grpSpPr>
          <a:xfrm>
            <a:off x="6500259" y="0"/>
            <a:ext cx="4824966" cy="6858000"/>
            <a:chOff x="975758" y="0"/>
            <a:chExt cx="4824966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758" y="0"/>
              <a:ext cx="4824966" cy="6858000"/>
            </a:xfrm>
            <a:prstGeom prst="rect">
              <a:avLst/>
            </a:prstGeom>
            <a:effectLst>
              <a:outerShdw blurRad="114300" dist="139700" algn="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1" name="文本框 10"/>
            <p:cNvSpPr txBox="1"/>
            <p:nvPr userDrawn="1"/>
          </p:nvSpPr>
          <p:spPr>
            <a:xfrm>
              <a:off x="1565274" y="3089701"/>
              <a:ext cx="36459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zh-CN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j-ea"/>
                </a:rPr>
                <a:t>PART TWO</a:t>
              </a:r>
              <a:endPara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5861CDE-5CCC-4EC9-AAE6-4DDC185E1B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845" y="1068380"/>
              <a:ext cx="1867505" cy="152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231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1348988"/>
            <a:ext cx="12192000" cy="3102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2C3C1CA-869D-4F70-8C72-BC72214F5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12760" t="-18106" r="1202" b="-17978"/>
          <a:stretch/>
        </p:blipFill>
        <p:spPr>
          <a:xfrm>
            <a:off x="0" y="3660252"/>
            <a:ext cx="12200467" cy="689345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813831" y="0"/>
            <a:ext cx="4824967" cy="6858000"/>
            <a:chOff x="813831" y="0"/>
            <a:chExt cx="4824967" cy="6858000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813831" y="0"/>
              <a:ext cx="4824967" cy="6858000"/>
              <a:chOff x="975756" y="0"/>
              <a:chExt cx="4824967" cy="6858000"/>
            </a:xfrm>
          </p:grpSpPr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colorTemperature colorTemp="72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756" y="0"/>
                <a:ext cx="4824967" cy="6858000"/>
              </a:xfrm>
              <a:prstGeom prst="rect">
                <a:avLst/>
              </a:prstGeom>
              <a:effectLst>
                <a:outerShdw blurRad="114300" dist="139700" algn="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11" name="文本框 10"/>
              <p:cNvSpPr txBox="1"/>
              <p:nvPr userDrawn="1"/>
            </p:nvSpPr>
            <p:spPr>
              <a:xfrm>
                <a:off x="1266825" y="3089701"/>
                <a:ext cx="42576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altLang="zh-CN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j-ea"/>
                  </a:rPr>
                  <a:t>PART THREE</a:t>
                </a:r>
                <a:endParaRPr lang="zh-CN" alt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j-ea"/>
                </a:endParaRPr>
              </a:p>
            </p:txBody>
          </p:sp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B5861CDE-5CCC-4EC9-AAE6-4DDC185E1B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6845" y="1068380"/>
                <a:ext cx="1867505" cy="1523492"/>
              </a:xfrm>
              <a:prstGeom prst="rect">
                <a:avLst/>
              </a:prstGeom>
            </p:spPr>
          </p:pic>
        </p:grpSp>
        <p:sp>
          <p:nvSpPr>
            <p:cNvPr id="2" name="矩形 1"/>
            <p:cNvSpPr/>
            <p:nvPr userDrawn="1"/>
          </p:nvSpPr>
          <p:spPr>
            <a:xfrm>
              <a:off x="2738438" y="4081463"/>
              <a:ext cx="1204912" cy="369848"/>
            </a:xfrm>
            <a:prstGeom prst="rect">
              <a:avLst/>
            </a:prstGeom>
            <a:solidFill>
              <a:srgbClr val="B5A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591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-2 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1348988"/>
            <a:ext cx="12192000" cy="3102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0" y="3667540"/>
            <a:ext cx="12192001" cy="682058"/>
            <a:chOff x="0" y="3667540"/>
            <a:chExt cx="12192001" cy="68205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2C3C1CA-869D-4F70-8C72-BC72214F5E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 l="52958" t="-16667" r="1202" b="-17979"/>
            <a:stretch/>
          </p:blipFill>
          <p:spPr>
            <a:xfrm>
              <a:off x="0" y="3667540"/>
              <a:ext cx="6500256" cy="682058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72C3C1CA-869D-4F70-8C72-BC72214F5E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 l="52958" t="11456" r="39636" b="-17978"/>
            <a:stretch/>
          </p:blipFill>
          <p:spPr>
            <a:xfrm>
              <a:off x="11141766" y="3809999"/>
              <a:ext cx="1050235" cy="539597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 userDrawn="1"/>
        </p:nvGrpSpPr>
        <p:grpSpPr>
          <a:xfrm>
            <a:off x="6500256" y="0"/>
            <a:ext cx="4824967" cy="6858000"/>
            <a:chOff x="813831" y="0"/>
            <a:chExt cx="4824967" cy="6858000"/>
          </a:xfrm>
        </p:grpSpPr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831" y="0"/>
              <a:ext cx="4824967" cy="6858000"/>
            </a:xfrm>
            <a:prstGeom prst="rect">
              <a:avLst/>
            </a:prstGeom>
            <a:effectLst>
              <a:outerShdw blurRad="114300" dist="139700" algn="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2" name="矩形 11"/>
            <p:cNvSpPr/>
            <p:nvPr userDrawn="1"/>
          </p:nvSpPr>
          <p:spPr>
            <a:xfrm>
              <a:off x="2738438" y="4081463"/>
              <a:ext cx="1204912" cy="369848"/>
            </a:xfrm>
            <a:prstGeom prst="rect">
              <a:avLst/>
            </a:prstGeom>
            <a:solidFill>
              <a:srgbClr val="B5A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6500257" y="1068380"/>
            <a:ext cx="4824968" cy="2852318"/>
            <a:chOff x="975756" y="1068380"/>
            <a:chExt cx="4824968" cy="2852318"/>
          </a:xfrm>
        </p:grpSpPr>
        <p:sp>
          <p:nvSpPr>
            <p:cNvPr id="11" name="文本框 10"/>
            <p:cNvSpPr txBox="1"/>
            <p:nvPr userDrawn="1"/>
          </p:nvSpPr>
          <p:spPr>
            <a:xfrm>
              <a:off x="975756" y="3089701"/>
              <a:ext cx="48249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zh-CN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j-ea"/>
                </a:rPr>
                <a:t>PART THREE</a:t>
              </a:r>
              <a:endPara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5861CDE-5CCC-4EC9-AAE6-4DDC185E1B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845" y="1068380"/>
              <a:ext cx="1867505" cy="152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218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-4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1348988"/>
            <a:ext cx="12192000" cy="3102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2C3C1CA-869D-4F70-8C72-BC72214F5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12760" t="-18106" r="1202" b="-17978"/>
          <a:stretch/>
        </p:blipFill>
        <p:spPr>
          <a:xfrm>
            <a:off x="0" y="3660252"/>
            <a:ext cx="12200467" cy="689345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821252" y="0"/>
            <a:ext cx="4824969" cy="6858000"/>
            <a:chOff x="975755" y="0"/>
            <a:chExt cx="4824969" cy="685800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755" y="0"/>
              <a:ext cx="4824969" cy="6858000"/>
            </a:xfrm>
            <a:prstGeom prst="rect">
              <a:avLst/>
            </a:prstGeom>
            <a:effectLst>
              <a:outerShdw blurRad="114300" dist="139700" algn="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9" name="文本框 18"/>
            <p:cNvSpPr txBox="1"/>
            <p:nvPr userDrawn="1"/>
          </p:nvSpPr>
          <p:spPr>
            <a:xfrm>
              <a:off x="1295399" y="3089701"/>
              <a:ext cx="4219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zh-CN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j-ea"/>
                </a:rPr>
                <a:t>PART FOUR</a:t>
              </a:r>
              <a:endPara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5861CDE-5CCC-4EC9-AAE6-4DDC185E1B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845" y="1068380"/>
              <a:ext cx="1867505" cy="152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180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4518D-F1E1-42FE-ADB3-4B6EED642878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756E6-AE62-4EF0-9CF6-DF3EBBB78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38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6" r:id="rId3"/>
    <p:sldLayoutId id="2147483667" r:id="rId4"/>
    <p:sldLayoutId id="2147483670" r:id="rId5"/>
    <p:sldLayoutId id="2147483672" r:id="rId6"/>
    <p:sldLayoutId id="2147483668" r:id="rId7"/>
    <p:sldLayoutId id="2147483673" r:id="rId8"/>
    <p:sldLayoutId id="2147483671" r:id="rId9"/>
    <p:sldLayoutId id="2147483669" r:id="rId10"/>
    <p:sldLayoutId id="2147483661" r:id="rId11"/>
    <p:sldLayoutId id="2147483664" r:id="rId12"/>
    <p:sldLayoutId id="2147483674" r:id="rId13"/>
    <p:sldLayoutId id="2147483663" r:id="rId14"/>
    <p:sldLayoutId id="2147483665" r:id="rId15"/>
    <p:sldLayoutId id="214748366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aps.org/prl/abstract/10.1103/PhysRevLett.61.145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journals.aps.org/prd/abstract/10.1103/PhysRevD.10.173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i.adsabs.harvard.edu/abs/1972A%26A....20....1N/abstract" TargetMode="External"/><Relationship Id="rId3" Type="http://schemas.openxmlformats.org/officeDocument/2006/relationships/hyperlink" Target="https://iopscience.iop.org/article/10.1088/1475-7516/2021/11/018/meta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hyperlink" Target="https://ui.adsabs.harvard.edu/abs/1975ApJ...198..163F/abstrac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anda.org/articles/aa/full_html/2020/09/aa33910-18/aa33910-18.html" TargetMode="External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6" Type="http://schemas.openxmlformats.org/officeDocument/2006/relationships/hyperlink" Target="https://iopscience.iop.org/article/10.1086/305328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hyperlink" Target="https://iopscience.iop.org/article/10.1088/0004-637X/707/2/916" TargetMode="External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1"/>
          <p:cNvSpPr txBox="1">
            <a:spLocks/>
          </p:cNvSpPr>
          <p:nvPr/>
        </p:nvSpPr>
        <p:spPr>
          <a:xfrm>
            <a:off x="604837" y="1087527"/>
            <a:ext cx="10982325" cy="1447800"/>
          </a:xfrm>
          <a:prstGeom prst="rect">
            <a:avLst/>
          </a:prstGeom>
        </p:spPr>
        <p:txBody>
          <a:bodyPr lIns="144000" tIns="144000" rIns="144000" bIns="144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3200" dirty="0">
                <a:latin typeface="+mj-lt"/>
              </a:rPr>
              <a:t>Probing Electroweak Phase Transition in the Singlet Standard Model via </a:t>
            </a:r>
            <a:r>
              <a:rPr lang="en-US" altLang="zh-CN" sz="3200" i="1" dirty="0" err="1">
                <a:latin typeface="+mj-lt"/>
              </a:rPr>
              <a:t>bbγγ</a:t>
            </a:r>
            <a:r>
              <a:rPr lang="en-US" altLang="zh-CN" sz="3200" dirty="0">
                <a:latin typeface="+mj-lt"/>
              </a:rPr>
              <a:t> and 4</a:t>
            </a:r>
            <a:r>
              <a:rPr lang="en-US" altLang="zh-CN" sz="3200" i="1" dirty="0">
                <a:latin typeface="+mj-lt"/>
              </a:rPr>
              <a:t>l</a:t>
            </a:r>
            <a:r>
              <a:rPr lang="en-US" altLang="zh-CN" sz="3200" dirty="0">
                <a:latin typeface="+mj-lt"/>
              </a:rPr>
              <a:t> channels</a:t>
            </a:r>
            <a:endParaRPr lang="zh-CN" altLang="en-US" sz="3200" dirty="0">
              <a:latin typeface="+mj-lt"/>
            </a:endParaRPr>
          </a:p>
        </p:txBody>
      </p:sp>
      <p:sp>
        <p:nvSpPr>
          <p:cNvPr id="6" name="文本占位符 11"/>
          <p:cNvSpPr txBox="1">
            <a:spLocks/>
          </p:cNvSpPr>
          <p:nvPr/>
        </p:nvSpPr>
        <p:spPr>
          <a:xfrm>
            <a:off x="2382933" y="3634988"/>
            <a:ext cx="7385241" cy="771882"/>
          </a:xfrm>
          <a:prstGeom prst="rect">
            <a:avLst/>
          </a:prstGeom>
        </p:spPr>
        <p:txBody>
          <a:bodyPr lIns="144000" tIns="144000" rIns="144000" bIns="144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+mj-lt"/>
              </a:rPr>
              <a:t>Yang Lin</a:t>
            </a:r>
            <a:endParaRPr lang="zh-CN" altLang="en-US" dirty="0">
              <a:latin typeface="+mj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F3C3606-8676-E540-A5A5-EBA08DDB5293}"/>
              </a:ext>
            </a:extLst>
          </p:cNvPr>
          <p:cNvSpPr txBox="1"/>
          <p:nvPr/>
        </p:nvSpPr>
        <p:spPr>
          <a:xfrm>
            <a:off x="5463847" y="440687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33DAF3F-435B-984A-8273-D067736E5140}" type="datetime1">
              <a:rPr kumimoji="1" lang="zh-CN" altLang="en-US" sz="2000" smtClean="0">
                <a:solidFill>
                  <a:srgbClr val="004098"/>
                </a:solidFill>
              </a:rPr>
              <a:t>2023/12/6</a:t>
            </a:fld>
            <a:endParaRPr kumimoji="1" lang="zh-CN" altLang="en-US" sz="2000" dirty="0">
              <a:solidFill>
                <a:srgbClr val="0040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4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10975" y="1360031"/>
            <a:ext cx="697345" cy="69734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6"/>
                </a:solidFill>
                <a:latin typeface="+mn-ea"/>
              </a:rPr>
              <a:t>1</a:t>
            </a:r>
            <a:endParaRPr lang="zh-CN" altLang="en-US" sz="32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10974" y="2502731"/>
            <a:ext cx="697345" cy="69734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6"/>
                </a:solidFill>
                <a:latin typeface="+mn-ea"/>
              </a:rPr>
              <a:t>2</a:t>
            </a:r>
            <a:endParaRPr lang="zh-CN" altLang="en-US" sz="32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10973" y="4788131"/>
            <a:ext cx="697345" cy="69734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6"/>
                </a:solidFill>
                <a:latin typeface="+mn-ea"/>
              </a:rPr>
              <a:t>4</a:t>
            </a:r>
            <a:endParaRPr lang="zh-CN" altLang="en-US" sz="32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10974" y="3645431"/>
            <a:ext cx="697345" cy="69734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6"/>
                </a:solidFill>
                <a:latin typeface="+mn-ea"/>
              </a:rPr>
              <a:t>3</a:t>
            </a:r>
            <a:endParaRPr lang="zh-CN" altLang="en-US" sz="32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5215" y="1360031"/>
            <a:ext cx="5523345" cy="69734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</a:rPr>
              <a:t>Physical Motivations</a:t>
            </a:r>
            <a:endParaRPr lang="zh-CN" alt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5214" y="2502731"/>
            <a:ext cx="5523345" cy="69734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</a:rPr>
              <a:t>Parameter Constraints</a:t>
            </a:r>
            <a:endParaRPr lang="zh-CN" alt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15215" y="3645431"/>
            <a:ext cx="5523345" cy="69734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</a:rPr>
              <a:t>Simulation</a:t>
            </a:r>
            <a:endParaRPr lang="zh-CN" alt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15214" y="4788131"/>
            <a:ext cx="5523345" cy="69734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</a:rPr>
              <a:t>Sensitivity Analysis</a:t>
            </a:r>
            <a:endParaRPr lang="zh-CN" alt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6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1"/>
          <p:cNvSpPr txBox="1">
            <a:spLocks/>
          </p:cNvSpPr>
          <p:nvPr/>
        </p:nvSpPr>
        <p:spPr>
          <a:xfrm>
            <a:off x="457200" y="1908279"/>
            <a:ext cx="5467350" cy="1638300"/>
          </a:xfrm>
          <a:prstGeom prst="rect">
            <a:avLst/>
          </a:prstGeom>
        </p:spPr>
        <p:txBody>
          <a:bodyPr vert="horz" lIns="144000" tIns="144000" rIns="144000" bIns="144000" rtlCol="0" anchor="ctr" anchorCtr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dirty="0">
                <a:latin typeface="+mj-lt"/>
              </a:rPr>
              <a:t>Physical Motivations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740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</a:rPr>
              <a:t>Contents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75F27E7-F65C-45FF-817F-01B93083CBD8}"/>
              </a:ext>
            </a:extLst>
          </p:cNvPr>
          <p:cNvGrpSpPr/>
          <p:nvPr/>
        </p:nvGrpSpPr>
        <p:grpSpPr>
          <a:xfrm>
            <a:off x="664939" y="3275521"/>
            <a:ext cx="10927665" cy="1011595"/>
            <a:chOff x="664939" y="4123509"/>
            <a:chExt cx="10927665" cy="1388151"/>
          </a:xfrm>
        </p:grpSpPr>
        <p:sp>
          <p:nvSpPr>
            <p:cNvPr id="9" name="任意多边形: 形状 3">
              <a:extLst>
                <a:ext uri="{FF2B5EF4-FFF2-40B4-BE49-F238E27FC236}">
                  <a16:creationId xmlns:a16="http://schemas.microsoft.com/office/drawing/2014/main" id="{3163C4A1-27FB-429D-988D-FC4E510CBD08}"/>
                </a:ext>
              </a:extLst>
            </p:cNvPr>
            <p:cNvSpPr/>
            <p:nvPr/>
          </p:nvSpPr>
          <p:spPr>
            <a:xfrm>
              <a:off x="664939" y="4123509"/>
              <a:ext cx="3095357" cy="1388151"/>
            </a:xfrm>
            <a:custGeom>
              <a:avLst/>
              <a:gdLst>
                <a:gd name="connsiteX0" fmla="*/ 0 w 3095357"/>
                <a:gd name="connsiteY0" fmla="*/ 0 h 1388151"/>
                <a:gd name="connsiteX1" fmla="*/ 2401282 w 3095357"/>
                <a:gd name="connsiteY1" fmla="*/ 0 h 1388151"/>
                <a:gd name="connsiteX2" fmla="*/ 3095357 w 3095357"/>
                <a:gd name="connsiteY2" fmla="*/ 694076 h 1388151"/>
                <a:gd name="connsiteX3" fmla="*/ 2401282 w 3095357"/>
                <a:gd name="connsiteY3" fmla="*/ 1388151 h 1388151"/>
                <a:gd name="connsiteX4" fmla="*/ 0 w 3095357"/>
                <a:gd name="connsiteY4" fmla="*/ 1388151 h 1388151"/>
                <a:gd name="connsiteX5" fmla="*/ 694076 w 3095357"/>
                <a:gd name="connsiteY5" fmla="*/ 694076 h 1388151"/>
                <a:gd name="connsiteX6" fmla="*/ 0 w 3095357"/>
                <a:gd name="connsiteY6" fmla="*/ 0 h 138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357" h="1388151">
                  <a:moveTo>
                    <a:pt x="0" y="0"/>
                  </a:moveTo>
                  <a:lnTo>
                    <a:pt x="2401282" y="0"/>
                  </a:lnTo>
                  <a:lnTo>
                    <a:pt x="3095357" y="694076"/>
                  </a:lnTo>
                  <a:lnTo>
                    <a:pt x="2401282" y="1388151"/>
                  </a:lnTo>
                  <a:lnTo>
                    <a:pt x="0" y="1388151"/>
                  </a:lnTo>
                  <a:lnTo>
                    <a:pt x="694076" y="69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6090" tIns="37338" rIns="731413" bIns="373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altLang="zh-CN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j-ea"/>
                </a:rPr>
                <a:t>Matter-Antimatter Asymmetry</a:t>
              </a:r>
              <a:endParaRPr lang="zh-CN" altLang="en-US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</a:endParaRPr>
            </a:p>
          </p:txBody>
        </p:sp>
        <p:sp>
          <p:nvSpPr>
            <p:cNvPr id="10" name="任意多边形: 形状 4">
              <a:extLst>
                <a:ext uri="{FF2B5EF4-FFF2-40B4-BE49-F238E27FC236}">
                  <a16:creationId xmlns:a16="http://schemas.microsoft.com/office/drawing/2014/main" id="{6AEDD98A-9BAE-4260-A166-60536C3C5805}"/>
                </a:ext>
              </a:extLst>
            </p:cNvPr>
            <p:cNvSpPr/>
            <p:nvPr/>
          </p:nvSpPr>
          <p:spPr>
            <a:xfrm>
              <a:off x="3470210" y="4123509"/>
              <a:ext cx="2900855" cy="1388151"/>
            </a:xfrm>
            <a:custGeom>
              <a:avLst/>
              <a:gdLst>
                <a:gd name="connsiteX0" fmla="*/ 0 w 2900855"/>
                <a:gd name="connsiteY0" fmla="*/ 0 h 1388151"/>
                <a:gd name="connsiteX1" fmla="*/ 2206780 w 2900855"/>
                <a:gd name="connsiteY1" fmla="*/ 0 h 1388151"/>
                <a:gd name="connsiteX2" fmla="*/ 2900855 w 2900855"/>
                <a:gd name="connsiteY2" fmla="*/ 694076 h 1388151"/>
                <a:gd name="connsiteX3" fmla="*/ 2206780 w 2900855"/>
                <a:gd name="connsiteY3" fmla="*/ 1388151 h 1388151"/>
                <a:gd name="connsiteX4" fmla="*/ 0 w 2900855"/>
                <a:gd name="connsiteY4" fmla="*/ 1388151 h 1388151"/>
                <a:gd name="connsiteX5" fmla="*/ 694076 w 2900855"/>
                <a:gd name="connsiteY5" fmla="*/ 694076 h 1388151"/>
                <a:gd name="connsiteX6" fmla="*/ 0 w 2900855"/>
                <a:gd name="connsiteY6" fmla="*/ 0 h 138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0855" h="1388151">
                  <a:moveTo>
                    <a:pt x="0" y="0"/>
                  </a:moveTo>
                  <a:lnTo>
                    <a:pt x="2206780" y="0"/>
                  </a:lnTo>
                  <a:lnTo>
                    <a:pt x="2900855" y="694076"/>
                  </a:lnTo>
                  <a:lnTo>
                    <a:pt x="2206780" y="1388151"/>
                  </a:lnTo>
                  <a:lnTo>
                    <a:pt x="0" y="1388151"/>
                  </a:lnTo>
                  <a:lnTo>
                    <a:pt x="694076" y="69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107093"/>
                <a:satOff val="-4303"/>
                <a:lumOff val="9209"/>
                <a:alphaOff val="0"/>
              </a:schemeClr>
            </a:fillRef>
            <a:effectRef idx="0">
              <a:schemeClr val="accent6">
                <a:shade val="80000"/>
                <a:hueOff val="107093"/>
                <a:satOff val="-4303"/>
                <a:lumOff val="92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6090" tIns="37338" rIns="731413" bIns="373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altLang="zh-CN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j-ea"/>
                </a:rPr>
                <a:t>Sakharov</a:t>
              </a:r>
            </a:p>
            <a:p>
              <a:pPr marL="0" lvl="0" indent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j-ea"/>
                </a:rPr>
                <a:t>Conditions</a:t>
              </a:r>
              <a:endParaRPr lang="en-US" altLang="zh-CN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</a:endParaRPr>
            </a:p>
          </p:txBody>
        </p:sp>
        <p:sp>
          <p:nvSpPr>
            <p:cNvPr id="11" name="任意多边形: 形状 6">
              <a:extLst>
                <a:ext uri="{FF2B5EF4-FFF2-40B4-BE49-F238E27FC236}">
                  <a16:creationId xmlns:a16="http://schemas.microsoft.com/office/drawing/2014/main" id="{47839E40-E60C-4788-AE65-FF544887D3A0}"/>
                </a:ext>
              </a:extLst>
            </p:cNvPr>
            <p:cNvSpPr/>
            <p:nvPr/>
          </p:nvSpPr>
          <p:spPr>
            <a:xfrm>
              <a:off x="6080980" y="4123509"/>
              <a:ext cx="2900855" cy="1388151"/>
            </a:xfrm>
            <a:custGeom>
              <a:avLst/>
              <a:gdLst>
                <a:gd name="connsiteX0" fmla="*/ 0 w 2900855"/>
                <a:gd name="connsiteY0" fmla="*/ 0 h 1388151"/>
                <a:gd name="connsiteX1" fmla="*/ 2206780 w 2900855"/>
                <a:gd name="connsiteY1" fmla="*/ 0 h 1388151"/>
                <a:gd name="connsiteX2" fmla="*/ 2900855 w 2900855"/>
                <a:gd name="connsiteY2" fmla="*/ 694076 h 1388151"/>
                <a:gd name="connsiteX3" fmla="*/ 2206780 w 2900855"/>
                <a:gd name="connsiteY3" fmla="*/ 1388151 h 1388151"/>
                <a:gd name="connsiteX4" fmla="*/ 0 w 2900855"/>
                <a:gd name="connsiteY4" fmla="*/ 1388151 h 1388151"/>
                <a:gd name="connsiteX5" fmla="*/ 694076 w 2900855"/>
                <a:gd name="connsiteY5" fmla="*/ 694076 h 1388151"/>
                <a:gd name="connsiteX6" fmla="*/ 0 w 2900855"/>
                <a:gd name="connsiteY6" fmla="*/ 0 h 138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0855" h="1388151">
                  <a:moveTo>
                    <a:pt x="0" y="0"/>
                  </a:moveTo>
                  <a:lnTo>
                    <a:pt x="2206780" y="0"/>
                  </a:lnTo>
                  <a:lnTo>
                    <a:pt x="2900855" y="694076"/>
                  </a:lnTo>
                  <a:lnTo>
                    <a:pt x="2206780" y="1388151"/>
                  </a:lnTo>
                  <a:lnTo>
                    <a:pt x="0" y="1388151"/>
                  </a:lnTo>
                  <a:lnTo>
                    <a:pt x="694076" y="69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214187"/>
                <a:satOff val="-8606"/>
                <a:lumOff val="18419"/>
                <a:alphaOff val="0"/>
              </a:schemeClr>
            </a:fillRef>
            <a:effectRef idx="0">
              <a:schemeClr val="accent6">
                <a:shade val="80000"/>
                <a:hueOff val="214187"/>
                <a:satOff val="-8606"/>
                <a:lumOff val="184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6090" tIns="37338" rIns="731413" bIns="373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altLang="zh-CN" sz="15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j-ea"/>
                </a:rPr>
                <a:t>Electro-Weak Baryogenesis</a:t>
              </a:r>
            </a:p>
          </p:txBody>
        </p:sp>
        <p:sp>
          <p:nvSpPr>
            <p:cNvPr id="12" name="任意多边形: 形状 7">
              <a:extLst>
                <a:ext uri="{FF2B5EF4-FFF2-40B4-BE49-F238E27FC236}">
                  <a16:creationId xmlns:a16="http://schemas.microsoft.com/office/drawing/2014/main" id="{C2F41945-E943-48AB-984C-7023CB9192F2}"/>
                </a:ext>
              </a:extLst>
            </p:cNvPr>
            <p:cNvSpPr/>
            <p:nvPr/>
          </p:nvSpPr>
          <p:spPr>
            <a:xfrm>
              <a:off x="8691749" y="4123509"/>
              <a:ext cx="2900855" cy="1388151"/>
            </a:xfrm>
            <a:custGeom>
              <a:avLst/>
              <a:gdLst>
                <a:gd name="connsiteX0" fmla="*/ 0 w 2900855"/>
                <a:gd name="connsiteY0" fmla="*/ 0 h 1388151"/>
                <a:gd name="connsiteX1" fmla="*/ 2206780 w 2900855"/>
                <a:gd name="connsiteY1" fmla="*/ 0 h 1388151"/>
                <a:gd name="connsiteX2" fmla="*/ 2900855 w 2900855"/>
                <a:gd name="connsiteY2" fmla="*/ 694076 h 1388151"/>
                <a:gd name="connsiteX3" fmla="*/ 2206780 w 2900855"/>
                <a:gd name="connsiteY3" fmla="*/ 1388151 h 1388151"/>
                <a:gd name="connsiteX4" fmla="*/ 0 w 2900855"/>
                <a:gd name="connsiteY4" fmla="*/ 1388151 h 1388151"/>
                <a:gd name="connsiteX5" fmla="*/ 694076 w 2900855"/>
                <a:gd name="connsiteY5" fmla="*/ 694076 h 1388151"/>
                <a:gd name="connsiteX6" fmla="*/ 0 w 2900855"/>
                <a:gd name="connsiteY6" fmla="*/ 0 h 138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0855" h="1388151">
                  <a:moveTo>
                    <a:pt x="0" y="0"/>
                  </a:moveTo>
                  <a:lnTo>
                    <a:pt x="2206780" y="0"/>
                  </a:lnTo>
                  <a:lnTo>
                    <a:pt x="2900855" y="694076"/>
                  </a:lnTo>
                  <a:lnTo>
                    <a:pt x="2206780" y="1388151"/>
                  </a:lnTo>
                  <a:lnTo>
                    <a:pt x="0" y="1388151"/>
                  </a:lnTo>
                  <a:lnTo>
                    <a:pt x="694076" y="69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0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6090" tIns="37338" rIns="731413" bIns="373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altLang="zh-CN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j-ea"/>
                </a:rPr>
                <a:t>xSM</a:t>
              </a:r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j-ea"/>
                </a:rPr>
                <a:t> Model</a:t>
              </a:r>
              <a:endParaRPr lang="en-US" altLang="zh-CN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3EC052F-C08A-B26D-142D-5E5EEFEE7DE0}"/>
              </a:ext>
            </a:extLst>
          </p:cNvPr>
          <p:cNvGrpSpPr/>
          <p:nvPr/>
        </p:nvGrpSpPr>
        <p:grpSpPr>
          <a:xfrm>
            <a:off x="1455173" y="2150448"/>
            <a:ext cx="1169768" cy="1119104"/>
            <a:chOff x="1455173" y="2150448"/>
            <a:chExt cx="1169768" cy="1119104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2D01D83-6352-44D2-BA68-CF4000F40404}"/>
                </a:ext>
              </a:extLst>
            </p:cNvPr>
            <p:cNvSpPr/>
            <p:nvPr/>
          </p:nvSpPr>
          <p:spPr>
            <a:xfrm>
              <a:off x="1485049" y="2150448"/>
              <a:ext cx="1119104" cy="1119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  <a:ea typeface="+mj-ea"/>
              </a:endParaRPr>
            </a:p>
          </p:txBody>
        </p:sp>
        <p:sp>
          <p:nvSpPr>
            <p:cNvPr id="22" name="文本框 38">
              <a:extLst>
                <a:ext uri="{FF2B5EF4-FFF2-40B4-BE49-F238E27FC236}">
                  <a16:creationId xmlns:a16="http://schemas.microsoft.com/office/drawing/2014/main" id="{B241CE74-ECDB-45DF-9FFF-491B89D79467}"/>
                </a:ext>
              </a:extLst>
            </p:cNvPr>
            <p:cNvSpPr txBox="1"/>
            <p:nvPr/>
          </p:nvSpPr>
          <p:spPr>
            <a:xfrm>
              <a:off x="1455173" y="2468634"/>
              <a:ext cx="1169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600"/>
                </a:spcAft>
              </a:pPr>
              <a:r>
                <a:rPr lang="en-US" altLang="zh-CN" sz="1400" dirty="0">
                  <a:solidFill>
                    <a:srgbClr val="FFC000"/>
                  </a:solidFill>
                  <a:latin typeface="+mj-lt"/>
                  <a:ea typeface="+mj-ea"/>
                  <a:cs typeface="+mn-ea"/>
                  <a:sym typeface="+mn-lt"/>
                </a:rPr>
                <a:t>Experimental Evidence</a:t>
              </a:r>
              <a:endParaRPr lang="zh-CN" altLang="en-US" sz="1400" dirty="0">
                <a:solidFill>
                  <a:srgbClr val="FFC000"/>
                </a:solidFill>
                <a:latin typeface="+mj-lt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A23B06C-7465-FCB0-156C-E67243120CAD}"/>
              </a:ext>
            </a:extLst>
          </p:cNvPr>
          <p:cNvGrpSpPr/>
          <p:nvPr/>
        </p:nvGrpSpPr>
        <p:grpSpPr>
          <a:xfrm>
            <a:off x="1435000" y="4283372"/>
            <a:ext cx="1210114" cy="1119104"/>
            <a:chOff x="1437413" y="2150448"/>
            <a:chExt cx="1210114" cy="1119104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C7AD42A5-95A3-DECB-6BE1-44C5F10BFB6B}"/>
                </a:ext>
              </a:extLst>
            </p:cNvPr>
            <p:cNvSpPr/>
            <p:nvPr/>
          </p:nvSpPr>
          <p:spPr>
            <a:xfrm>
              <a:off x="1485049" y="2150448"/>
              <a:ext cx="1119104" cy="1119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  <a:ea typeface="+mj-ea"/>
              </a:endParaRPr>
            </a:p>
          </p:txBody>
        </p:sp>
        <p:sp>
          <p:nvSpPr>
            <p:cNvPr id="20" name="文本框 38">
              <a:extLst>
                <a:ext uri="{FF2B5EF4-FFF2-40B4-BE49-F238E27FC236}">
                  <a16:creationId xmlns:a16="http://schemas.microsoft.com/office/drawing/2014/main" id="{7744E4FC-B573-32FB-7037-2DA8C7C06F5B}"/>
                </a:ext>
              </a:extLst>
            </p:cNvPr>
            <p:cNvSpPr txBox="1"/>
            <p:nvPr/>
          </p:nvSpPr>
          <p:spPr>
            <a:xfrm>
              <a:off x="1437413" y="2448390"/>
              <a:ext cx="1210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600"/>
                </a:spcAft>
              </a:pPr>
              <a:r>
                <a:rPr lang="en-US" altLang="zh-CN" sz="1400" dirty="0">
                  <a:solidFill>
                    <a:srgbClr val="FFC000"/>
                  </a:solidFill>
                  <a:latin typeface="+mj-lt"/>
                  <a:ea typeface="+mj-ea"/>
                  <a:cs typeface="+mn-ea"/>
                  <a:sym typeface="+mn-lt"/>
                </a:rPr>
                <a:t>Baryogenesis</a:t>
              </a:r>
              <a:r>
                <a:rPr lang="zh-CN" altLang="en-US" sz="1400" dirty="0">
                  <a:solidFill>
                    <a:srgbClr val="FFC000"/>
                  </a:solidFill>
                  <a:latin typeface="+mj-lt"/>
                  <a:ea typeface="+mj-ea"/>
                  <a:cs typeface="+mn-ea"/>
                  <a:sym typeface="+mn-lt"/>
                </a:rPr>
                <a:t> </a:t>
              </a:r>
              <a:r>
                <a:rPr lang="en-US" altLang="zh-CN" sz="1400" dirty="0">
                  <a:solidFill>
                    <a:srgbClr val="FFC000"/>
                  </a:solidFill>
                  <a:latin typeface="+mj-lt"/>
                  <a:ea typeface="+mj-ea"/>
                  <a:cs typeface="+mn-ea"/>
                  <a:sym typeface="+mn-lt"/>
                </a:rPr>
                <a:t>Arises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8201C15-7286-FCBA-D686-640DE8EF0D38}"/>
              </a:ext>
            </a:extLst>
          </p:cNvPr>
          <p:cNvGrpSpPr/>
          <p:nvPr/>
        </p:nvGrpSpPr>
        <p:grpSpPr>
          <a:xfrm>
            <a:off x="4337540" y="4283372"/>
            <a:ext cx="1169768" cy="1119104"/>
            <a:chOff x="1455173" y="2150448"/>
            <a:chExt cx="1169768" cy="1119104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8DF1BFA-73C1-ABDF-B2C0-6C346E5651F7}"/>
                </a:ext>
              </a:extLst>
            </p:cNvPr>
            <p:cNvSpPr/>
            <p:nvPr/>
          </p:nvSpPr>
          <p:spPr>
            <a:xfrm>
              <a:off x="1485049" y="2150448"/>
              <a:ext cx="1119104" cy="1119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  <a:ea typeface="+mj-ea"/>
              </a:endParaRPr>
            </a:p>
          </p:txBody>
        </p:sp>
        <p:sp>
          <p:nvSpPr>
            <p:cNvPr id="27" name="文本框 38">
              <a:extLst>
                <a:ext uri="{FF2B5EF4-FFF2-40B4-BE49-F238E27FC236}">
                  <a16:creationId xmlns:a16="http://schemas.microsoft.com/office/drawing/2014/main" id="{F8199D2A-543D-48C6-1714-8E1F35E3B620}"/>
                </a:ext>
              </a:extLst>
            </p:cNvPr>
            <p:cNvSpPr txBox="1"/>
            <p:nvPr/>
          </p:nvSpPr>
          <p:spPr>
            <a:xfrm>
              <a:off x="1455173" y="2468634"/>
              <a:ext cx="1169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600"/>
                </a:spcAft>
              </a:pPr>
              <a:endParaRPr lang="zh-CN" altLang="en-US" sz="1400" dirty="0">
                <a:solidFill>
                  <a:srgbClr val="FFC000"/>
                </a:solidFill>
                <a:latin typeface="+mj-lt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BA9432D-3F1D-DB9B-5D83-3DB52E9EC118}"/>
              </a:ext>
            </a:extLst>
          </p:cNvPr>
          <p:cNvGrpSpPr/>
          <p:nvPr/>
        </p:nvGrpSpPr>
        <p:grpSpPr>
          <a:xfrm>
            <a:off x="4331843" y="2170692"/>
            <a:ext cx="1169768" cy="1119104"/>
            <a:chOff x="1455173" y="2150448"/>
            <a:chExt cx="1169768" cy="1119104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0CD48FA6-640F-C29F-4669-CA0F69049CB7}"/>
                </a:ext>
              </a:extLst>
            </p:cNvPr>
            <p:cNvSpPr/>
            <p:nvPr/>
          </p:nvSpPr>
          <p:spPr>
            <a:xfrm>
              <a:off x="1485049" y="2150448"/>
              <a:ext cx="1119104" cy="1119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  <a:ea typeface="+mj-ea"/>
              </a:endParaRPr>
            </a:p>
          </p:txBody>
        </p:sp>
        <p:sp>
          <p:nvSpPr>
            <p:cNvPr id="30" name="文本框 38">
              <a:extLst>
                <a:ext uri="{FF2B5EF4-FFF2-40B4-BE49-F238E27FC236}">
                  <a16:creationId xmlns:a16="http://schemas.microsoft.com/office/drawing/2014/main" id="{8A76857C-BF25-6358-9D03-31857A90A902}"/>
                </a:ext>
              </a:extLst>
            </p:cNvPr>
            <p:cNvSpPr txBox="1"/>
            <p:nvPr/>
          </p:nvSpPr>
          <p:spPr>
            <a:xfrm>
              <a:off x="1455173" y="2468634"/>
              <a:ext cx="1169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600"/>
                </a:spcAft>
              </a:pPr>
              <a:endParaRPr lang="zh-CN" altLang="en-US" sz="1400" dirty="0">
                <a:solidFill>
                  <a:srgbClr val="FFC000"/>
                </a:solidFill>
                <a:latin typeface="+mj-lt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B09FD83-0666-EF14-1EBB-D05A6A5E0748}"/>
              </a:ext>
            </a:extLst>
          </p:cNvPr>
          <p:cNvGrpSpPr/>
          <p:nvPr/>
        </p:nvGrpSpPr>
        <p:grpSpPr>
          <a:xfrm>
            <a:off x="6943476" y="2150448"/>
            <a:ext cx="1169768" cy="1119104"/>
            <a:chOff x="1455173" y="2150448"/>
            <a:chExt cx="1169768" cy="1119104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5153574A-36F6-C483-37A1-DAAD53B3D93F}"/>
                </a:ext>
              </a:extLst>
            </p:cNvPr>
            <p:cNvSpPr/>
            <p:nvPr/>
          </p:nvSpPr>
          <p:spPr>
            <a:xfrm>
              <a:off x="1485049" y="2150448"/>
              <a:ext cx="1119104" cy="1119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  <a:ea typeface="+mj-ea"/>
              </a:endParaRPr>
            </a:p>
          </p:txBody>
        </p:sp>
        <p:sp>
          <p:nvSpPr>
            <p:cNvPr id="33" name="文本框 38">
              <a:extLst>
                <a:ext uri="{FF2B5EF4-FFF2-40B4-BE49-F238E27FC236}">
                  <a16:creationId xmlns:a16="http://schemas.microsoft.com/office/drawing/2014/main" id="{1A2B52D1-BFD2-E9B4-A5BF-DEE898ABB83D}"/>
                </a:ext>
              </a:extLst>
            </p:cNvPr>
            <p:cNvSpPr txBox="1"/>
            <p:nvPr/>
          </p:nvSpPr>
          <p:spPr>
            <a:xfrm>
              <a:off x="1455173" y="2468634"/>
              <a:ext cx="1169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600"/>
                </a:spcAft>
              </a:pPr>
              <a:endParaRPr lang="zh-CN" altLang="en-US" sz="1400" dirty="0">
                <a:solidFill>
                  <a:srgbClr val="FFC000"/>
                </a:solidFill>
                <a:latin typeface="+mj-lt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C2989FB-48F7-D419-168B-9FD058D06A6C}"/>
              </a:ext>
            </a:extLst>
          </p:cNvPr>
          <p:cNvGrpSpPr/>
          <p:nvPr/>
        </p:nvGrpSpPr>
        <p:grpSpPr>
          <a:xfrm>
            <a:off x="9552875" y="2150448"/>
            <a:ext cx="1169768" cy="1119104"/>
            <a:chOff x="1455173" y="2150448"/>
            <a:chExt cx="1169768" cy="1119104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FF995A65-AB74-9D47-4B1E-9C01252EB1B1}"/>
                </a:ext>
              </a:extLst>
            </p:cNvPr>
            <p:cNvSpPr/>
            <p:nvPr/>
          </p:nvSpPr>
          <p:spPr>
            <a:xfrm>
              <a:off x="1485049" y="2150448"/>
              <a:ext cx="1119104" cy="1119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  <a:ea typeface="+mj-ea"/>
              </a:endParaRPr>
            </a:p>
          </p:txBody>
        </p:sp>
        <p:sp>
          <p:nvSpPr>
            <p:cNvPr id="36" name="文本框 38">
              <a:extLst>
                <a:ext uri="{FF2B5EF4-FFF2-40B4-BE49-F238E27FC236}">
                  <a16:creationId xmlns:a16="http://schemas.microsoft.com/office/drawing/2014/main" id="{30A8C4A0-0B1B-9257-3063-07CF3A60A4B3}"/>
                </a:ext>
              </a:extLst>
            </p:cNvPr>
            <p:cNvSpPr txBox="1"/>
            <p:nvPr/>
          </p:nvSpPr>
          <p:spPr>
            <a:xfrm>
              <a:off x="1455173" y="2468634"/>
              <a:ext cx="1169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600"/>
                </a:spcAft>
              </a:pPr>
              <a:endParaRPr lang="zh-CN" altLang="en-US" sz="1400" dirty="0">
                <a:solidFill>
                  <a:srgbClr val="FFC000"/>
                </a:solidFill>
                <a:latin typeface="+mj-lt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15187D3-5224-A618-792B-5D86C4AA0D03}"/>
              </a:ext>
            </a:extLst>
          </p:cNvPr>
          <p:cNvGrpSpPr/>
          <p:nvPr/>
        </p:nvGrpSpPr>
        <p:grpSpPr>
          <a:xfrm>
            <a:off x="9558500" y="4283372"/>
            <a:ext cx="1169768" cy="1119104"/>
            <a:chOff x="1455173" y="2150448"/>
            <a:chExt cx="1169768" cy="1119104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1B57725C-482B-01E3-3BB1-6FD658C45732}"/>
                </a:ext>
              </a:extLst>
            </p:cNvPr>
            <p:cNvSpPr/>
            <p:nvPr/>
          </p:nvSpPr>
          <p:spPr>
            <a:xfrm>
              <a:off x="1485049" y="2150448"/>
              <a:ext cx="1119104" cy="1119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  <a:ea typeface="+mj-ea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A3E275A-8507-AAFD-8526-54CB612E474D}"/>
                </a:ext>
              </a:extLst>
            </p:cNvPr>
            <p:cNvSpPr txBox="1"/>
            <p:nvPr/>
          </p:nvSpPr>
          <p:spPr>
            <a:xfrm>
              <a:off x="1455173" y="2468634"/>
              <a:ext cx="1169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600"/>
                </a:spcAft>
              </a:pPr>
              <a:endParaRPr lang="zh-CN" altLang="en-US" sz="1400" dirty="0">
                <a:solidFill>
                  <a:srgbClr val="FFC000"/>
                </a:solidFill>
                <a:latin typeface="+mj-lt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B7D8081-9C5F-27E3-CF67-136A243AB70F}"/>
              </a:ext>
            </a:extLst>
          </p:cNvPr>
          <p:cNvGrpSpPr/>
          <p:nvPr/>
        </p:nvGrpSpPr>
        <p:grpSpPr>
          <a:xfrm>
            <a:off x="6943476" y="4283372"/>
            <a:ext cx="1169768" cy="1119104"/>
            <a:chOff x="1455173" y="2150448"/>
            <a:chExt cx="1169768" cy="1119104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E007712-35D9-9863-F44C-9EEC46678484}"/>
                </a:ext>
              </a:extLst>
            </p:cNvPr>
            <p:cNvSpPr/>
            <p:nvPr/>
          </p:nvSpPr>
          <p:spPr>
            <a:xfrm>
              <a:off x="1485049" y="2150448"/>
              <a:ext cx="1119104" cy="1119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  <a:ea typeface="+mj-ea"/>
              </a:endParaRPr>
            </a:p>
          </p:txBody>
        </p:sp>
        <p:sp>
          <p:nvSpPr>
            <p:cNvPr id="42" name="文本框 38">
              <a:extLst>
                <a:ext uri="{FF2B5EF4-FFF2-40B4-BE49-F238E27FC236}">
                  <a16:creationId xmlns:a16="http://schemas.microsoft.com/office/drawing/2014/main" id="{C70E7726-CD9D-0B83-1AC6-BADC6B6C7F2C}"/>
                </a:ext>
              </a:extLst>
            </p:cNvPr>
            <p:cNvSpPr txBox="1"/>
            <p:nvPr/>
          </p:nvSpPr>
          <p:spPr>
            <a:xfrm>
              <a:off x="1455173" y="2468634"/>
              <a:ext cx="1169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600"/>
                </a:spcAft>
              </a:pPr>
              <a:endParaRPr lang="zh-CN" altLang="en-US" sz="1400" dirty="0">
                <a:solidFill>
                  <a:srgbClr val="FFC000"/>
                </a:solidFill>
                <a:latin typeface="+mj-lt"/>
                <a:ea typeface="+mj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8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文本框 66">
            <a:extLst>
              <a:ext uri="{FF2B5EF4-FFF2-40B4-BE49-F238E27FC236}">
                <a16:creationId xmlns:a16="http://schemas.microsoft.com/office/drawing/2014/main" id="{5EA5DC92-D5DA-D119-0449-D8573625FD9F}"/>
              </a:ext>
            </a:extLst>
          </p:cNvPr>
          <p:cNvSpPr txBox="1"/>
          <p:nvPr/>
        </p:nvSpPr>
        <p:spPr>
          <a:xfrm>
            <a:off x="6298443" y="1665977"/>
            <a:ext cx="5518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C55A11"/>
                </a:solidFill>
                <a:effectLst/>
                <a:latin typeface="Times New Roman" panose="02020603050405020304" pitchFamily="18" charset="0"/>
                <a:ea typeface="华文仿宋" panose="02010600040101010101" pitchFamily="2" charset="-122"/>
              </a:rPr>
              <a:t>1. Antiproton-to-Proton flux ratio in </a:t>
            </a:r>
            <a:r>
              <a:rPr lang="en-US" altLang="zh-CN" sz="1800" i="1" dirty="0">
                <a:solidFill>
                  <a:srgbClr val="C55A11"/>
                </a:solidFill>
                <a:effectLst/>
                <a:latin typeface="Times New Roman" panose="02020603050405020304" pitchFamily="18" charset="0"/>
                <a:ea typeface="华文仿宋" panose="02010600040101010101" pitchFamily="2" charset="-122"/>
              </a:rPr>
              <a:t>cosmic rays</a:t>
            </a:r>
          </a:p>
          <a:p>
            <a:r>
              <a:rPr lang="en-US" altLang="zh-CN" dirty="0">
                <a:solidFill>
                  <a:srgbClr val="C55A11"/>
                </a:solidFill>
              </a:rPr>
              <a:t>Two 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BD9F68"/>
                </a:solidFill>
              </a:rPr>
              <a:t>Secondary antiprotons</a:t>
            </a:r>
            <a:r>
              <a:rPr lang="en-US" altLang="zh-CN" dirty="0">
                <a:solidFill>
                  <a:srgbClr val="BD9F68"/>
                </a:solidFill>
              </a:rPr>
              <a:t> through interstellar collisions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BD9F6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BD9F68"/>
                </a:solidFill>
              </a:rPr>
              <a:t>Antiprotons from </a:t>
            </a:r>
            <a:r>
              <a:rPr lang="en-US" altLang="zh-CN" b="1" dirty="0">
                <a:solidFill>
                  <a:srgbClr val="BD9F68"/>
                </a:solidFill>
              </a:rPr>
              <a:t>primordial</a:t>
            </a:r>
            <a:r>
              <a:rPr lang="en-US" altLang="zh-CN" dirty="0">
                <a:solidFill>
                  <a:srgbClr val="BD9F68"/>
                </a:solidFill>
              </a:rPr>
              <a:t> antimatters sources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Matter-Antimatter Asymmetry</a:t>
            </a:r>
            <a:endParaRPr lang="zh-CN" altLang="en-US" dirty="0">
              <a:latin typeface="+mj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DC7B47-99A2-17F7-63B7-5BA19920F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51" y="1591283"/>
            <a:ext cx="5145203" cy="23627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4C0B118-AAC5-8C94-CC48-64D19C261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51" y="4798568"/>
            <a:ext cx="5147094" cy="107881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DD45798-71EA-1547-7C4A-AE78745116A4}"/>
              </a:ext>
            </a:extLst>
          </p:cNvPr>
          <p:cNvSpPr txBox="1"/>
          <p:nvPr/>
        </p:nvSpPr>
        <p:spPr>
          <a:xfrm>
            <a:off x="375455" y="900581"/>
            <a:ext cx="555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55A11"/>
                </a:solidFill>
              </a:rPr>
              <a:t>The very early Universe contains almost an </a:t>
            </a:r>
            <a:r>
              <a:rPr lang="en-US" altLang="zh-CN" b="1" dirty="0">
                <a:solidFill>
                  <a:srgbClr val="C55A11"/>
                </a:solidFill>
              </a:rPr>
              <a:t>Equal</a:t>
            </a:r>
            <a:r>
              <a:rPr lang="en-US" altLang="zh-CN" dirty="0">
                <a:solidFill>
                  <a:srgbClr val="C55A11"/>
                </a:solidFill>
              </a:rPr>
              <a:t> number of matters and antimatters.</a:t>
            </a:r>
            <a:endParaRPr lang="zh-CN" altLang="en-US" dirty="0">
              <a:solidFill>
                <a:srgbClr val="C55A1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8F7DDFE-A278-2C67-3902-A73645B115EE}"/>
              </a:ext>
            </a:extLst>
          </p:cNvPr>
          <p:cNvSpPr txBox="1"/>
          <p:nvPr/>
        </p:nvSpPr>
        <p:spPr>
          <a:xfrm>
            <a:off x="563397" y="4053114"/>
            <a:ext cx="5094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B5A380"/>
                </a:solidFill>
              </a:rPr>
              <a:t>When the Universe got cooler, they </a:t>
            </a:r>
            <a:r>
              <a:rPr lang="en-US" altLang="zh-CN" b="1" dirty="0">
                <a:solidFill>
                  <a:srgbClr val="B5A380"/>
                </a:solidFill>
              </a:rPr>
              <a:t>pair-annihilated</a:t>
            </a:r>
            <a:r>
              <a:rPr lang="en-US" altLang="zh-CN" dirty="0">
                <a:solidFill>
                  <a:srgbClr val="B5A380"/>
                </a:solidFill>
              </a:rPr>
              <a:t>.</a:t>
            </a:r>
          </a:p>
          <a:p>
            <a:r>
              <a:rPr lang="en-US" altLang="zh-CN" dirty="0">
                <a:solidFill>
                  <a:srgbClr val="C55A11"/>
                </a:solidFill>
              </a:rPr>
              <a:t>But </a:t>
            </a:r>
            <a:r>
              <a:rPr lang="en-US" altLang="zh-CN" b="1" dirty="0">
                <a:solidFill>
                  <a:srgbClr val="C55A11"/>
                </a:solidFill>
              </a:rPr>
              <a:t>only matter remains</a:t>
            </a:r>
            <a:r>
              <a:rPr lang="en-US" altLang="zh-CN" dirty="0">
                <a:solidFill>
                  <a:srgbClr val="C55A11"/>
                </a:solidFill>
              </a:rPr>
              <a:t> (no antimatter)!</a:t>
            </a:r>
            <a:endParaRPr lang="zh-CN" altLang="en-US" dirty="0">
              <a:solidFill>
                <a:srgbClr val="C55A1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7BDDED2-FEA2-A0F5-CF6F-01514BCCCABF}"/>
              </a:ext>
            </a:extLst>
          </p:cNvPr>
          <p:cNvSpPr txBox="1"/>
          <p:nvPr/>
        </p:nvSpPr>
        <p:spPr>
          <a:xfrm>
            <a:off x="538050" y="5955472"/>
            <a:ext cx="5145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55A11"/>
                </a:solidFill>
              </a:rPr>
              <a:t>PUZZL: </a:t>
            </a:r>
            <a:r>
              <a:rPr lang="en-US" altLang="zh-CN" sz="2000" dirty="0">
                <a:solidFill>
                  <a:srgbClr val="C55A11"/>
                </a:solidFill>
              </a:rPr>
              <a:t>How was the initial excess of matter created?</a:t>
            </a:r>
            <a:endParaRPr lang="zh-CN" altLang="en-US" dirty="0">
              <a:solidFill>
                <a:srgbClr val="C55A11"/>
              </a:solidFill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71F4D590-0FD3-AD69-1F64-B8541482E676}"/>
              </a:ext>
            </a:extLst>
          </p:cNvPr>
          <p:cNvSpPr txBox="1"/>
          <p:nvPr/>
        </p:nvSpPr>
        <p:spPr>
          <a:xfrm>
            <a:off x="6298443" y="856211"/>
            <a:ext cx="51521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4098"/>
                </a:solidFill>
              </a:rPr>
              <a:t>Experimental Evidences </a:t>
            </a:r>
            <a:r>
              <a:rPr lang="en-US" altLang="zh-CN" dirty="0">
                <a:solidFill>
                  <a:srgbClr val="004098"/>
                </a:solidFill>
              </a:rPr>
              <a:t>showing that our Universe is </a:t>
            </a:r>
            <a:r>
              <a:rPr lang="en-US" altLang="zh-CN" i="1" dirty="0">
                <a:solidFill>
                  <a:srgbClr val="004098"/>
                </a:solidFill>
              </a:rPr>
              <a:t>made of matter rather than antimatter.</a:t>
            </a:r>
            <a:endParaRPr lang="zh-CN" altLang="en-US" i="1" dirty="0">
              <a:solidFill>
                <a:srgbClr val="004098"/>
              </a:solidFill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92AFD384-67E8-021B-AE72-FB7AFB3AB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931" y="2543140"/>
            <a:ext cx="1627193" cy="309707"/>
          </a:xfrm>
          <a:prstGeom prst="rect">
            <a:avLst/>
          </a:prstGeom>
          <a:noFill/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FA12A9B0-EE8E-A309-EED0-C6596F94F5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42" y="3143305"/>
            <a:ext cx="2351944" cy="3231867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D14D4EE9-D7E4-14F5-4366-B48CF26B95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073" y="3146991"/>
            <a:ext cx="2852876" cy="2337630"/>
          </a:xfrm>
          <a:prstGeom prst="rect">
            <a:avLst/>
          </a:prstGeom>
        </p:spPr>
      </p:pic>
      <p:sp>
        <p:nvSpPr>
          <p:cNvPr id="75" name="文本框 74">
            <a:extLst>
              <a:ext uri="{FF2B5EF4-FFF2-40B4-BE49-F238E27FC236}">
                <a16:creationId xmlns:a16="http://schemas.microsoft.com/office/drawing/2014/main" id="{98EDAC6E-1685-C576-E580-34B306F64171}"/>
              </a:ext>
            </a:extLst>
          </p:cNvPr>
          <p:cNvSpPr txBox="1"/>
          <p:nvPr/>
        </p:nvSpPr>
        <p:spPr>
          <a:xfrm>
            <a:off x="6883343" y="6372766"/>
            <a:ext cx="15668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B5A38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D 10, 1731</a:t>
            </a:r>
            <a:endParaRPr lang="zh-CN" altLang="en-US" sz="1200" dirty="0">
              <a:solidFill>
                <a:srgbClr val="B5A380"/>
              </a:solidFill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7A6CED8E-A6A8-D27E-E47A-BB11C963EBD9}"/>
              </a:ext>
            </a:extLst>
          </p:cNvPr>
          <p:cNvSpPr txBox="1"/>
          <p:nvPr/>
        </p:nvSpPr>
        <p:spPr>
          <a:xfrm>
            <a:off x="8801073" y="5485767"/>
            <a:ext cx="301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B5A380"/>
                </a:solidFill>
              </a:rPr>
              <a:t>Mass spectra of charged secondary particles in cosmic rays: </a:t>
            </a:r>
            <a:r>
              <a:rPr lang="en-US" altLang="zh-CN" sz="1200" dirty="0">
                <a:solidFill>
                  <a:srgbClr val="B5A38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Lett. 61 (1988) 145-148</a:t>
            </a:r>
            <a:r>
              <a:rPr lang="en-US" altLang="zh-CN" sz="1200" dirty="0">
                <a:solidFill>
                  <a:srgbClr val="B5A380"/>
                </a:solidFill>
              </a:rPr>
              <a:t>.</a:t>
            </a:r>
            <a:endParaRPr lang="zh-CN" altLang="en-US" sz="1200" dirty="0">
              <a:solidFill>
                <a:srgbClr val="B5A380"/>
              </a:solidFill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C180A135-B2C3-1398-5E6F-0EB12D31EC3C}"/>
              </a:ext>
            </a:extLst>
          </p:cNvPr>
          <p:cNvSpPr txBox="1"/>
          <p:nvPr/>
        </p:nvSpPr>
        <p:spPr>
          <a:xfrm>
            <a:off x="9132836" y="6203489"/>
            <a:ext cx="2351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C55A11"/>
                </a:solidFill>
              </a:rPr>
              <a:t>NO</a:t>
            </a:r>
            <a:r>
              <a:rPr lang="en-US" altLang="zh-CN" sz="1600" dirty="0">
                <a:solidFill>
                  <a:srgbClr val="C55A11"/>
                </a:solidFill>
              </a:rPr>
              <a:t> antiproton candidates !</a:t>
            </a:r>
            <a:endParaRPr lang="zh-CN" altLang="en-US" sz="1600" dirty="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2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Matter-Antimatter Asymmetry</a:t>
            </a:r>
            <a:endParaRPr lang="zh-CN" altLang="en-US" dirty="0">
              <a:latin typeface="+mj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13C94B46-94B6-7C8D-4BFF-F7A8DF21C46D}"/>
              </a:ext>
            </a:extLst>
          </p:cNvPr>
          <p:cNvSpPr txBox="1"/>
          <p:nvPr/>
        </p:nvSpPr>
        <p:spPr>
          <a:xfrm>
            <a:off x="1572796" y="900556"/>
            <a:ext cx="9046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4098"/>
                </a:solidFill>
              </a:rPr>
              <a:t>Experimental Evidences </a:t>
            </a:r>
            <a:r>
              <a:rPr lang="en-US" altLang="zh-CN" dirty="0">
                <a:solidFill>
                  <a:srgbClr val="004098"/>
                </a:solidFill>
              </a:rPr>
              <a:t>showing that our Universe is </a:t>
            </a:r>
            <a:r>
              <a:rPr lang="en-US" altLang="zh-CN" i="1" dirty="0">
                <a:solidFill>
                  <a:srgbClr val="004098"/>
                </a:solidFill>
              </a:rPr>
              <a:t>made of matter rather than antimatter.</a:t>
            </a:r>
            <a:endParaRPr lang="zh-CN" altLang="en-US" i="1" dirty="0">
              <a:solidFill>
                <a:srgbClr val="004098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EC6332-01F8-894B-9B64-6CD4FABA5BB0}"/>
              </a:ext>
            </a:extLst>
          </p:cNvPr>
          <p:cNvSpPr txBox="1"/>
          <p:nvPr/>
        </p:nvSpPr>
        <p:spPr>
          <a:xfrm>
            <a:off x="568643" y="1356441"/>
            <a:ext cx="4723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C55A11"/>
                </a:solidFill>
                <a:effectLst/>
                <a:latin typeface="Times New Roman" panose="02020603050405020304" pitchFamily="18" charset="0"/>
                <a:ea typeface="华文仿宋" panose="02010600040101010101" pitchFamily="2" charset="-122"/>
              </a:rPr>
              <a:t>1. Antiproton-to-Proton flux ratio in </a:t>
            </a:r>
            <a:r>
              <a:rPr lang="en-US" altLang="zh-CN" sz="1800" i="1" dirty="0">
                <a:solidFill>
                  <a:srgbClr val="C55A11"/>
                </a:solidFill>
                <a:effectLst/>
                <a:latin typeface="Times New Roman" panose="02020603050405020304" pitchFamily="18" charset="0"/>
                <a:ea typeface="华文仿宋" panose="02010600040101010101" pitchFamily="2" charset="-122"/>
              </a:rPr>
              <a:t>cosmic rays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04281FB-35A2-5147-B098-528EF36FA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3" y="1698026"/>
            <a:ext cx="4752747" cy="359406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A724F3A-6123-5644-BCBC-30F966A15AF8}"/>
              </a:ext>
            </a:extLst>
          </p:cNvPr>
          <p:cNvSpPr txBox="1"/>
          <p:nvPr/>
        </p:nvSpPr>
        <p:spPr>
          <a:xfrm>
            <a:off x="6390323" y="1356441"/>
            <a:ext cx="5233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C55A11"/>
                </a:solidFill>
                <a:effectLst/>
                <a:latin typeface="Times New Roman" panose="02020603050405020304" pitchFamily="18" charset="0"/>
                <a:ea typeface="华文仿宋" panose="02010600040101010101" pitchFamily="2" charset="-122"/>
              </a:rPr>
              <a:t>2. Annihilation backgrounds </a:t>
            </a:r>
            <a:r>
              <a:rPr lang="en-US" altLang="zh-CN" sz="1800" i="1" dirty="0">
                <a:solidFill>
                  <a:srgbClr val="C55A11"/>
                </a:solidFill>
                <a:effectLst/>
                <a:latin typeface="Times New Roman" panose="02020603050405020304" pitchFamily="18" charset="0"/>
                <a:ea typeface="华文仿宋" panose="02010600040101010101" pitchFamily="2" charset="-122"/>
              </a:rPr>
              <a:t>within clusters of galaxies</a:t>
            </a:r>
            <a:r>
              <a:rPr lang="zh-CN" altLang="zh-CN" i="1" dirty="0">
                <a:solidFill>
                  <a:srgbClr val="C55A11"/>
                </a:solidFill>
                <a:effectLst/>
              </a:rPr>
              <a:t> </a:t>
            </a:r>
            <a:endParaRPr lang="en-US" altLang="zh-CN" sz="1800" i="1" dirty="0">
              <a:solidFill>
                <a:srgbClr val="C55A11"/>
              </a:solidFill>
              <a:effectLst/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1BB7D2-17F3-8243-9461-F1674C036F4E}"/>
              </a:ext>
            </a:extLst>
          </p:cNvPr>
          <p:cNvSpPr txBox="1"/>
          <p:nvPr/>
        </p:nvSpPr>
        <p:spPr>
          <a:xfrm>
            <a:off x="568643" y="5298633"/>
            <a:ext cx="4752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solidFill>
                  <a:srgbClr val="BD9F68"/>
                </a:solidFill>
              </a:rPr>
              <a:t>Energy spectrum of antiproton/proton flux ratio in the combined analysis with B/C, Li/C, Be/C, Li/B, Li/Be and Be/B spectra: </a:t>
            </a:r>
            <a:r>
              <a:rPr kumimoji="1" lang="en-US" altLang="zh-CN" sz="1200" dirty="0">
                <a:solidFill>
                  <a:srgbClr val="BD9F68"/>
                </a:solidFill>
                <a:hlinkClick r:id="rId3"/>
              </a:rPr>
              <a:t>JCAP11(2021)018</a:t>
            </a:r>
            <a:r>
              <a:rPr kumimoji="1" lang="en-US" altLang="zh-CN" sz="1200" dirty="0">
                <a:solidFill>
                  <a:srgbClr val="BD9F68"/>
                </a:solidFill>
              </a:rPr>
              <a:t>. </a:t>
            </a:r>
            <a:endParaRPr kumimoji="1" lang="zh-CN" altLang="en-US" sz="1200" dirty="0">
              <a:solidFill>
                <a:srgbClr val="BD9F68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4B440D-C21C-8B4B-BF67-737EF29B46D4}"/>
              </a:ext>
            </a:extLst>
          </p:cNvPr>
          <p:cNvSpPr txBox="1"/>
          <p:nvPr/>
        </p:nvSpPr>
        <p:spPr>
          <a:xfrm>
            <a:off x="877252" y="5766841"/>
            <a:ext cx="4106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dirty="0">
                <a:solidFill>
                  <a:srgbClr val="C55A11"/>
                </a:solidFill>
              </a:rPr>
              <a:t>﻿Compatible with a </a:t>
            </a:r>
            <a:r>
              <a:rPr kumimoji="1" lang="en" altLang="zh-CN" sz="2000" b="1" dirty="0">
                <a:solidFill>
                  <a:srgbClr val="C55A11"/>
                </a:solidFill>
              </a:rPr>
              <a:t>pure </a:t>
            </a:r>
            <a:r>
              <a:rPr kumimoji="1" lang="en" altLang="zh-CN" dirty="0">
                <a:solidFill>
                  <a:srgbClr val="C55A11"/>
                </a:solidFill>
              </a:rPr>
              <a:t>secondary origin.</a:t>
            </a:r>
          </a:p>
          <a:p>
            <a:r>
              <a:rPr kumimoji="1" lang="en" altLang="zh-CN" sz="2000" b="1" dirty="0">
                <a:solidFill>
                  <a:srgbClr val="C55A11"/>
                </a:solidFill>
              </a:rPr>
              <a:t>NO</a:t>
            </a:r>
            <a:r>
              <a:rPr kumimoji="1" lang="en" altLang="zh-CN" b="1" dirty="0">
                <a:solidFill>
                  <a:srgbClr val="C55A11"/>
                </a:solidFill>
              </a:rPr>
              <a:t> </a:t>
            </a:r>
            <a:r>
              <a:rPr kumimoji="1" lang="en" altLang="zh-CN" dirty="0">
                <a:solidFill>
                  <a:srgbClr val="C55A11"/>
                </a:solidFill>
              </a:rPr>
              <a:t>primordial antimatter </a:t>
            </a:r>
            <a:r>
              <a:rPr kumimoji="1" lang="en" altLang="zh-CN" i="1" dirty="0">
                <a:solidFill>
                  <a:srgbClr val="C55A11"/>
                </a:solidFill>
              </a:rPr>
              <a:t>in our galaxy</a:t>
            </a:r>
            <a:r>
              <a:rPr kumimoji="1" lang="en" altLang="zh-CN" dirty="0">
                <a:solidFill>
                  <a:srgbClr val="C55A11"/>
                </a:solidFill>
              </a:rPr>
              <a:t>!</a:t>
            </a:r>
            <a:endParaRPr kumimoji="1" lang="zh-CN" altLang="en-US" i="1" dirty="0">
              <a:solidFill>
                <a:srgbClr val="C55A11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0729B10-F032-C54E-8131-61512990A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61" y="3618187"/>
            <a:ext cx="1975005" cy="3150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DB77AF1-A181-364A-9B69-D919AE73E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19" y="4060667"/>
            <a:ext cx="1846660" cy="36933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92CB0D9-55ED-4343-B64E-09D32ADDF239}"/>
              </a:ext>
            </a:extLst>
          </p:cNvPr>
          <p:cNvSpPr txBox="1"/>
          <p:nvPr/>
        </p:nvSpPr>
        <p:spPr>
          <a:xfrm>
            <a:off x="6617147" y="3184471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BD9F68"/>
                </a:solidFill>
              </a:rPr>
              <a:t>Experimental Upper Bounds:</a:t>
            </a:r>
            <a:endParaRPr kumimoji="1" lang="zh-CN" altLang="en-US" dirty="0">
              <a:solidFill>
                <a:srgbClr val="BD9F68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DDD53AF-5624-654F-891F-1BF45E76E9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47" y="2445986"/>
            <a:ext cx="1590549" cy="65212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F393BB0-7C6D-8744-A832-66ED0560A4D5}"/>
              </a:ext>
            </a:extLst>
          </p:cNvPr>
          <p:cNvSpPr txBox="1"/>
          <p:nvPr/>
        </p:nvSpPr>
        <p:spPr>
          <a:xfrm>
            <a:off x="6617147" y="205685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BD9F68"/>
                </a:solidFill>
              </a:rPr>
              <a:t>Expected Limits:</a:t>
            </a:r>
            <a:endParaRPr kumimoji="1" lang="zh-CN" altLang="en-US" dirty="0">
              <a:solidFill>
                <a:srgbClr val="BD9F68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AE111D6-77A2-0A49-AFDF-D545824D2CA4}"/>
              </a:ext>
            </a:extLst>
          </p:cNvPr>
          <p:cNvSpPr txBox="1"/>
          <p:nvPr/>
        </p:nvSpPr>
        <p:spPr>
          <a:xfrm>
            <a:off x="6617147" y="5618890"/>
            <a:ext cx="500621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C55A11"/>
                </a:solidFill>
              </a:rPr>
              <a:t>﻿Not only no antimatter in the intergalactic medium, </a:t>
            </a:r>
          </a:p>
          <a:p>
            <a:r>
              <a:rPr lang="en" altLang="zh-CN" dirty="0">
                <a:solidFill>
                  <a:srgbClr val="C55A11"/>
                </a:solidFill>
              </a:rPr>
              <a:t>but also no antimatter in the </a:t>
            </a:r>
            <a:r>
              <a:rPr lang="en" altLang="zh-CN" sz="2000" b="1" dirty="0">
                <a:solidFill>
                  <a:srgbClr val="C55A11"/>
                </a:solidFill>
              </a:rPr>
              <a:t>intergalactic</a:t>
            </a:r>
            <a:r>
              <a:rPr lang="en" altLang="zh-CN" dirty="0">
                <a:solidFill>
                  <a:srgbClr val="C55A11"/>
                </a:solidFill>
              </a:rPr>
              <a:t> medium!</a:t>
            </a:r>
            <a:endParaRPr lang="zh-CN" altLang="en-US" dirty="0">
              <a:solidFill>
                <a:srgbClr val="C55A1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D1654C7-B50E-8F4E-9D29-1E2B4CD6D671}"/>
              </a:ext>
            </a:extLst>
          </p:cNvPr>
          <p:cNvSpPr txBox="1"/>
          <p:nvPr/>
        </p:nvSpPr>
        <p:spPr>
          <a:xfrm>
            <a:off x="6617147" y="4532002"/>
            <a:ext cx="488546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C55A11"/>
                </a:solidFill>
              </a:rPr>
              <a:t>Possibly-Existed antimatter regions:</a:t>
            </a:r>
          </a:p>
          <a:p>
            <a:r>
              <a:rPr lang="en" altLang="zh-CN" dirty="0">
                <a:solidFill>
                  <a:srgbClr val="C55A11"/>
                </a:solidFill>
              </a:rPr>
              <a:t>At distance separated </a:t>
            </a:r>
            <a:r>
              <a:rPr lang="en" altLang="zh-CN" sz="2000" b="1" dirty="0">
                <a:solidFill>
                  <a:srgbClr val="C55A11"/>
                </a:solidFill>
              </a:rPr>
              <a:t>at least as large as clusters</a:t>
            </a:r>
            <a:r>
              <a:rPr lang="en" altLang="zh-CN" dirty="0">
                <a:solidFill>
                  <a:srgbClr val="C55A11"/>
                </a:solidFill>
              </a:rPr>
              <a:t> of galaxies.</a:t>
            </a:r>
            <a:endParaRPr lang="zh-CN" altLang="en-US" dirty="0">
              <a:solidFill>
                <a:srgbClr val="C55A1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0325B72-872E-7041-9BFC-8C9FCDADFF96}"/>
              </a:ext>
            </a:extLst>
          </p:cNvPr>
          <p:cNvSpPr txBox="1"/>
          <p:nvPr/>
        </p:nvSpPr>
        <p:spPr>
          <a:xfrm>
            <a:off x="6617147" y="1706648"/>
            <a:ext cx="543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BD9F68"/>
                </a:solidFill>
              </a:rPr>
              <a:t>Most useful probe</a:t>
            </a:r>
            <a:r>
              <a:rPr kumimoji="1" lang="en-US" altLang="zh-CN" dirty="0">
                <a:solidFill>
                  <a:srgbClr val="BD9F68"/>
                </a:solidFill>
              </a:rPr>
              <a:t>: annihilation </a:t>
            </a:r>
            <a:r>
              <a:rPr kumimoji="1" lang="en-US" altLang="zh-CN" i="1" dirty="0">
                <a:solidFill>
                  <a:srgbClr val="BD9F68"/>
                </a:solidFill>
              </a:rPr>
              <a:t>gamma-ray</a:t>
            </a:r>
            <a:r>
              <a:rPr kumimoji="1" lang="en-US" altLang="zh-CN" dirty="0">
                <a:solidFill>
                  <a:srgbClr val="BD9F68"/>
                </a:solidFill>
              </a:rPr>
              <a:t> distribution</a:t>
            </a:r>
            <a:endParaRPr kumimoji="1" lang="zh-CN" altLang="en-US" dirty="0">
              <a:solidFill>
                <a:srgbClr val="BD9F6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CF629B5-1ABE-4648-8464-8D846F2E18B5}"/>
                  </a:ext>
                </a:extLst>
              </p:cNvPr>
              <p:cNvSpPr txBox="1"/>
              <p:nvPr/>
            </p:nvSpPr>
            <p:spPr>
              <a:xfrm>
                <a:off x="8443288" y="2631670"/>
                <a:ext cx="3724353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zh-CN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kumimoji="1" lang="en-US" altLang="zh-CN" dirty="0"/>
                  <a:t>      </a:t>
                </a:r>
                <a:r>
                  <a:rPr kumimoji="1" lang="en-US" altLang="zh-CN" b="1" dirty="0">
                    <a:solidFill>
                      <a:srgbClr val="C55A11"/>
                    </a:solidFill>
                  </a:rPr>
                  <a:t>observable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solidFill>
                          <a:srgbClr val="C55A1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kumimoji="1" lang="en-US" altLang="zh-CN" b="1" dirty="0">
                    <a:solidFill>
                      <a:srgbClr val="C55A11"/>
                    </a:solidFill>
                  </a:rPr>
                  <a:t>-ray sources</a:t>
                </a:r>
                <a:endParaRPr kumimoji="1" lang="zh-CN" altLang="en-US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CF629B5-1ABE-4648-8464-8D846F2E1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288" y="2631670"/>
                <a:ext cx="3724353" cy="280077"/>
              </a:xfrm>
              <a:prstGeom prst="rect">
                <a:avLst/>
              </a:prstGeom>
              <a:blipFill>
                <a:blip r:embed="rId7"/>
                <a:stretch>
                  <a:fillRect l="-3729" t="-21739" r="-2712" b="-47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20242590-DD0F-0847-BD0E-551D4C79F39D}"/>
              </a:ext>
            </a:extLst>
          </p:cNvPr>
          <p:cNvSpPr txBox="1"/>
          <p:nvPr/>
        </p:nvSpPr>
        <p:spPr>
          <a:xfrm>
            <a:off x="8860196" y="3537208"/>
            <a:ext cx="2890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hlinkClick r:id="rId8"/>
              </a:rPr>
              <a:t>A&amp;A Vol. 20, p.1 (1972)</a:t>
            </a:r>
            <a:endParaRPr lang="zh-CN" altLang="en-US" dirty="0"/>
          </a:p>
        </p:txBody>
      </p:sp>
      <p:sp>
        <p:nvSpPr>
          <p:cNvPr id="22" name="文本框 21">
            <a:hlinkClick r:id="rId9"/>
            <a:extLst>
              <a:ext uri="{FF2B5EF4-FFF2-40B4-BE49-F238E27FC236}">
                <a16:creationId xmlns:a16="http://schemas.microsoft.com/office/drawing/2014/main" id="{49EF2901-913F-654C-B159-3EEFE4BA3CFD}"/>
              </a:ext>
            </a:extLst>
          </p:cNvPr>
          <p:cNvSpPr txBox="1"/>
          <p:nvPr/>
        </p:nvSpPr>
        <p:spPr>
          <a:xfrm>
            <a:off x="8720066" y="4047944"/>
            <a:ext cx="3331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hlinkClick r:id="rId9"/>
              </a:rPr>
              <a:t>A&amp;A Vol. 198, pp. 163–182, 1975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939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Matter-Antimatter Asymmetry</a:t>
            </a:r>
            <a:endParaRPr lang="zh-CN" altLang="en-US" dirty="0">
              <a:latin typeface="+mj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934D104-B462-20B9-6303-1DC29040F26E}"/>
              </a:ext>
            </a:extLst>
          </p:cNvPr>
          <p:cNvSpPr txBox="1"/>
          <p:nvPr/>
        </p:nvSpPr>
        <p:spPr>
          <a:xfrm>
            <a:off x="6419726" y="856211"/>
            <a:ext cx="5371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4098"/>
                </a:solidFill>
              </a:rPr>
              <a:t>How to </a:t>
            </a:r>
            <a:r>
              <a:rPr lang="en-US" altLang="zh-CN" sz="2000" b="1" dirty="0">
                <a:solidFill>
                  <a:srgbClr val="004098"/>
                </a:solidFill>
              </a:rPr>
              <a:t>Quantify</a:t>
            </a:r>
            <a:r>
              <a:rPr lang="en-US" altLang="zh-CN" dirty="0">
                <a:solidFill>
                  <a:srgbClr val="004098"/>
                </a:solidFill>
              </a:rPr>
              <a:t> the excess of matter over antimatter?</a:t>
            </a:r>
            <a:endParaRPr lang="zh-CN" altLang="en-US" dirty="0">
              <a:solidFill>
                <a:srgbClr val="004098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803D2F2-82C6-F360-5FE3-9C11C605C00E}"/>
              </a:ext>
            </a:extLst>
          </p:cNvPr>
          <p:cNvSpPr txBox="1"/>
          <p:nvPr/>
        </p:nvSpPr>
        <p:spPr>
          <a:xfrm>
            <a:off x="6419726" y="1234237"/>
            <a:ext cx="53719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Baryon-to-Photon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/>
              <a:t>Intuitive</a:t>
            </a:r>
            <a:r>
              <a:rPr lang="en-US" altLang="zh-CN" dirty="0"/>
              <a:t> to understand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Constant only in the early universe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7BABEFF-1500-DF71-4F7C-4B567B315308}"/>
              </a:ext>
            </a:extLst>
          </p:cNvPr>
          <p:cNvSpPr txBox="1"/>
          <p:nvPr/>
        </p:nvSpPr>
        <p:spPr>
          <a:xfrm>
            <a:off x="6419725" y="3853096"/>
            <a:ext cx="55160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Baryon-to-Entropy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/>
              <a:t>Always conserved</a:t>
            </a:r>
            <a:r>
              <a:rPr lang="en-US" altLang="zh-CN" dirty="0"/>
              <a:t> during adiabatic expansion of the universe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Most commonly used baryon asymmetry parameter</a:t>
            </a:r>
            <a:endParaRPr lang="zh-CN" altLang="en-US" dirty="0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E2D88343-AA8F-D302-CFFC-7CC499409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680" y="2185847"/>
            <a:ext cx="1719317" cy="482920"/>
          </a:xfrm>
          <a:prstGeom prst="rect">
            <a:avLst/>
          </a:prstGeom>
          <a:ln>
            <a:solidFill>
              <a:srgbClr val="004098"/>
            </a:solidFill>
          </a:ln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BA057DA7-952F-C790-2400-1AB8A0FFAF45}"/>
              </a:ext>
            </a:extLst>
          </p:cNvPr>
          <p:cNvGrpSpPr/>
          <p:nvPr/>
        </p:nvGrpSpPr>
        <p:grpSpPr>
          <a:xfrm>
            <a:off x="6419725" y="3281133"/>
            <a:ext cx="5516065" cy="588337"/>
            <a:chOff x="6621519" y="2861005"/>
            <a:chExt cx="5516065" cy="588337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321876F1-FF38-924E-E405-83FC9D3CA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1519" y="2861005"/>
              <a:ext cx="3600842" cy="588337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DB30AB95-5DAE-8519-5E3F-6DD78B497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5618" y="2980232"/>
              <a:ext cx="1791966" cy="349882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F8FB1033-B48B-3DBC-0709-7C415793F0A6}"/>
                </a:ext>
              </a:extLst>
            </p:cNvPr>
            <p:cNvCxnSpPr/>
            <p:nvPr/>
          </p:nvCxnSpPr>
          <p:spPr>
            <a:xfrm>
              <a:off x="10285423" y="2980232"/>
              <a:ext cx="0" cy="34988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442C16B-68EE-745C-A7D4-18218C6A62E9}"/>
              </a:ext>
            </a:extLst>
          </p:cNvPr>
          <p:cNvGrpSpPr/>
          <p:nvPr/>
        </p:nvGrpSpPr>
        <p:grpSpPr>
          <a:xfrm>
            <a:off x="6419725" y="2723560"/>
            <a:ext cx="5516064" cy="528540"/>
            <a:chOff x="6621519" y="3429000"/>
            <a:chExt cx="5516064" cy="528540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13DD8167-8804-604E-E7F4-FBDDA8C04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1519" y="3429000"/>
              <a:ext cx="2541400" cy="528540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0A45F483-F575-FE4F-9CDE-03D91FE43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31549" y="3588080"/>
              <a:ext cx="2906034" cy="286453"/>
            </a:xfrm>
            <a:prstGeom prst="rect">
              <a:avLst/>
            </a:prstGeom>
          </p:spPr>
        </p:pic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D06AAD91-FDEA-B190-FB43-DCB2F94BF944}"/>
                </a:ext>
              </a:extLst>
            </p:cNvPr>
            <p:cNvCxnSpPr/>
            <p:nvPr/>
          </p:nvCxnSpPr>
          <p:spPr>
            <a:xfrm>
              <a:off x="9189194" y="3556365"/>
              <a:ext cx="0" cy="34988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F9CBB479-035C-5B7C-5337-13B34A987D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8253" y="2269607"/>
            <a:ext cx="1551142" cy="312149"/>
          </a:xfrm>
          <a:prstGeom prst="rect">
            <a:avLst/>
          </a:prstGeom>
          <a:ln>
            <a:solidFill>
              <a:srgbClr val="004098"/>
            </a:solidFill>
          </a:ln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9BB5E646-E4F4-D2AB-74E6-6623D351BE1C}"/>
              </a:ext>
            </a:extLst>
          </p:cNvPr>
          <p:cNvSpPr txBox="1"/>
          <p:nvPr/>
        </p:nvSpPr>
        <p:spPr>
          <a:xfrm>
            <a:off x="10646963" y="2621030"/>
            <a:ext cx="12888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zh-CN" sz="1050" dirty="0">
                <a:hlinkClick r:id="rId8"/>
              </a:rPr>
              <a:t>A&amp;A 641, A6 (2020)</a:t>
            </a:r>
            <a:endParaRPr lang="zh-CN" altLang="en-US" sz="105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468EE1A-A320-FF91-B87C-441D2A746B24}"/>
              </a:ext>
            </a:extLst>
          </p:cNvPr>
          <p:cNvSpPr txBox="1"/>
          <p:nvPr/>
        </p:nvSpPr>
        <p:spPr>
          <a:xfrm>
            <a:off x="10736039" y="3222992"/>
            <a:ext cx="11997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 err="1">
                <a:effectLst/>
                <a:hlinkClick r:id="rId9"/>
              </a:rPr>
              <a:t>ApJ</a:t>
            </a:r>
            <a:r>
              <a:rPr lang="en-US" altLang="zh-CN" sz="1000" dirty="0">
                <a:effectLst/>
                <a:hlinkClick r:id="rId9"/>
              </a:rPr>
              <a:t> </a:t>
            </a:r>
            <a:r>
              <a:rPr lang="en-US" altLang="zh-CN" sz="1000" b="1" dirty="0">
                <a:effectLst/>
                <a:hlinkClick r:id="rId9"/>
              </a:rPr>
              <a:t>707</a:t>
            </a:r>
            <a:r>
              <a:rPr lang="en-US" altLang="zh-CN" sz="1000" dirty="0">
                <a:effectLst/>
                <a:hlinkClick r:id="rId9"/>
              </a:rPr>
              <a:t> 916 (2009)</a:t>
            </a:r>
            <a:endParaRPr lang="zh-CN" altLang="en-US" sz="1000" dirty="0"/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7A07A26F-243B-E6E9-13F9-B4DDF08E19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6680" y="5119277"/>
            <a:ext cx="2942716" cy="405257"/>
          </a:xfrm>
          <a:prstGeom prst="rect">
            <a:avLst/>
          </a:prstGeom>
          <a:ln>
            <a:solidFill>
              <a:srgbClr val="004098"/>
            </a:solidFill>
          </a:ln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D56DE67-E902-29C2-E069-1E52633BD3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43999" y="5098890"/>
            <a:ext cx="1409948" cy="425644"/>
          </a:xfrm>
          <a:prstGeom prst="rect">
            <a:avLst/>
          </a:prstGeom>
        </p:spPr>
      </p:pic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F92C535A-A0E0-E789-296A-1BDBFF25E2A1}"/>
              </a:ext>
            </a:extLst>
          </p:cNvPr>
          <p:cNvCxnSpPr/>
          <p:nvPr/>
        </p:nvCxnSpPr>
        <p:spPr>
          <a:xfrm>
            <a:off x="10020565" y="5146964"/>
            <a:ext cx="0" cy="3498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147D4A29-97F8-C8C5-693D-6E102452FB11}"/>
              </a:ext>
            </a:extLst>
          </p:cNvPr>
          <p:cNvSpPr txBox="1"/>
          <p:nvPr/>
        </p:nvSpPr>
        <p:spPr>
          <a:xfrm>
            <a:off x="6419724" y="5648986"/>
            <a:ext cx="583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Starting with          , the </a:t>
            </a:r>
            <a:r>
              <a:rPr lang="en-US" altLang="zh-CN" b="1" dirty="0"/>
              <a:t>standard cosmology model</a:t>
            </a:r>
            <a:r>
              <a:rPr lang="en-US" altLang="zh-CN" dirty="0"/>
              <a:t> predicts</a:t>
            </a:r>
            <a:endParaRPr lang="zh-CN" altLang="en-US" dirty="0"/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33BB0328-C121-6CCA-A707-81A7EA14D3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5495" y="5715407"/>
            <a:ext cx="502543" cy="23649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33BBF21A-4178-20BD-55FC-9FCBC7EFFD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17833" y="6001789"/>
            <a:ext cx="2551737" cy="620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D47ECB1C-695B-40F9-1739-4EA2F5753D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98173" y="6182112"/>
            <a:ext cx="685087" cy="259354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1902A405-CE07-B9B1-AF87-F593752A8F45}"/>
              </a:ext>
            </a:extLst>
          </p:cNvPr>
          <p:cNvSpPr txBox="1"/>
          <p:nvPr/>
        </p:nvSpPr>
        <p:spPr>
          <a:xfrm>
            <a:off x="9932280" y="5975466"/>
            <a:ext cx="17720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4098"/>
                </a:solidFill>
              </a:rPr>
              <a:t>Much smaller</a:t>
            </a:r>
            <a:r>
              <a:rPr lang="en-US" altLang="zh-CN" dirty="0">
                <a:solidFill>
                  <a:srgbClr val="004098"/>
                </a:solidFill>
              </a:rPr>
              <a:t> than experiments!</a:t>
            </a:r>
            <a:endParaRPr lang="zh-CN" altLang="en-US" dirty="0">
              <a:solidFill>
                <a:srgbClr val="004098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13C94B46-94B6-7C8D-4BFF-F7A8DF21C46D}"/>
              </a:ext>
            </a:extLst>
          </p:cNvPr>
          <p:cNvSpPr txBox="1"/>
          <p:nvPr/>
        </p:nvSpPr>
        <p:spPr>
          <a:xfrm>
            <a:off x="400291" y="895683"/>
            <a:ext cx="51521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4098"/>
                </a:solidFill>
              </a:rPr>
              <a:t>Experimental Evidences </a:t>
            </a:r>
            <a:r>
              <a:rPr lang="en-US" altLang="zh-CN" dirty="0">
                <a:solidFill>
                  <a:srgbClr val="004098"/>
                </a:solidFill>
              </a:rPr>
              <a:t>showing that our Universe is </a:t>
            </a:r>
            <a:r>
              <a:rPr lang="en-US" altLang="zh-CN" i="1" dirty="0">
                <a:solidFill>
                  <a:srgbClr val="004098"/>
                </a:solidFill>
              </a:rPr>
              <a:t>made of matter rather than antimatter.</a:t>
            </a:r>
            <a:endParaRPr lang="zh-CN" altLang="en-US" i="1" dirty="0">
              <a:solidFill>
                <a:srgbClr val="004098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42E8299-BFFF-C143-9F06-0AE935D63E0A}"/>
              </a:ext>
            </a:extLst>
          </p:cNvPr>
          <p:cNvSpPr txBox="1"/>
          <p:nvPr/>
        </p:nvSpPr>
        <p:spPr>
          <a:xfrm>
            <a:off x="412176" y="1581572"/>
            <a:ext cx="4723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C55A11"/>
                </a:solidFill>
                <a:effectLst/>
                <a:latin typeface="Times New Roman" panose="02020603050405020304" pitchFamily="18" charset="0"/>
                <a:ea typeface="华文仿宋" panose="02010600040101010101" pitchFamily="2" charset="-122"/>
              </a:rPr>
              <a:t>3. Annihilation backgrounds on the level of LSS</a:t>
            </a:r>
            <a:r>
              <a:rPr lang="zh-CN" altLang="zh-CN" dirty="0">
                <a:solidFill>
                  <a:srgbClr val="C55A11"/>
                </a:solidFill>
                <a:effectLst/>
              </a:rPr>
              <a:t> </a:t>
            </a:r>
            <a:endParaRPr lang="en-US" altLang="zh-CN" sz="1800" i="1" dirty="0">
              <a:solidFill>
                <a:srgbClr val="C55A11"/>
              </a:solidFill>
              <a:effectLst/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3C29434-1045-D045-8E6C-2A4C7E8C19B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6" y="1931606"/>
            <a:ext cx="4621542" cy="3389131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95B83F6A-5466-1D4F-816C-66A8B714B9A8}"/>
              </a:ext>
            </a:extLst>
          </p:cNvPr>
          <p:cNvSpPr txBox="1"/>
          <p:nvPr/>
        </p:nvSpPr>
        <p:spPr>
          <a:xfrm>
            <a:off x="538053" y="5298633"/>
            <a:ext cx="47234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600" dirty="0">
                <a:solidFill>
                  <a:srgbClr val="BD9F68"/>
                </a:solidFill>
              </a:rPr>
              <a:t>﻿Data et al. and expectations for the diffuse gamma-ray spectrum: </a:t>
            </a:r>
            <a:r>
              <a:rPr lang="en" altLang="zh-CN" sz="1600" dirty="0" err="1">
                <a:solidFill>
                  <a:srgbClr val="BD9F68"/>
                </a:solidFill>
                <a:hlinkClick r:id="rId16"/>
              </a:rPr>
              <a:t>Astrophys</a:t>
            </a:r>
            <a:r>
              <a:rPr lang="en" altLang="zh-CN" sz="1600" dirty="0">
                <a:solidFill>
                  <a:srgbClr val="BD9F68"/>
                </a:solidFill>
                <a:hlinkClick r:id="rId16"/>
              </a:rPr>
              <a:t>. J. 495 (1998) 539-549</a:t>
            </a:r>
            <a:r>
              <a:rPr lang="en" altLang="zh-CN" sz="1600" dirty="0">
                <a:solidFill>
                  <a:srgbClr val="BD9F68"/>
                </a:solidFill>
              </a:rPr>
              <a:t>.</a:t>
            </a:r>
            <a:endParaRPr lang="zh-CN" altLang="en-US" sz="1600" dirty="0">
              <a:solidFill>
                <a:srgbClr val="BD9F68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0FE3BA04-1DB6-BE42-BF53-B5A1F5C96AB4}"/>
              </a:ext>
            </a:extLst>
          </p:cNvPr>
          <p:cNvSpPr txBox="1"/>
          <p:nvPr/>
        </p:nvSpPr>
        <p:spPr>
          <a:xfrm>
            <a:off x="345465" y="5907588"/>
            <a:ext cx="52069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C55A11"/>
                </a:solidFill>
              </a:rPr>
              <a:t>Consist </a:t>
            </a:r>
            <a:r>
              <a:rPr lang="en" altLang="zh-CN" sz="2000" b="1" dirty="0">
                <a:solidFill>
                  <a:srgbClr val="C55A11"/>
                </a:solidFill>
              </a:rPr>
              <a:t>entirely</a:t>
            </a:r>
            <a:r>
              <a:rPr lang="en" altLang="zh-CN" dirty="0">
                <a:solidFill>
                  <a:srgbClr val="C55A11"/>
                </a:solidFill>
              </a:rPr>
              <a:t> of either matter or antimatter on all scales </a:t>
            </a:r>
            <a:r>
              <a:rPr lang="en" altLang="zh-CN" sz="2000" b="1" dirty="0">
                <a:solidFill>
                  <a:srgbClr val="C55A11"/>
                </a:solidFill>
              </a:rPr>
              <a:t>up to the Hubble size</a:t>
            </a:r>
            <a:r>
              <a:rPr lang="en" altLang="zh-CN" dirty="0">
                <a:solidFill>
                  <a:srgbClr val="C55A11"/>
                </a:solidFill>
              </a:rPr>
              <a:t> (observable universe).</a:t>
            </a:r>
            <a:endParaRPr lang="zh-CN" altLang="en-US" dirty="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9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Matter-Antimatter Asymmetry</a:t>
            </a:r>
            <a:endParaRPr lang="zh-CN" altLang="en-US" dirty="0">
              <a:latin typeface="+mj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B9E5D73-93CC-E665-0B6B-DEC5F28C2326}"/>
              </a:ext>
            </a:extLst>
          </p:cNvPr>
          <p:cNvSpPr txBox="1"/>
          <p:nvPr/>
        </p:nvSpPr>
        <p:spPr>
          <a:xfrm>
            <a:off x="1220809" y="990075"/>
            <a:ext cx="366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Why Not </a:t>
            </a:r>
            <a:r>
              <a:rPr lang="en-US" altLang="zh-CN" sz="2800" b="1" dirty="0" err="1"/>
              <a:t>Mesogenesis</a:t>
            </a:r>
            <a:r>
              <a:rPr lang="en-US" altLang="zh-CN" sz="2800" b="1" dirty="0"/>
              <a:t>?</a:t>
            </a:r>
            <a:endParaRPr lang="zh-CN" altLang="en-US" i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46F8E27-FA05-6012-C791-049A6F8D7166}"/>
              </a:ext>
            </a:extLst>
          </p:cNvPr>
          <p:cNvSpPr txBox="1"/>
          <p:nvPr/>
        </p:nvSpPr>
        <p:spPr>
          <a:xfrm>
            <a:off x="7307285" y="990075"/>
            <a:ext cx="366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Why Not </a:t>
            </a:r>
            <a:r>
              <a:rPr lang="en-US" altLang="zh-CN" sz="2800" b="1" dirty="0" err="1"/>
              <a:t>Mesogenesis</a:t>
            </a:r>
            <a:r>
              <a:rPr lang="en-US" altLang="zh-CN" sz="2800" b="1" dirty="0"/>
              <a:t>?</a:t>
            </a:r>
            <a:endParaRPr lang="zh-CN" altLang="en-US" i="1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FEC6FEC-03BE-EDE1-57F4-2E382BE43228}"/>
              </a:ext>
            </a:extLst>
          </p:cNvPr>
          <p:cNvCxnSpPr>
            <a:stCxn id="3" idx="2"/>
          </p:cNvCxnSpPr>
          <p:nvPr/>
        </p:nvCxnSpPr>
        <p:spPr>
          <a:xfrm>
            <a:off x="6096000" y="856211"/>
            <a:ext cx="0" cy="5904043"/>
          </a:xfrm>
          <a:prstGeom prst="line">
            <a:avLst/>
          </a:prstGeom>
          <a:ln w="1905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76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Matter-Antimatter Asymmetry</a:t>
            </a:r>
            <a:endParaRPr lang="zh-CN" altLang="en-US" dirty="0">
              <a:latin typeface="+mj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27B4E16-6FA7-846A-AFDE-CFA6628F7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"/>
          <a:stretch/>
        </p:blipFill>
        <p:spPr>
          <a:xfrm>
            <a:off x="769357" y="1166646"/>
            <a:ext cx="7695566" cy="517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SJTU-学术">
      <a:dk1>
        <a:srgbClr val="000000"/>
      </a:dk1>
      <a:lt1>
        <a:srgbClr val="FFFFFF"/>
      </a:lt1>
      <a:dk2>
        <a:srgbClr val="003264"/>
      </a:dk2>
      <a:lt2>
        <a:srgbClr val="D9D9D9"/>
      </a:lt2>
      <a:accent1>
        <a:srgbClr val="004098"/>
      </a:accent1>
      <a:accent2>
        <a:srgbClr val="2B75CF"/>
      </a:accent2>
      <a:accent3>
        <a:srgbClr val="BD9F68"/>
      </a:accent3>
      <a:accent4>
        <a:srgbClr val="C55A11"/>
      </a:accent4>
      <a:accent5>
        <a:srgbClr val="FFC000"/>
      </a:accent5>
      <a:accent6>
        <a:srgbClr val="A6A6A6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4237</TotalTime>
  <Words>469</Words>
  <Application>Microsoft Office PowerPoint</Application>
  <PresentationFormat>宽屏</PresentationFormat>
  <Paragraphs>71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微软雅黑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Invictus 许歆瑶</dc:creator>
  <cp:lastModifiedBy>Lin Young</cp:lastModifiedBy>
  <cp:revision>156</cp:revision>
  <dcterms:created xsi:type="dcterms:W3CDTF">2021-11-22T04:20:28Z</dcterms:created>
  <dcterms:modified xsi:type="dcterms:W3CDTF">2023-12-06T13:43:50Z</dcterms:modified>
  <cp:contentStatus/>
</cp:coreProperties>
</file>