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62" r:id="rId5"/>
    <p:sldId id="263" r:id="rId6"/>
    <p:sldId id="259" r:id="rId7"/>
    <p:sldId id="264" r:id="rId8"/>
    <p:sldId id="269" r:id="rId9"/>
    <p:sldId id="275" r:id="rId10"/>
    <p:sldId id="274" r:id="rId11"/>
    <p:sldId id="277" r:id="rId12"/>
    <p:sldId id="27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85CDEC"/>
    <a:srgbClr val="FF5B5C"/>
    <a:srgbClr val="333333"/>
    <a:srgbClr val="44536A"/>
    <a:srgbClr val="EF67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1"/>
    <p:restoredTop sz="77022"/>
  </p:normalViewPr>
  <p:slideViewPr>
    <p:cSldViewPr snapToGrid="0">
      <p:cViewPr varScale="1">
        <p:scale>
          <a:sx n="103" d="100"/>
          <a:sy n="103" d="100"/>
        </p:scale>
        <p:origin x="110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304859-B3E2-E140-AC95-9C26BE297F59}" type="datetimeFigureOut">
              <a:rPr lang="en-US" smtClean="0"/>
              <a:t>3/28/24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C7AF8A-373E-B84D-A3E9-965EE7E9E630}" type="slidenum">
              <a:rPr lang="en-US" smtClean="0"/>
              <a:t>‹#›</a:t>
            </a:fld>
            <a:endParaRPr lang="en-US"/>
          </a:p>
        </p:txBody>
      </p:sp>
    </p:spTree>
    <p:extLst>
      <p:ext uri="{BB962C8B-B14F-4D97-AF65-F5344CB8AC3E}">
        <p14:creationId xmlns:p14="http://schemas.microsoft.com/office/powerpoint/2010/main" val="1067209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a:t>
            </a:r>
            <a:r>
              <a:rPr lang="en-US" dirty="0" err="1"/>
              <a:t>Zhiyuan</a:t>
            </a:r>
            <a:r>
              <a:rPr lang="en-US" dirty="0"/>
              <a:t> Dong. You can also call me Zoey. </a:t>
            </a:r>
            <a:r>
              <a:rPr lang="en-HK" b="0" i="0" dirty="0">
                <a:solidFill>
                  <a:srgbClr val="0D0D0D"/>
                </a:solidFill>
                <a:effectLst/>
                <a:latin typeface="Söhne"/>
              </a:rPr>
              <a:t>and I‘m from Shanghai. Currently, I’m an undergraduate student at CCNU. In my junior year, I had the opportunity to start research on Universal Relations under the guidance of </a:t>
            </a:r>
            <a:r>
              <a:rPr lang="en-HK" b="0" i="0" dirty="0" err="1">
                <a:solidFill>
                  <a:srgbClr val="0D0D0D"/>
                </a:solidFill>
                <a:effectLst/>
                <a:latin typeface="Söhne"/>
              </a:rPr>
              <a:t>Dr.</a:t>
            </a:r>
            <a:r>
              <a:rPr lang="en-HK" b="0" i="0" dirty="0">
                <a:solidFill>
                  <a:srgbClr val="0D0D0D"/>
                </a:solidFill>
                <a:effectLst/>
                <a:latin typeface="Söhne"/>
              </a:rPr>
              <a:t> Lin</a:t>
            </a:r>
            <a:r>
              <a:rPr lang="zh-CN" altLang="en-US" b="0" i="0" dirty="0">
                <a:solidFill>
                  <a:srgbClr val="0D0D0D"/>
                </a:solidFill>
                <a:effectLst/>
                <a:latin typeface="Söhne"/>
              </a:rPr>
              <a:t> </a:t>
            </a:r>
            <a:r>
              <a:rPr lang="en-US" altLang="zh-CN" b="0" i="0" dirty="0">
                <a:solidFill>
                  <a:srgbClr val="0D0D0D"/>
                </a:solidFill>
                <a:effectLst/>
                <a:latin typeface="Söhne"/>
              </a:rPr>
              <a:t>at</a:t>
            </a:r>
            <a:r>
              <a:rPr lang="zh-CN" altLang="en-US" b="0" i="0" dirty="0">
                <a:solidFill>
                  <a:srgbClr val="0D0D0D"/>
                </a:solidFill>
                <a:effectLst/>
                <a:latin typeface="Söhne"/>
              </a:rPr>
              <a:t> </a:t>
            </a:r>
            <a:r>
              <a:rPr lang="en-US" altLang="zh-CN" b="0" i="0" dirty="0">
                <a:solidFill>
                  <a:srgbClr val="0D0D0D"/>
                </a:solidFill>
                <a:effectLst/>
                <a:latin typeface="Söhne"/>
              </a:rPr>
              <a:t>Hong</a:t>
            </a:r>
            <a:r>
              <a:rPr lang="zh-CN" altLang="en-US" b="0" i="0" dirty="0">
                <a:solidFill>
                  <a:srgbClr val="0D0D0D"/>
                </a:solidFill>
                <a:effectLst/>
                <a:latin typeface="Söhne"/>
              </a:rPr>
              <a:t> </a:t>
            </a:r>
            <a:r>
              <a:rPr lang="en-US" altLang="zh-CN" b="0" i="0" dirty="0">
                <a:solidFill>
                  <a:srgbClr val="0D0D0D"/>
                </a:solidFill>
                <a:effectLst/>
                <a:latin typeface="Söhne"/>
              </a:rPr>
              <a:t>Kong</a:t>
            </a:r>
            <a:r>
              <a:rPr lang="en-HK" b="0" i="0" dirty="0">
                <a:solidFill>
                  <a:srgbClr val="0D0D0D"/>
                </a:solidFill>
                <a:effectLst/>
                <a:latin typeface="Söhne"/>
              </a:rPr>
              <a:t>. Today, I‘ll be presenting the work I’ve done in collaboration with Professor</a:t>
            </a:r>
            <a:r>
              <a:rPr lang="zh-CN" altLang="en-US" b="0" i="0" dirty="0">
                <a:solidFill>
                  <a:srgbClr val="0D0D0D"/>
                </a:solidFill>
                <a:effectLst/>
                <a:latin typeface="Söhne"/>
              </a:rPr>
              <a:t> </a:t>
            </a:r>
            <a:r>
              <a:rPr lang="en-US" altLang="zh-CN" b="0" i="0" dirty="0">
                <a:solidFill>
                  <a:srgbClr val="0D0D0D"/>
                </a:solidFill>
                <a:effectLst/>
                <a:latin typeface="Söhne"/>
              </a:rPr>
              <a:t>Kent</a:t>
            </a:r>
            <a:r>
              <a:rPr lang="zh-CN" altLang="en-US" b="0" i="0" dirty="0">
                <a:solidFill>
                  <a:srgbClr val="0D0D0D"/>
                </a:solidFill>
                <a:effectLst/>
                <a:latin typeface="Söhne"/>
              </a:rPr>
              <a:t> </a:t>
            </a:r>
            <a:r>
              <a:rPr lang="en-HK" b="0" i="0" dirty="0">
                <a:solidFill>
                  <a:srgbClr val="0D0D0D"/>
                </a:solidFill>
                <a:effectLst/>
                <a:latin typeface="Söhne"/>
              </a:rPr>
              <a:t>Yagi and </a:t>
            </a:r>
            <a:r>
              <a:rPr lang="en-HK" b="0" i="0" dirty="0" err="1">
                <a:solidFill>
                  <a:srgbClr val="0D0D0D"/>
                </a:solidFill>
                <a:effectLst/>
                <a:latin typeface="Söhne"/>
              </a:rPr>
              <a:t>Dr.</a:t>
            </a:r>
            <a:r>
              <a:rPr lang="zh-CN" altLang="en-US" b="0" i="0" dirty="0">
                <a:solidFill>
                  <a:srgbClr val="0D0D0D"/>
                </a:solidFill>
                <a:effectLst/>
                <a:latin typeface="Söhne"/>
              </a:rPr>
              <a:t> </a:t>
            </a:r>
            <a:r>
              <a:rPr lang="en-US" altLang="zh-CN" b="0" i="0" dirty="0">
                <a:solidFill>
                  <a:srgbClr val="0D0D0D"/>
                </a:solidFill>
                <a:effectLst/>
                <a:latin typeface="Söhne"/>
              </a:rPr>
              <a:t>Shu</a:t>
            </a:r>
            <a:r>
              <a:rPr lang="zh-CN" altLang="en-US" b="0" i="0" dirty="0">
                <a:solidFill>
                  <a:srgbClr val="0D0D0D"/>
                </a:solidFill>
                <a:effectLst/>
                <a:latin typeface="Söhne"/>
              </a:rPr>
              <a:t> </a:t>
            </a:r>
            <a:r>
              <a:rPr lang="en-US" altLang="zh-CN" b="0" i="0" dirty="0">
                <a:solidFill>
                  <a:srgbClr val="0D0D0D"/>
                </a:solidFill>
                <a:effectLst/>
                <a:latin typeface="Söhne"/>
              </a:rPr>
              <a:t>Yan</a:t>
            </a:r>
            <a:r>
              <a:rPr lang="zh-CN" altLang="en-US" b="0" i="0" dirty="0">
                <a:solidFill>
                  <a:srgbClr val="0D0D0D"/>
                </a:solidFill>
                <a:effectLst/>
                <a:latin typeface="Söhne"/>
              </a:rPr>
              <a:t> </a:t>
            </a:r>
            <a:r>
              <a:rPr lang="en-HK" b="0" i="0" dirty="0">
                <a:solidFill>
                  <a:srgbClr val="0D0D0D"/>
                </a:solidFill>
                <a:effectLst/>
                <a:latin typeface="Söhne"/>
              </a:rPr>
              <a:t>Lau during my time in the United States. The subject of my presentation is Universal Love-C relation for hybrid stars with a crystalline quark core.</a:t>
            </a:r>
            <a:endParaRPr lang="en-US" dirty="0"/>
          </a:p>
        </p:txBody>
      </p:sp>
      <p:sp>
        <p:nvSpPr>
          <p:cNvPr id="4" name="Slide Number Placeholder 3"/>
          <p:cNvSpPr>
            <a:spLocks noGrp="1"/>
          </p:cNvSpPr>
          <p:nvPr>
            <p:ph type="sldNum" sz="quarter" idx="5"/>
          </p:nvPr>
        </p:nvSpPr>
        <p:spPr/>
        <p:txBody>
          <a:bodyPr/>
          <a:lstStyle/>
          <a:p>
            <a:fld id="{B4C7AF8A-373E-B84D-A3E9-965EE7E9E630}" type="slidenum">
              <a:rPr lang="en-US" smtClean="0"/>
              <a:t>1</a:t>
            </a:fld>
            <a:endParaRPr lang="en-US"/>
          </a:p>
        </p:txBody>
      </p:sp>
    </p:spTree>
    <p:extLst>
      <p:ext uri="{BB962C8B-B14F-4D97-AF65-F5344CB8AC3E}">
        <p14:creationId xmlns:p14="http://schemas.microsoft.com/office/powerpoint/2010/main" val="1717311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HK" sz="1800" dirty="0">
                <a:effectLst/>
                <a:latin typeface="CMR8"/>
              </a:rPr>
              <a:t>On the left, we see the results obtained by varying the density gap. Consistent with the numerical solutions, an increase in the density gap results in a larger deviation of the Love-C curve.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HK" sz="1800" dirty="0">
              <a:effectLst/>
              <a:latin typeface="CMR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HK" sz="1800" dirty="0">
                <a:effectLst/>
                <a:latin typeface="CMR8"/>
              </a:rPr>
              <a:t>When we specify a compactness of 0.22, we observe the graph on the right, </a:t>
            </a:r>
            <a:r>
              <a:rPr lang="en-US" sz="1800" dirty="0">
                <a:effectLst/>
                <a:latin typeface="CMR8"/>
              </a:rPr>
              <a:t>also </a:t>
            </a:r>
            <a:r>
              <a:rPr lang="en-HK" sz="1800" dirty="0">
                <a:effectLst/>
                <a:latin typeface="CMR8"/>
              </a:rPr>
              <a:t>including cases where the shear modulus is set to zero, representing a fluid limit, and infinity, namely an utterly rigid body. The non-monotonic behaviour of the Love number is apparent here as well, just as it was in our previous models.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HK" sz="1800" dirty="0">
              <a:effectLst/>
              <a:latin typeface="CMR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a curious phenomenon arises — the red lines on the left bend upward, creating a ‘U-shape.’ What</a:t>
            </a:r>
            <a:r>
              <a:rPr lang="zh-CN" altLang="en-US" dirty="0"/>
              <a:t> </a:t>
            </a:r>
            <a:r>
              <a:rPr lang="en-US" altLang="zh-CN" dirty="0"/>
              <a:t>happened?</a:t>
            </a:r>
            <a:endParaRPr lang="en-US" dirty="0"/>
          </a:p>
        </p:txBody>
      </p:sp>
      <p:sp>
        <p:nvSpPr>
          <p:cNvPr id="4" name="Slide Number Placeholder 3"/>
          <p:cNvSpPr>
            <a:spLocks noGrp="1"/>
          </p:cNvSpPr>
          <p:nvPr>
            <p:ph type="sldNum" sz="quarter" idx="5"/>
          </p:nvPr>
        </p:nvSpPr>
        <p:spPr/>
        <p:txBody>
          <a:bodyPr/>
          <a:lstStyle/>
          <a:p>
            <a:fld id="{B4C7AF8A-373E-B84D-A3E9-965EE7E9E630}" type="slidenum">
              <a:rPr lang="en-US" smtClean="0"/>
              <a:t>10</a:t>
            </a:fld>
            <a:endParaRPr lang="en-US"/>
          </a:p>
        </p:txBody>
      </p:sp>
    </p:spTree>
    <p:extLst>
      <p:ext uri="{BB962C8B-B14F-4D97-AF65-F5344CB8AC3E}">
        <p14:creationId xmlns:p14="http://schemas.microsoft.com/office/powerpoint/2010/main" val="1371536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right graph is a M-R relation profile. As the central pressure increases, the mass-radius relation of the red lines first decreases to a minimum value before curving back up, resulting in the U-shaped curve. </a:t>
            </a:r>
            <a:r>
              <a:rPr lang="en-US" altLang="zh-CN" b="1" i="0" dirty="0">
                <a:solidFill>
                  <a:srgbClr val="0D0D0D"/>
                </a:solidFill>
                <a:effectLst/>
                <a:latin typeface="Söhne"/>
              </a:rPr>
              <a:t>the part where the mass decreases may be the unstable branch while the one where the mass increases is stable (just like the typical NS enters into an unstable branch once it reaches the max mass).</a:t>
            </a:r>
            <a:endParaRPr lang="en-US" dirty="0"/>
          </a:p>
          <a:p>
            <a:endParaRPr lang="en-US" dirty="0"/>
          </a:p>
        </p:txBody>
      </p:sp>
      <p:sp>
        <p:nvSpPr>
          <p:cNvPr id="4" name="Slide Number Placeholder 3"/>
          <p:cNvSpPr>
            <a:spLocks noGrp="1"/>
          </p:cNvSpPr>
          <p:nvPr>
            <p:ph type="sldNum" sz="quarter" idx="5"/>
          </p:nvPr>
        </p:nvSpPr>
        <p:spPr/>
        <p:txBody>
          <a:bodyPr/>
          <a:lstStyle/>
          <a:p>
            <a:fld id="{B4C7AF8A-373E-B84D-A3E9-965EE7E9E630}" type="slidenum">
              <a:rPr lang="en-US" smtClean="0"/>
              <a:t>11</a:t>
            </a:fld>
            <a:endParaRPr lang="en-US"/>
          </a:p>
        </p:txBody>
      </p:sp>
    </p:spTree>
    <p:extLst>
      <p:ext uri="{BB962C8B-B14F-4D97-AF65-F5344CB8AC3E}">
        <p14:creationId xmlns:p14="http://schemas.microsoft.com/office/powerpoint/2010/main" val="264995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our investigation has focused on the interior of neutron stars, particularly the hybrid</a:t>
            </a:r>
            <a:r>
              <a:rPr lang="zh-CN" altLang="en-US" dirty="0"/>
              <a:t> </a:t>
            </a:r>
            <a:r>
              <a:rPr lang="en-US" altLang="zh-CN" dirty="0"/>
              <a:t>star</a:t>
            </a:r>
            <a:r>
              <a:rPr lang="zh-CN" altLang="en-US" dirty="0"/>
              <a:t> </a:t>
            </a:r>
            <a:r>
              <a:rPr lang="en-US" altLang="zh-CN" dirty="0"/>
              <a:t>with</a:t>
            </a:r>
            <a:r>
              <a:rPr lang="zh-CN" altLang="en-US" dirty="0"/>
              <a:t> </a:t>
            </a:r>
            <a:r>
              <a:rPr lang="en-US" dirty="0"/>
              <a:t>a crystalline quark core. We‘ve utilized a method based on the universal</a:t>
            </a:r>
            <a:r>
              <a:rPr lang="zh-CN" altLang="en-US" dirty="0"/>
              <a:t> </a:t>
            </a:r>
            <a:r>
              <a:rPr lang="en-US" altLang="zh-CN" dirty="0"/>
              <a:t>Love-C relation.</a:t>
            </a:r>
            <a:endParaRPr lang="en-US" dirty="0"/>
          </a:p>
          <a:p>
            <a:endParaRPr lang="en-US" dirty="0"/>
          </a:p>
          <a:p>
            <a:r>
              <a:rPr lang="en-US" dirty="0"/>
              <a:t>We have achieved two main results from our study:</a:t>
            </a:r>
          </a:p>
          <a:p>
            <a:endParaRPr lang="en-US" dirty="0"/>
          </a:p>
          <a:p>
            <a:pPr marL="228600" indent="-228600">
              <a:buAutoNum type="arabicPeriod"/>
            </a:pPr>
            <a:r>
              <a:rPr lang="en-US" dirty="0"/>
              <a:t>We examined the effect of the shear modulus on tidal love numbers, considering more general cases indicated by the variable N. This allowed us to understand how the shear modulus affects tidal Love numbers.</a:t>
            </a:r>
          </a:p>
          <a:p>
            <a:pPr marL="228600" indent="-228600">
              <a:buAutoNum type="arabicPeriod"/>
            </a:pPr>
            <a:endParaRPr lang="en-US" dirty="0"/>
          </a:p>
          <a:p>
            <a:r>
              <a:rPr lang="en-US" dirty="0"/>
              <a:t>2. We delved into the relation between the Love number and the density gap within an incompressible model, revealing a non-monotonic </a:t>
            </a:r>
            <a:r>
              <a:rPr lang="en-US" dirty="0" err="1"/>
              <a:t>behaviour</a:t>
            </a:r>
            <a:r>
              <a:rPr lang="en-US" dirty="0"/>
              <a:t>. This non-standard </a:t>
            </a:r>
            <a:r>
              <a:rPr lang="en-US" dirty="0" err="1"/>
              <a:t>behaviour</a:t>
            </a:r>
            <a:r>
              <a:rPr lang="en-US" dirty="0"/>
              <a:t> could point towards complex interactions within the quark matter at extreme densities and pressures.</a:t>
            </a:r>
          </a:p>
        </p:txBody>
      </p:sp>
      <p:sp>
        <p:nvSpPr>
          <p:cNvPr id="4" name="Slide Number Placeholder 3"/>
          <p:cNvSpPr>
            <a:spLocks noGrp="1"/>
          </p:cNvSpPr>
          <p:nvPr>
            <p:ph type="sldNum" sz="quarter" idx="5"/>
          </p:nvPr>
        </p:nvSpPr>
        <p:spPr/>
        <p:txBody>
          <a:bodyPr/>
          <a:lstStyle/>
          <a:p>
            <a:fld id="{B4C7AF8A-373E-B84D-A3E9-965EE7E9E630}" type="slidenum">
              <a:rPr lang="en-US" smtClean="0"/>
              <a:t>12</a:t>
            </a:fld>
            <a:endParaRPr lang="en-US"/>
          </a:p>
        </p:txBody>
      </p:sp>
    </p:spTree>
    <p:extLst>
      <p:ext uri="{BB962C8B-B14F-4D97-AF65-F5344CB8AC3E}">
        <p14:creationId xmlns:p14="http://schemas.microsoft.com/office/powerpoint/2010/main" val="2899899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b="0" i="0" dirty="0">
                <a:solidFill>
                  <a:srgbClr val="333333"/>
                </a:solidFill>
                <a:effectLst/>
                <a:latin typeface="open-sans"/>
              </a:rPr>
              <a:t>Just to give you a big picture. </a:t>
            </a:r>
          </a:p>
          <a:p>
            <a:endParaRPr lang="en-HK" b="0" i="0" dirty="0">
              <a:solidFill>
                <a:srgbClr val="333333"/>
              </a:solidFill>
              <a:effectLst/>
              <a:latin typeface="open-sans"/>
            </a:endParaRPr>
          </a:p>
          <a:p>
            <a:r>
              <a:rPr lang="en-HK" b="0" i="0" dirty="0">
                <a:solidFill>
                  <a:srgbClr val="333333"/>
                </a:solidFill>
                <a:effectLst/>
                <a:latin typeface="open-sans"/>
              </a:rPr>
              <a:t>A neutron star has a structure similar to our planet, with an atmosphere, crust, and core. </a:t>
            </a:r>
            <a:r>
              <a:rPr lang="en-HK" b="1" i="0" dirty="0">
                <a:solidFill>
                  <a:srgbClr val="333333"/>
                </a:solidFill>
                <a:effectLst/>
                <a:latin typeface="open-sans"/>
              </a:rPr>
              <a:t>But what goes on inside is very different.</a:t>
            </a:r>
            <a:r>
              <a:rPr lang="zh-CN" altLang="en-US" b="1" i="0" dirty="0">
                <a:solidFill>
                  <a:srgbClr val="333333"/>
                </a:solidFill>
                <a:effectLst/>
                <a:latin typeface="open-sans"/>
              </a:rPr>
              <a:t> </a:t>
            </a:r>
            <a:endParaRPr lang="en-US" altLang="zh-CN" b="1" i="0" dirty="0">
              <a:solidFill>
                <a:srgbClr val="333333"/>
              </a:solidFill>
              <a:effectLst/>
              <a:latin typeface="open-sans"/>
            </a:endParaRPr>
          </a:p>
          <a:p>
            <a:endParaRPr lang="en-US" altLang="zh-CN" b="1" i="0" dirty="0">
              <a:solidFill>
                <a:srgbClr val="333333"/>
              </a:solidFill>
              <a:effectLst/>
              <a:latin typeface="open-sans"/>
            </a:endParaRPr>
          </a:p>
          <a:p>
            <a:pPr algn="l" rtl="0"/>
            <a:r>
              <a:rPr lang="en-HK" b="1" i="0" dirty="0">
                <a:solidFill>
                  <a:srgbClr val="495365"/>
                </a:solidFill>
                <a:effectLst/>
                <a:latin typeface="Arial" panose="020B0604020202020204" pitchFamily="34" charset="0"/>
              </a:rPr>
              <a:t>Observations through gravitational wave detector LIGO</a:t>
            </a:r>
            <a:r>
              <a:rPr lang="en-HK" b="1" i="0" dirty="0">
                <a:solidFill>
                  <a:srgbClr val="495365"/>
                </a:solidFill>
                <a:effectLst/>
                <a:latin typeface="Lato" panose="020F0502020204030204" pitchFamily="34" charset="0"/>
              </a:rPr>
              <a:t> </a:t>
            </a:r>
            <a:r>
              <a:rPr lang="en-HK" b="1" i="0" dirty="0">
                <a:solidFill>
                  <a:srgbClr val="495365"/>
                </a:solidFill>
                <a:effectLst/>
                <a:latin typeface="Arial" panose="020B0604020202020204" pitchFamily="34" charset="0"/>
              </a:rPr>
              <a:t>and X-ray detector NICER  and other astrophysical methods can provide us with critical insights into their internal</a:t>
            </a:r>
            <a:r>
              <a:rPr lang="en-HK" b="1" i="0" dirty="0">
                <a:solidFill>
                  <a:srgbClr val="495365"/>
                </a:solidFill>
                <a:effectLst/>
                <a:latin typeface="Lato" panose="020F0502020204030204" pitchFamily="34" charset="0"/>
              </a:rPr>
              <a:t> </a:t>
            </a:r>
            <a:r>
              <a:rPr lang="en-HK" b="1" i="0" dirty="0">
                <a:solidFill>
                  <a:srgbClr val="495365"/>
                </a:solidFill>
                <a:effectLst/>
                <a:latin typeface="Arial" panose="020B0604020202020204" pitchFamily="34" charset="0"/>
              </a:rPr>
              <a:t>structure and composition.</a:t>
            </a:r>
          </a:p>
        </p:txBody>
      </p:sp>
      <p:sp>
        <p:nvSpPr>
          <p:cNvPr id="4" name="Slide Number Placeholder 3"/>
          <p:cNvSpPr>
            <a:spLocks noGrp="1"/>
          </p:cNvSpPr>
          <p:nvPr>
            <p:ph type="sldNum" sz="quarter" idx="5"/>
          </p:nvPr>
        </p:nvSpPr>
        <p:spPr/>
        <p:txBody>
          <a:bodyPr/>
          <a:lstStyle/>
          <a:p>
            <a:fld id="{B4C7AF8A-373E-B84D-A3E9-965EE7E9E630}" type="slidenum">
              <a:rPr lang="en-US" smtClean="0"/>
              <a:t>2</a:t>
            </a:fld>
            <a:endParaRPr lang="en-US"/>
          </a:p>
        </p:txBody>
      </p:sp>
    </p:spTree>
    <p:extLst>
      <p:ext uri="{BB962C8B-B14F-4D97-AF65-F5344CB8AC3E}">
        <p14:creationId xmlns:p14="http://schemas.microsoft.com/office/powerpoint/2010/main" val="3450395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HK" sz="1800" dirty="0">
                <a:effectLst/>
                <a:latin typeface="CMR10"/>
              </a:rPr>
              <a:t>The graph on the right shows that existing theories</a:t>
            </a:r>
            <a:r>
              <a:rPr lang="zh-TW" altLang="en-US" sz="1800" dirty="0">
                <a:effectLst/>
                <a:latin typeface="CMR10"/>
              </a:rPr>
              <a:t> </a:t>
            </a:r>
            <a:r>
              <a:rPr lang="en-HK" sz="1800" dirty="0">
                <a:effectLst/>
                <a:latin typeface="CMR10"/>
              </a:rPr>
              <a:t>can precisely describe regions below nuclear saturation density and at extremely high densities, but there’s significant uncertainty in the</a:t>
            </a:r>
            <a:r>
              <a:rPr lang="en-HK" sz="1800" b="1" dirty="0">
                <a:effectLst/>
                <a:latin typeface="CMR10"/>
              </a:rPr>
              <a:t> intermediate </a:t>
            </a:r>
            <a:r>
              <a:rPr lang="en-HK" sz="1800" dirty="0">
                <a:effectLst/>
                <a:latin typeface="CMR10"/>
              </a:rPr>
              <a:t>densities, where neutron star cores lie.</a:t>
            </a:r>
          </a:p>
          <a:p>
            <a:endParaRPr lang="en-HK" sz="1800" dirty="0">
              <a:effectLst/>
              <a:latin typeface="CMR10"/>
            </a:endParaRPr>
          </a:p>
          <a:p>
            <a:r>
              <a:rPr lang="en-HK" sz="1800" dirty="0">
                <a:effectLst/>
                <a:latin typeface="CMR10"/>
              </a:rPr>
              <a:t>The core of an NS is the most uncertain region </a:t>
            </a:r>
            <a:r>
              <a:rPr lang="en-HK" sz="1800" b="1" dirty="0">
                <a:effectLst/>
                <a:latin typeface="CMR10"/>
              </a:rPr>
              <a:t>due to the various possible phases of matter emerging. </a:t>
            </a:r>
          </a:p>
          <a:p>
            <a:endParaRPr lang="en-HK" sz="1800" dirty="0">
              <a:effectLst/>
              <a:latin typeface="CMR1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HK" sz="1800" b="1" dirty="0">
                <a:effectLst/>
                <a:latin typeface="CMR10"/>
              </a:rPr>
              <a:t>In particular</a:t>
            </a:r>
            <a:r>
              <a:rPr lang="en-US" sz="1800" b="1" dirty="0">
                <a:effectLst/>
                <a:latin typeface="CMR10"/>
              </a:rPr>
              <a:t>, </a:t>
            </a:r>
            <a:r>
              <a:rPr lang="en-HK" sz="1800" b="1" dirty="0">
                <a:effectLst/>
                <a:latin typeface="CMR10"/>
              </a:rPr>
              <a:t>An NS with quarks inside its core is named a ‘hybrid star’ (HS).</a:t>
            </a:r>
          </a:p>
          <a:p>
            <a:pPr marL="0" marR="0" lvl="0" indent="0" algn="l" defTabSz="914400" rtl="0" eaLnBrk="1" fontAlgn="auto" latinLnBrk="0" hangingPunct="1">
              <a:lnSpc>
                <a:spcPct val="100000"/>
              </a:lnSpc>
              <a:spcBef>
                <a:spcPts val="0"/>
              </a:spcBef>
              <a:spcAft>
                <a:spcPts val="0"/>
              </a:spcAft>
              <a:buClrTx/>
              <a:buSzTx/>
              <a:buFontTx/>
              <a:buNone/>
              <a:tabLst/>
              <a:defRPr/>
            </a:pPr>
            <a:br>
              <a:rPr lang="en-HK" sz="2800" dirty="0"/>
            </a:br>
            <a:r>
              <a:rPr lang="en-HK" sz="2800" b="0" i="0" dirty="0">
                <a:solidFill>
                  <a:srgbClr val="0D0D0D"/>
                </a:solidFill>
                <a:effectLst/>
                <a:latin typeface="Söhne"/>
              </a:rPr>
              <a:t>The</a:t>
            </a:r>
            <a:r>
              <a:rPr lang="zh-CN" altLang="en-US" sz="2800" b="0" i="0" dirty="0">
                <a:solidFill>
                  <a:srgbClr val="0D0D0D"/>
                </a:solidFill>
                <a:effectLst/>
                <a:latin typeface="Söhne"/>
              </a:rPr>
              <a:t> </a:t>
            </a:r>
            <a:r>
              <a:rPr lang="en-HK" sz="2800" b="0" i="0" dirty="0">
                <a:solidFill>
                  <a:srgbClr val="0D0D0D"/>
                </a:solidFill>
                <a:effectLst/>
                <a:latin typeface="Söhne"/>
              </a:rPr>
              <a:t>uncertainty in the Equation of State within the core regions leads to significant variations in the Mass-Radius relation. Therefore, if we want to investigate the quark matter in the core, alternative approaches are necessary to </a:t>
            </a:r>
            <a:r>
              <a:rPr lang="en-HK" sz="2800" b="1" i="0" dirty="0">
                <a:solidFill>
                  <a:srgbClr val="0D0D0D"/>
                </a:solidFill>
                <a:effectLst/>
                <a:latin typeface="Söhne"/>
              </a:rPr>
              <a:t>circumvent these uncertainties. </a:t>
            </a:r>
            <a:endParaRPr lang="en-HK" sz="1800" b="1" dirty="0">
              <a:effectLst/>
              <a:latin typeface="CMR10"/>
            </a:endParaRPr>
          </a:p>
        </p:txBody>
      </p:sp>
      <p:sp>
        <p:nvSpPr>
          <p:cNvPr id="4" name="Slide Number Placeholder 3"/>
          <p:cNvSpPr>
            <a:spLocks noGrp="1"/>
          </p:cNvSpPr>
          <p:nvPr>
            <p:ph type="sldNum" sz="quarter" idx="5"/>
          </p:nvPr>
        </p:nvSpPr>
        <p:spPr/>
        <p:txBody>
          <a:bodyPr/>
          <a:lstStyle/>
          <a:p>
            <a:fld id="{B4C7AF8A-373E-B84D-A3E9-965EE7E9E630}" type="slidenum">
              <a:rPr lang="en-US" smtClean="0"/>
              <a:t>3</a:t>
            </a:fld>
            <a:endParaRPr lang="en-US"/>
          </a:p>
        </p:txBody>
      </p:sp>
    </p:spTree>
    <p:extLst>
      <p:ext uri="{BB962C8B-B14F-4D97-AF65-F5344CB8AC3E}">
        <p14:creationId xmlns:p14="http://schemas.microsoft.com/office/powerpoint/2010/main" val="2860399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now turn to the inner structure of hybrid stars. Past research has considered various cases for the core of a hybrid star to be a rigid solid. One</a:t>
            </a:r>
            <a:r>
              <a:rPr lang="zh-CN" altLang="en-US" b="1" dirty="0"/>
              <a:t> </a:t>
            </a:r>
            <a:r>
              <a:rPr lang="en-US" b="1" dirty="0"/>
              <a:t>possibility is a crystalline </a:t>
            </a:r>
            <a:r>
              <a:rPr lang="en-US" b="1" dirty="0" err="1"/>
              <a:t>colour</a:t>
            </a:r>
            <a:r>
              <a:rPr lang="en-US" b="1" dirty="0"/>
              <a:t> superconducting phase within the core.</a:t>
            </a:r>
          </a:p>
          <a:p>
            <a:endParaRPr lang="en-US" dirty="0"/>
          </a:p>
          <a:p>
            <a:r>
              <a:rPr lang="en-US" dirty="0"/>
              <a:t>Imagine a hybrid star with a solid core enveloped in a fluid outer layer. The transition from nuclear matter to quark matter could exhibit a stark density discontinuity </a:t>
            </a:r>
            <a:r>
              <a:rPr lang="en-US" b="1" dirty="0"/>
              <a:t>at the interface</a:t>
            </a:r>
            <a:r>
              <a:rPr lang="en-US" dirty="0"/>
              <a:t>—this is what we call the first-order transition. </a:t>
            </a:r>
          </a:p>
          <a:p>
            <a:endParaRPr lang="en-US" dirty="0"/>
          </a:p>
          <a:p>
            <a:r>
              <a:rPr lang="en-US" dirty="0"/>
              <a:t>Such discontinuities generally lead to a softening of the equation of state. </a:t>
            </a:r>
            <a:r>
              <a:rPr lang="en-US" b="1" dirty="0"/>
              <a:t>This softening effect is expected to have significant consequences for the properties of hybrid stars.</a:t>
            </a:r>
          </a:p>
        </p:txBody>
      </p:sp>
      <p:sp>
        <p:nvSpPr>
          <p:cNvPr id="4" name="Slide Number Placeholder 3"/>
          <p:cNvSpPr>
            <a:spLocks noGrp="1"/>
          </p:cNvSpPr>
          <p:nvPr>
            <p:ph type="sldNum" sz="quarter" idx="5"/>
          </p:nvPr>
        </p:nvSpPr>
        <p:spPr/>
        <p:txBody>
          <a:bodyPr/>
          <a:lstStyle/>
          <a:p>
            <a:fld id="{B4C7AF8A-373E-B84D-A3E9-965EE7E9E630}" type="slidenum">
              <a:rPr lang="en-US" smtClean="0"/>
              <a:t>4</a:t>
            </a:fld>
            <a:endParaRPr lang="en-US"/>
          </a:p>
        </p:txBody>
      </p:sp>
    </p:spTree>
    <p:extLst>
      <p:ext uri="{BB962C8B-B14F-4D97-AF65-F5344CB8AC3E}">
        <p14:creationId xmlns:p14="http://schemas.microsoft.com/office/powerpoint/2010/main" val="3171405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HK" sz="1200" dirty="0">
                    <a:effectLst/>
                    <a:latin typeface="CMR10"/>
                  </a:rPr>
                  <a:t>In addition to the density gap, the solid core‘s shear modulus will also affect the properties of neutron stars. This physical quantity is a measure of a material’s ability to resist shear forces, which is defined as the ratio of shear stress, the force per unit area, to shear strain, and the deformation relative to a fixed base. </a:t>
                </a:r>
                <a:r>
                  <a:rPr lang="zh-CN" altLang="en-US" sz="1200" dirty="0">
                    <a:effectLst/>
                    <a:latin typeface="CMR10"/>
                  </a:rPr>
                  <a:t>***</a:t>
                </a:r>
                <a:r>
                  <a:rPr lang="en-HK" sz="1200" b="1" dirty="0">
                    <a:effectLst/>
                    <a:latin typeface="CMR10"/>
                  </a:rPr>
                  <a:t>It AFFECTS how neutron stars deform in response to tidal forces.</a:t>
                </a:r>
                <a:r>
                  <a:rPr lang="zh-CN" altLang="en-US" sz="1200" b="1" dirty="0">
                    <a:effectLst/>
                    <a:latin typeface="CMR10"/>
                  </a:rPr>
                  <a:t>***</a:t>
                </a:r>
                <a:endParaRPr lang="en-HK" sz="1200" b="1" dirty="0">
                  <a:effectLst/>
                  <a:latin typeface="CMR1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HK" sz="1200" dirty="0">
                  <a:effectLst/>
                  <a:latin typeface="CMR1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HK" sz="1200" dirty="0">
                    <a:effectLst/>
                    <a:latin typeface="CMR10"/>
                  </a:rPr>
                  <a:t>In the context of a hybrid star, the crystalline </a:t>
                </a:r>
                <a:r>
                  <a:rPr lang="en-HK" sz="1200" dirty="0" err="1">
                    <a:effectLst/>
                    <a:latin typeface="CMR10"/>
                  </a:rPr>
                  <a:t>color</a:t>
                </a:r>
                <a:r>
                  <a:rPr lang="en-HK" sz="1200" dirty="0">
                    <a:effectLst/>
                    <a:latin typeface="CMR10"/>
                  </a:rPr>
                  <a:t>-superconducting phase matter within the core is theorized to have </a:t>
                </a:r>
                <a:r>
                  <a:rPr lang="en-HK" sz="1200" b="1" dirty="0">
                    <a:effectLst/>
                    <a:latin typeface="CMR10"/>
                  </a:rPr>
                  <a:t>a remarkably large shear modulus</a:t>
                </a:r>
                <a:r>
                  <a:rPr lang="en-HK" sz="1200" dirty="0">
                    <a:effectLst/>
                    <a:latin typeface="CMR10"/>
                  </a:rPr>
                  <a:t>. This is estimated to be about 20 to 1000 times greater than that of the crust of a typical neutron star. </a:t>
                </a:r>
                <a:r>
                  <a:rPr lang="en-HK" sz="1200" b="1" dirty="0">
                    <a:effectLst/>
                    <a:latin typeface="CMR10"/>
                  </a:rPr>
                  <a:t>Such rigidity is basically determined by the gap parameter</a:t>
                </a:r>
                <a:r>
                  <a:rPr lang="en-HK" sz="1200" dirty="0">
                    <a:effectLst/>
                    <a:latin typeface="CMR10"/>
                  </a:rPr>
                  <a:t> – a higher value </a:t>
                </a:r>
                <a:r>
                  <a:rPr lang="en-HK" sz="1200" b="1" dirty="0">
                    <a:effectLst/>
                    <a:latin typeface="CMR10"/>
                  </a:rPr>
                  <a:t>indicates</a:t>
                </a:r>
                <a:r>
                  <a:rPr lang="en-HK" sz="1200" dirty="0">
                    <a:effectLst/>
                    <a:latin typeface="CMR10"/>
                  </a:rPr>
                  <a:t> a more rigid core. The key question we explore here is: if this solid phase exists within the core of a hybrid star, how significantly could it affect the star’s properties?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HK" sz="1200" dirty="0">
                  <a:effectLst/>
                  <a:latin typeface="CMR1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HK" b="0" i="0" dirty="0">
                    <a:solidFill>
                      <a:srgbClr val="0D0D0D"/>
                    </a:solidFill>
                    <a:effectLst/>
                    <a:latin typeface="Söhne"/>
                  </a:rPr>
                  <a:t>Furthermore, to accurately quantify the shear modulus of a solid core, we adopt a more general framework that correlates the modulus with the star’s density. The shear modulus </a:t>
                </a:r>
                <a:r>
                  <a:rPr lang="el-GR" b="0" i="0" dirty="0">
                    <a:solidFill>
                      <a:srgbClr val="0D0D0D"/>
                    </a:solidFill>
                    <a:effectLst/>
                    <a:latin typeface="Söhne"/>
                  </a:rPr>
                  <a:t>μ </a:t>
                </a:r>
                <a:r>
                  <a:rPr lang="en-HK" b="0" i="0" dirty="0">
                    <a:solidFill>
                      <a:srgbClr val="0D0D0D"/>
                    </a:solidFill>
                    <a:effectLst/>
                    <a:latin typeface="Söhne"/>
                  </a:rPr>
                  <a:t>is characterized by a scaling factor </a:t>
                </a:r>
                <a:r>
                  <a:rPr lang="el-GR" b="0" i="0" dirty="0">
                    <a:solidFill>
                      <a:srgbClr val="0D0D0D"/>
                    </a:solidFill>
                    <a:effectLst/>
                    <a:latin typeface="Söhne"/>
                  </a:rPr>
                  <a:t>κ, </a:t>
                </a:r>
                <a:r>
                  <a:rPr lang="en-HK" b="0" i="0" dirty="0">
                    <a:solidFill>
                      <a:srgbClr val="0D0D0D"/>
                    </a:solidFill>
                    <a:effectLst/>
                    <a:latin typeface="Söhne"/>
                  </a:rPr>
                  <a:t>which is approximately proportional to the square of the gap parameter</a:t>
                </a:r>
                <a:r>
                  <a:rPr lang="en-US" b="0" i="0" dirty="0">
                    <a:solidFill>
                      <a:srgbClr val="0D0D0D"/>
                    </a:solidFill>
                    <a:effectLst/>
                    <a:latin typeface="Söhne"/>
                  </a:rPr>
                  <a:t> and also related to the density index N</a:t>
                </a:r>
                <a:r>
                  <a:rPr lang="el-GR" b="0" i="0" dirty="0">
                    <a:solidFill>
                      <a:srgbClr val="0D0D0D"/>
                    </a:solidFill>
                    <a:effectLst/>
                    <a:latin typeface="Söhne"/>
                  </a:rPr>
                  <a:t>.</a:t>
                </a:r>
                <a:r>
                  <a:rPr lang="en-US" b="0" i="0" dirty="0">
                    <a:solidFill>
                      <a:srgbClr val="0D0D0D"/>
                    </a:solidFill>
                    <a:effectLst/>
                    <a:latin typeface="Söhne"/>
                  </a:rPr>
                  <a:t> </a:t>
                </a:r>
                <a:r>
                  <a:rPr lang="en-US" altLang="zh-TW" sz="1200" dirty="0">
                    <a:latin typeface="Times New Roman" panose="02020603050405020304" pitchFamily="18" charset="0"/>
                    <a:cs typeface="Times New Roman" panose="02020603050405020304" pitchFamily="18" charset="0"/>
                  </a:rPr>
                  <a:t>When</a:t>
                </a:r>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N=1/2, </a:t>
                </a:r>
                <a14:m>
                  <m:oMath xmlns:m="http://schemas.openxmlformats.org/officeDocument/2006/math">
                    <m:r>
                      <a:rPr lang="en-US" altLang="zh-CN" sz="1200" b="0" i="1" smtClean="0">
                        <a:latin typeface="Cambria Math" panose="02040503050406030204" pitchFamily="18" charset="0"/>
                        <a:cs typeface="Times New Roman" panose="02020603050405020304" pitchFamily="18" charset="0"/>
                      </a:rPr>
                      <m:t>𝜇</m:t>
                    </m:r>
                  </m:oMath>
                </a14:m>
                <a:r>
                  <a:rPr lang="en-US" altLang="zh-TW" sz="1200" dirty="0">
                    <a:latin typeface="Times New Roman" panose="02020603050405020304" pitchFamily="18" charset="0"/>
                    <a:cs typeface="Times New Roman" panose="02020603050405020304" pitchFamily="18" charset="0"/>
                  </a:rPr>
                  <a:t> reduces to </a:t>
                </a:r>
                <a14:m>
                  <m:oMath xmlns:m="http://schemas.openxmlformats.org/officeDocument/2006/math">
                    <m:sSub>
                      <m:sSubPr>
                        <m:ctrlPr>
                          <a:rPr lang="en-US" altLang="zh-TW" sz="1200" b="0" i="1" smtClean="0">
                            <a:latin typeface="Cambria Math" panose="02040503050406030204" pitchFamily="18" charset="0"/>
                            <a:cs typeface="Times New Roman" panose="02020603050405020304" pitchFamily="18" charset="0"/>
                          </a:rPr>
                        </m:ctrlPr>
                      </m:sSubPr>
                      <m:e>
                        <m:r>
                          <a:rPr lang="en-US" altLang="zh-TW" sz="1200" b="0" i="1" smtClean="0">
                            <a:latin typeface="Cambria Math" panose="02040503050406030204" pitchFamily="18" charset="0"/>
                            <a:cs typeface="Times New Roman" panose="02020603050405020304" pitchFamily="18" charset="0"/>
                          </a:rPr>
                          <m:t>𝜇</m:t>
                        </m:r>
                      </m:e>
                      <m:sub>
                        <m:r>
                          <a:rPr lang="en-US" altLang="zh-TW" sz="1200" b="0" i="1" smtClean="0">
                            <a:latin typeface="Cambria Math" panose="02040503050406030204" pitchFamily="18" charset="0"/>
                            <a:cs typeface="Times New Roman" panose="02020603050405020304" pitchFamily="18" charset="0"/>
                          </a:rPr>
                          <m:t>𝑐𝑐𝑠</m:t>
                        </m:r>
                      </m:sub>
                    </m:sSub>
                  </m:oMath>
                </a14:m>
                <a:r>
                  <a:rPr lang="en-US" sz="1200" dirty="0">
                    <a:latin typeface="Times New Roman" panose="02020603050405020304" pitchFamily="18" charset="0"/>
                    <a:cs typeface="Times New Roman" panose="02020603050405020304" pitchFamily="18" charset="0"/>
                  </a:rPr>
                  <a:t>.</a:t>
                </a:r>
              </a:p>
              <a:p>
                <a:pPr algn="l"/>
                <a:endParaRPr lang="en-US" b="0" i="0" dirty="0">
                  <a:solidFill>
                    <a:srgbClr val="0D0D0D"/>
                  </a:solidFill>
                  <a:effectLst/>
                  <a:latin typeface="Söhne"/>
                </a:endParaRPr>
              </a:p>
              <a:p>
                <a:pPr algn="l"/>
                <a:r>
                  <a:rPr lang="zh-CN" altLang="en-US" b="1" i="0" dirty="0">
                    <a:solidFill>
                      <a:srgbClr val="0D0D0D"/>
                    </a:solidFill>
                    <a:effectLst/>
                    <a:latin typeface="Söhne"/>
                  </a:rPr>
                  <a:t>***</a:t>
                </a:r>
                <a:r>
                  <a:rPr lang="en-HK" b="1" i="0" dirty="0">
                    <a:solidFill>
                      <a:srgbClr val="0D0D0D"/>
                    </a:solidFill>
                    <a:effectLst/>
                    <a:latin typeface="Söhne"/>
                  </a:rPr>
                  <a:t>In essence, the shear modulus‘s dependence on density can provide insights into the microscopic interactions of matter within neutron stars, which is informative to help us improve the EOS.</a:t>
                </a:r>
                <a:r>
                  <a:rPr lang="zh-CN" altLang="en-US" b="1" i="0" dirty="0">
                    <a:solidFill>
                      <a:srgbClr val="0D0D0D"/>
                    </a:solidFill>
                    <a:effectLst/>
                    <a:latin typeface="Söhne"/>
                  </a:rPr>
                  <a:t>***</a:t>
                </a:r>
                <a:endParaRPr lang="en-HK" b="1" i="0" dirty="0">
                  <a:solidFill>
                    <a:srgbClr val="0D0D0D"/>
                  </a:solidFill>
                  <a:effectLst/>
                  <a:latin typeface="Söhne"/>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HK" sz="1200" dirty="0">
                    <a:effectLst/>
                    <a:latin typeface="CMR10"/>
                  </a:rPr>
                  <a:t>In addition to the density gap, the solid core's shear modulus will also affect the properties of neutron stars. This physical quantity is a measure of a material's ability to resist shear forces, which is defined as the ratio of shear stress, the force per unit area, to shear strain, and the deformation relative to a fixed base. </a:t>
                </a:r>
                <a:r>
                  <a:rPr lang="en-HK" sz="1200" b="1" dirty="0">
                    <a:effectLst/>
                    <a:latin typeface="CMR10"/>
                  </a:rPr>
                  <a:t>It helps us determine how neutron stars deform in response to tidal forces.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HK" sz="1200" dirty="0">
                  <a:effectLst/>
                  <a:latin typeface="CMR1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HK" sz="1200" dirty="0">
                    <a:effectLst/>
                    <a:latin typeface="CMR10"/>
                  </a:rPr>
                  <a:t>In the context of a hybrid star, the crystalline </a:t>
                </a:r>
                <a:r>
                  <a:rPr lang="en-HK" sz="1200" dirty="0" err="1">
                    <a:effectLst/>
                    <a:latin typeface="CMR10"/>
                  </a:rPr>
                  <a:t>color</a:t>
                </a:r>
                <a:r>
                  <a:rPr lang="en-HK" sz="1200" dirty="0">
                    <a:effectLst/>
                    <a:latin typeface="CMR10"/>
                  </a:rPr>
                  <a:t>-superconducting phase matter within the core is theorized to have a remarkably large shear modulus. This is estimated to be about 20 to 1000 times greater than that of the crust of a typical neutron star. Such rigidity is primarily determined by the gap parameter – a higher value indicates a more rigid core. The key question we explore here is: if this solid phase exists within the core of a hybrid star, how significantly could it affect the star’s properties?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HK" sz="1200" dirty="0">
                  <a:effectLst/>
                  <a:latin typeface="CMR1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HK" b="0" i="0" dirty="0">
                    <a:solidFill>
                      <a:srgbClr val="0D0D0D"/>
                    </a:solidFill>
                    <a:effectLst/>
                    <a:latin typeface="Söhne"/>
                  </a:rPr>
                  <a:t>Furthermore, to accurately quantify the shear modulus of a solid core, we adopt a more general framework that correlates the modulus with the star’s density. The shear modulus </a:t>
                </a:r>
                <a:r>
                  <a:rPr lang="el-GR" b="0" i="0" dirty="0">
                    <a:solidFill>
                      <a:srgbClr val="0D0D0D"/>
                    </a:solidFill>
                    <a:effectLst/>
                    <a:latin typeface="Söhne"/>
                  </a:rPr>
                  <a:t>μ </a:t>
                </a:r>
                <a:r>
                  <a:rPr lang="en-HK" b="0" i="0" dirty="0">
                    <a:solidFill>
                      <a:srgbClr val="0D0D0D"/>
                    </a:solidFill>
                    <a:effectLst/>
                    <a:latin typeface="Söhne"/>
                  </a:rPr>
                  <a:t>is characterized by a scaling factor </a:t>
                </a:r>
                <a:r>
                  <a:rPr lang="el-GR" b="0" i="0" dirty="0">
                    <a:solidFill>
                      <a:srgbClr val="0D0D0D"/>
                    </a:solidFill>
                    <a:effectLst/>
                    <a:latin typeface="Söhne"/>
                  </a:rPr>
                  <a:t>κ, </a:t>
                </a:r>
                <a:r>
                  <a:rPr lang="en-HK" b="0" i="0" dirty="0">
                    <a:solidFill>
                      <a:srgbClr val="0D0D0D"/>
                    </a:solidFill>
                    <a:effectLst/>
                    <a:latin typeface="Söhne"/>
                  </a:rPr>
                  <a:t>which is approximately proportional to the square of the gap parameter</a:t>
                </a:r>
                <a:r>
                  <a:rPr lang="en-US" b="0" i="0" dirty="0">
                    <a:solidFill>
                      <a:srgbClr val="0D0D0D"/>
                    </a:solidFill>
                    <a:effectLst/>
                    <a:latin typeface="Söhne"/>
                  </a:rPr>
                  <a:t> and also related to the density index N</a:t>
                </a:r>
                <a:r>
                  <a:rPr lang="el-GR" b="0" i="0" dirty="0">
                    <a:solidFill>
                      <a:srgbClr val="0D0D0D"/>
                    </a:solidFill>
                    <a:effectLst/>
                    <a:latin typeface="Söhne"/>
                  </a:rPr>
                  <a:t>.</a:t>
                </a:r>
                <a:r>
                  <a:rPr lang="en-US" b="0" i="0" dirty="0">
                    <a:solidFill>
                      <a:srgbClr val="0D0D0D"/>
                    </a:solidFill>
                    <a:effectLst/>
                    <a:latin typeface="Söhne"/>
                  </a:rPr>
                  <a:t> </a:t>
                </a:r>
                <a:r>
                  <a:rPr lang="en-US" altLang="zh-TW" sz="1200" dirty="0">
                    <a:latin typeface="Times New Roman" panose="02020603050405020304" pitchFamily="18" charset="0"/>
                    <a:cs typeface="Times New Roman" panose="02020603050405020304" pitchFamily="18" charset="0"/>
                  </a:rPr>
                  <a:t>When</a:t>
                </a:r>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N=1/2, </a:t>
                </a:r>
                <a:r>
                  <a:rPr lang="en-US" altLang="zh-CN" sz="1200" b="0" i="0">
                    <a:latin typeface="Cambria Math" panose="02040503050406030204" pitchFamily="18" charset="0"/>
                    <a:cs typeface="Times New Roman" panose="02020603050405020304" pitchFamily="18" charset="0"/>
                  </a:rPr>
                  <a:t>𝜇</a:t>
                </a:r>
                <a:r>
                  <a:rPr lang="en-US" altLang="zh-TW" sz="1200" dirty="0">
                    <a:latin typeface="Times New Roman" panose="02020603050405020304" pitchFamily="18" charset="0"/>
                    <a:cs typeface="Times New Roman" panose="02020603050405020304" pitchFamily="18" charset="0"/>
                  </a:rPr>
                  <a:t> reduces to </a:t>
                </a:r>
                <a:r>
                  <a:rPr lang="en-US" altLang="zh-TW" sz="1200" b="0" i="0">
                    <a:latin typeface="Cambria Math" panose="02040503050406030204" pitchFamily="18" charset="0"/>
                    <a:cs typeface="Times New Roman" panose="02020603050405020304" pitchFamily="18" charset="0"/>
                  </a:rPr>
                  <a:t>𝜇_𝑐𝑐𝑠</a:t>
                </a:r>
                <a:r>
                  <a:rPr lang="en-US" sz="1200" dirty="0">
                    <a:latin typeface="Times New Roman" panose="02020603050405020304" pitchFamily="18" charset="0"/>
                    <a:cs typeface="Times New Roman" panose="02020603050405020304" pitchFamily="18" charset="0"/>
                  </a:rPr>
                  <a:t>.</a:t>
                </a:r>
              </a:p>
              <a:p>
                <a:pPr algn="l"/>
                <a:endParaRPr lang="en-US" b="0" i="0" dirty="0">
                  <a:solidFill>
                    <a:srgbClr val="0D0D0D"/>
                  </a:solidFill>
                  <a:effectLst/>
                  <a:latin typeface="Söhne"/>
                </a:endParaRPr>
              </a:p>
              <a:p>
                <a:pPr algn="l"/>
                <a:r>
                  <a:rPr lang="en-HK" b="1" i="0" dirty="0">
                    <a:solidFill>
                      <a:srgbClr val="0D0D0D"/>
                    </a:solidFill>
                    <a:effectLst/>
                    <a:latin typeface="Söhne"/>
                  </a:rPr>
                  <a:t>In essence, the shear modulus's dependence on density can provide insights into the microscopic interactions of matter within neutron stars, which is informative to help us improve the EOS.</a:t>
                </a:r>
              </a:p>
            </p:txBody>
          </p:sp>
        </mc:Fallback>
      </mc:AlternateContent>
      <p:sp>
        <p:nvSpPr>
          <p:cNvPr id="4" name="Slide Number Placeholder 3"/>
          <p:cNvSpPr>
            <a:spLocks noGrp="1"/>
          </p:cNvSpPr>
          <p:nvPr>
            <p:ph type="sldNum" sz="quarter" idx="5"/>
          </p:nvPr>
        </p:nvSpPr>
        <p:spPr/>
        <p:txBody>
          <a:bodyPr/>
          <a:lstStyle/>
          <a:p>
            <a:fld id="{B4C7AF8A-373E-B84D-A3E9-965EE7E9E630}" type="slidenum">
              <a:rPr lang="en-US" smtClean="0"/>
              <a:t>5</a:t>
            </a:fld>
            <a:endParaRPr lang="en-US"/>
          </a:p>
        </p:txBody>
      </p:sp>
    </p:spTree>
    <p:extLst>
      <p:ext uri="{BB962C8B-B14F-4D97-AF65-F5344CB8AC3E}">
        <p14:creationId xmlns:p14="http://schemas.microsoft.com/office/powerpoint/2010/main" val="84983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HK" b="0" i="0" dirty="0">
                <a:solidFill>
                  <a:srgbClr val="495365"/>
                </a:solidFill>
                <a:effectLst/>
                <a:latin typeface="Arial" panose="020B0604020202020204" pitchFamily="34" charset="0"/>
              </a:rPr>
              <a:t>I previously discussed how the equation of state has enormous uncertainties in the core region</a:t>
            </a:r>
            <a:r>
              <a:rPr lang="en-US" b="0" i="0" dirty="0">
                <a:solidFill>
                  <a:srgbClr val="495365"/>
                </a:solidFill>
                <a:effectLst/>
                <a:latin typeface="Arial" panose="020B0604020202020204" pitchFamily="34" charset="0"/>
              </a:rPr>
              <a:t>.</a:t>
            </a:r>
            <a:r>
              <a:rPr lang="en-HK" b="0" i="0" dirty="0">
                <a:solidFill>
                  <a:srgbClr val="495365"/>
                </a:solidFill>
                <a:effectLst/>
                <a:latin typeface="Arial" panose="020B0604020202020204" pitchFamily="34" charset="0"/>
              </a:rPr>
              <a:t> </a:t>
            </a:r>
            <a:r>
              <a:rPr lang="en-HK" b="0" i="0" dirty="0">
                <a:solidFill>
                  <a:srgbClr val="0D0D0D"/>
                </a:solidFill>
                <a:effectLst/>
                <a:latin typeface="Söhne"/>
              </a:rPr>
              <a:t>Therefore, exploring the possible existence of quark matter in the core requires some other methods.</a:t>
            </a:r>
          </a:p>
          <a:p>
            <a:pPr algn="l" rtl="0"/>
            <a:endParaRPr lang="en-HK" b="0" i="0" dirty="0">
              <a:solidFill>
                <a:srgbClr val="495365"/>
              </a:solidFill>
              <a:effectLst/>
              <a:latin typeface="Arial" panose="020B0604020202020204" pitchFamily="34" charset="0"/>
            </a:endParaRPr>
          </a:p>
          <a:p>
            <a:pPr algn="l" rtl="0"/>
            <a:r>
              <a:rPr lang="en-HK" b="0" i="0" dirty="0">
                <a:solidFill>
                  <a:srgbClr val="495365"/>
                </a:solidFill>
                <a:effectLst/>
                <a:latin typeface="Arial" panose="020B0604020202020204" pitchFamily="34" charset="0"/>
              </a:rPr>
              <a:t>The universal relations can help us a lot because they </a:t>
            </a:r>
            <a:r>
              <a:rPr lang="en-HK" b="0" i="0" dirty="0">
                <a:solidFill>
                  <a:srgbClr val="0D0D0D"/>
                </a:solidFill>
                <a:effectLst/>
                <a:latin typeface="Söhne"/>
              </a:rPr>
              <a:t>provide a way to understand the internal structure of neutron stars without the need for precise knowledge of the Equation of State</a:t>
            </a:r>
            <a:r>
              <a:rPr lang="en-US" dirty="0"/>
              <a:t>. </a:t>
            </a:r>
          </a:p>
          <a:p>
            <a:pPr algn="l" rtl="0"/>
            <a:endParaRPr lang="en-US" b="0" i="0" dirty="0">
              <a:solidFill>
                <a:srgbClr val="0D0D0D"/>
              </a:solidFill>
              <a:effectLst/>
              <a:latin typeface="Söhne"/>
            </a:endParaRPr>
          </a:p>
          <a:p>
            <a:pPr algn="l" rtl="0"/>
            <a:r>
              <a:rPr lang="en-HK" b="0" i="0" dirty="0">
                <a:solidFill>
                  <a:srgbClr val="0D0D0D"/>
                </a:solidFill>
                <a:effectLst/>
                <a:latin typeface="Söhne"/>
              </a:rPr>
              <a:t>Here, </a:t>
            </a:r>
            <a:r>
              <a:rPr lang="en-US" altLang="zh-CN" b="0" i="0" dirty="0">
                <a:solidFill>
                  <a:srgbClr val="0D0D0D"/>
                </a:solidFill>
                <a:effectLst/>
                <a:latin typeface="Söhne"/>
              </a:rPr>
              <a:t>I</a:t>
            </a:r>
            <a:r>
              <a:rPr lang="zh-CN" altLang="en-US" b="0" i="0" dirty="0">
                <a:solidFill>
                  <a:srgbClr val="0D0D0D"/>
                </a:solidFill>
                <a:effectLst/>
                <a:latin typeface="Söhne"/>
              </a:rPr>
              <a:t> </a:t>
            </a:r>
            <a:r>
              <a:rPr lang="en-US" altLang="zh-CN" b="0" i="0" dirty="0">
                <a:solidFill>
                  <a:srgbClr val="0D0D0D"/>
                </a:solidFill>
                <a:effectLst/>
                <a:latin typeface="Söhne"/>
              </a:rPr>
              <a:t>take</a:t>
            </a:r>
            <a:r>
              <a:rPr lang="zh-CN" altLang="en-US" b="0" i="0" dirty="0">
                <a:solidFill>
                  <a:srgbClr val="0D0D0D"/>
                </a:solidFill>
                <a:effectLst/>
                <a:latin typeface="Söhne"/>
              </a:rPr>
              <a:t> </a:t>
            </a:r>
            <a:r>
              <a:rPr lang="en-HK" b="0" i="0" dirty="0">
                <a:solidFill>
                  <a:srgbClr val="0D0D0D"/>
                </a:solidFill>
                <a:effectLst/>
                <a:latin typeface="Söhne"/>
              </a:rPr>
              <a:t>the I-Love-C relation as an example, where "I" stands for the moment of inertia, "Love" refers to the tidal Love number, and "C" represents Compactness (M/R). </a:t>
            </a:r>
            <a:r>
              <a:rPr lang="en-HK" b="1" i="0" dirty="0">
                <a:solidFill>
                  <a:srgbClr val="0D0D0D"/>
                </a:solidFill>
                <a:effectLst/>
                <a:latin typeface="Söhne"/>
              </a:rPr>
              <a:t>The tidal Love number quantifies how much a celestial body deforms in response to the tidal forces exerted by another celestial body in its vicinity./</a:t>
            </a:r>
            <a:r>
              <a:rPr lang="en-HK" b="1" i="0" dirty="0" err="1">
                <a:solidFill>
                  <a:srgbClr val="0D0D0D"/>
                </a:solidFill>
                <a:effectLst/>
                <a:latin typeface="Söhne"/>
              </a:rPr>
              <a:t>versineti</a:t>
            </a:r>
            <a:r>
              <a:rPr lang="en-HK" b="1" i="0" dirty="0">
                <a:solidFill>
                  <a:srgbClr val="0D0D0D"/>
                </a:solidFill>
                <a:effectLst/>
                <a:latin typeface="Söhne"/>
              </a:rPr>
              <a:t>/</a:t>
            </a:r>
          </a:p>
          <a:p>
            <a:pPr algn="l" rtl="0"/>
            <a:endParaRPr lang="en-HK" b="0" i="0" dirty="0">
              <a:solidFill>
                <a:srgbClr val="0D0D0D"/>
              </a:solidFill>
              <a:effectLst/>
              <a:latin typeface="Söhne"/>
            </a:endParaRPr>
          </a:p>
          <a:p>
            <a:pPr algn="l" rtl="0"/>
            <a:r>
              <a:rPr lang="zh-CN" altLang="en-US" b="1" i="0" dirty="0">
                <a:solidFill>
                  <a:srgbClr val="222222"/>
                </a:solidFill>
                <a:effectLst/>
                <a:latin typeface="Calibri" panose="020F0502020204030204" pitchFamily="34" charset="0"/>
              </a:rPr>
              <a:t>***</a:t>
            </a:r>
            <a:r>
              <a:rPr lang="en-HK" b="1" i="0" dirty="0">
                <a:solidFill>
                  <a:srgbClr val="222222"/>
                </a:solidFill>
                <a:effectLst/>
                <a:latin typeface="Calibri" panose="020F0502020204030204" pitchFamily="34" charset="0"/>
              </a:rPr>
              <a:t>My project aims to study the Love-C relation for hybrid stars with a CCS quark core because both Compactness and tidal love numbers can be MEASURED, which helps us constrain the EOS AND GET SOME INSIGHT ON QUARK MATTER PROPERTIES.</a:t>
            </a:r>
            <a:r>
              <a:rPr lang="zh-CN" altLang="en-US" b="1" i="0" dirty="0">
                <a:solidFill>
                  <a:srgbClr val="222222"/>
                </a:solidFill>
                <a:effectLst/>
                <a:latin typeface="Calibri" panose="020F0502020204030204" pitchFamily="34" charset="0"/>
              </a:rPr>
              <a:t>***</a:t>
            </a:r>
            <a:endParaRPr lang="en-US" b="1" dirty="0"/>
          </a:p>
        </p:txBody>
      </p:sp>
      <p:sp>
        <p:nvSpPr>
          <p:cNvPr id="4" name="Slide Number Placeholder 3"/>
          <p:cNvSpPr>
            <a:spLocks noGrp="1"/>
          </p:cNvSpPr>
          <p:nvPr>
            <p:ph type="sldNum" sz="quarter" idx="5"/>
          </p:nvPr>
        </p:nvSpPr>
        <p:spPr/>
        <p:txBody>
          <a:bodyPr/>
          <a:lstStyle/>
          <a:p>
            <a:fld id="{B4C7AF8A-373E-B84D-A3E9-965EE7E9E630}" type="slidenum">
              <a:rPr lang="en-US" smtClean="0"/>
              <a:t>6</a:t>
            </a:fld>
            <a:endParaRPr lang="en-US"/>
          </a:p>
        </p:txBody>
      </p:sp>
    </p:spTree>
    <p:extLst>
      <p:ext uri="{BB962C8B-B14F-4D97-AF65-F5344CB8AC3E}">
        <p14:creationId xmlns:p14="http://schemas.microsoft.com/office/powerpoint/2010/main" val="1624635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HK" sz="1200" dirty="0">
                <a:effectLst/>
                <a:latin typeface="CMR12"/>
              </a:rPr>
              <a:t>In the work conducted by Mr. Lau, the impact of the</a:t>
            </a:r>
            <a:r>
              <a:rPr lang="zh-CN" altLang="en-US" sz="1200" dirty="0">
                <a:effectLst/>
                <a:latin typeface="CMR12"/>
              </a:rPr>
              <a:t> </a:t>
            </a:r>
            <a:r>
              <a:rPr lang="en-US" altLang="zh-CN" sz="1200" dirty="0">
                <a:effectLst/>
                <a:latin typeface="CMR12"/>
              </a:rPr>
              <a:t>shear modulus</a:t>
            </a:r>
            <a:r>
              <a:rPr lang="en-HK" sz="1200" dirty="0">
                <a:effectLst/>
                <a:latin typeface="CMR12"/>
              </a:rPr>
              <a:t> on the Love number was examined by</a:t>
            </a:r>
            <a:r>
              <a:rPr lang="zh-CN" altLang="en-US" sz="1200" dirty="0">
                <a:effectLst/>
                <a:latin typeface="CMR12"/>
              </a:rPr>
              <a:t> </a:t>
            </a:r>
            <a:r>
              <a:rPr lang="en-HK" sz="1200" dirty="0">
                <a:effectLst/>
                <a:latin typeface="CMR12"/>
              </a:rPr>
              <a:t>using the Love-C relations.</a:t>
            </a:r>
            <a:r>
              <a:rPr lang="en-US" altLang="zh-CN" sz="1200" b="1" dirty="0">
                <a:effectLst/>
                <a:latin typeface="CMR12"/>
              </a:rPr>
              <a:t> One thing to remind everyone is that we assume the background to be in an unstrained state, which means that we do not consider the impact of the shear modulus on mass and radius.</a:t>
            </a:r>
            <a:r>
              <a:rPr lang="en-HK" sz="1200" dirty="0">
                <a:effectLst/>
                <a:latin typeface="CMR12"/>
              </a:rPr>
              <a:t> </a:t>
            </a:r>
            <a:r>
              <a:rPr lang="en-HK" altLang="zh-CN" sz="1200" dirty="0">
                <a:effectLst/>
                <a:latin typeface="CMR12"/>
              </a:rPr>
              <a:t>A significant deviation in the Love-C relation between fluid quark stars and typical neutron stars arises primarily because quark stars differ fundamentally from neutron or hybrid stars. Gravity is not the only attractive force in quark stars, unlike in typical neutron stars.</a:t>
            </a:r>
            <a:endParaRPr lang="en-HK" sz="1200" dirty="0">
              <a:effectLst/>
              <a:latin typeface="CMR1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HK" sz="1200" dirty="0">
              <a:effectLst/>
              <a:latin typeface="CMR1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HK" sz="1200" dirty="0">
                <a:effectLst/>
                <a:latin typeface="CMR12"/>
              </a:rPr>
              <a:t>His results indicated that the shear modulus will decrease the Love numbers.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HK" sz="1200" dirty="0">
              <a:effectLst/>
              <a:latin typeface="CMR1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HK" sz="1200" dirty="0">
                <a:effectLst/>
                <a:latin typeface="CMR12"/>
              </a:rPr>
              <a:t>I‘ve also</a:t>
            </a:r>
            <a:r>
              <a:rPr lang="zh-CN" altLang="en-US" sz="1200" dirty="0">
                <a:effectLst/>
                <a:latin typeface="CMR12"/>
              </a:rPr>
              <a:t> </a:t>
            </a:r>
            <a:r>
              <a:rPr lang="en-HK" sz="1200" dirty="0">
                <a:effectLst/>
                <a:latin typeface="CMR12"/>
              </a:rPr>
              <a:t>conducted a study on the Love-C relation in the context of hybrid stars. The</a:t>
            </a:r>
            <a:r>
              <a:rPr lang="zh-CN" altLang="en-US" sz="1200" dirty="0">
                <a:effectLst/>
                <a:latin typeface="CMR12"/>
              </a:rPr>
              <a:t> </a:t>
            </a:r>
            <a:r>
              <a:rPr lang="en-US" altLang="zh-CN" sz="1200" dirty="0">
                <a:effectLst/>
                <a:latin typeface="CMR12"/>
              </a:rPr>
              <a:t>right</a:t>
            </a:r>
            <a:r>
              <a:rPr lang="en-HK" sz="1200" dirty="0">
                <a:effectLst/>
                <a:latin typeface="CMR12"/>
              </a:rPr>
              <a:t> graph</a:t>
            </a:r>
            <a:r>
              <a:rPr lang="zh-CN" altLang="en-US" sz="1200" dirty="0">
                <a:effectLst/>
                <a:latin typeface="CMR12"/>
              </a:rPr>
              <a:t> </a:t>
            </a:r>
            <a:r>
              <a:rPr lang="en-HK" sz="1200" dirty="0">
                <a:effectLst/>
                <a:latin typeface="CMR12"/>
              </a:rPr>
              <a:t>illustrates</a:t>
            </a:r>
            <a:r>
              <a:rPr lang="zh-CN" altLang="en-US" sz="1200" dirty="0">
                <a:effectLst/>
                <a:latin typeface="CMR12"/>
              </a:rPr>
              <a:t> </a:t>
            </a:r>
            <a:r>
              <a:rPr lang="en-US" altLang="zh-CN" sz="1200" dirty="0">
                <a:effectLst/>
                <a:latin typeface="CMR12"/>
              </a:rPr>
              <a:t>that</a:t>
            </a:r>
            <a:r>
              <a:rPr lang="zh-CN" altLang="en-US" sz="1200" dirty="0">
                <a:effectLst/>
                <a:latin typeface="CMR12"/>
              </a:rPr>
              <a:t> </a:t>
            </a:r>
            <a:r>
              <a:rPr lang="en-HK" sz="1200" dirty="0">
                <a:effectLst/>
                <a:latin typeface="CMR12"/>
              </a:rPr>
              <a:t>as the shear modulus increases</a:t>
            </a:r>
            <a:r>
              <a:rPr lang="en-HK" sz="1200" b="1" dirty="0">
                <a:effectLst/>
                <a:latin typeface="CMR12"/>
              </a:rPr>
              <a:t>, the deviations of Love numbers </a:t>
            </a:r>
            <a:r>
              <a:rPr lang="en-HK" sz="1200" dirty="0">
                <a:effectLst/>
                <a:latin typeface="CMR12"/>
              </a:rPr>
              <a:t>from the line of best fit—established by Yagi &amp; </a:t>
            </a:r>
            <a:r>
              <a:rPr lang="en-HK" sz="1200" dirty="0" err="1">
                <a:effectLst/>
                <a:latin typeface="CMR12"/>
              </a:rPr>
              <a:t>Yunes</a:t>
            </a:r>
            <a:r>
              <a:rPr lang="en-HK" sz="1200" dirty="0">
                <a:effectLst/>
                <a:latin typeface="CMR12"/>
              </a:rPr>
              <a:t> for typical neutron stars—become more pronounced.</a:t>
            </a:r>
          </a:p>
        </p:txBody>
      </p:sp>
      <p:sp>
        <p:nvSpPr>
          <p:cNvPr id="4" name="Slide Number Placeholder 3"/>
          <p:cNvSpPr>
            <a:spLocks noGrp="1"/>
          </p:cNvSpPr>
          <p:nvPr>
            <p:ph type="sldNum" sz="quarter" idx="5"/>
          </p:nvPr>
        </p:nvSpPr>
        <p:spPr/>
        <p:txBody>
          <a:bodyPr/>
          <a:lstStyle/>
          <a:p>
            <a:fld id="{B4C7AF8A-373E-B84D-A3E9-965EE7E9E630}" type="slidenum">
              <a:rPr lang="en-US" smtClean="0"/>
              <a:t>7</a:t>
            </a:fld>
            <a:endParaRPr lang="en-US"/>
          </a:p>
        </p:txBody>
      </p:sp>
    </p:spTree>
    <p:extLst>
      <p:ext uri="{BB962C8B-B14F-4D97-AF65-F5344CB8AC3E}">
        <p14:creationId xmlns:p14="http://schemas.microsoft.com/office/powerpoint/2010/main" val="2551471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 now extend our exploration into the effects of the shear modulus on the Love number in a more general case.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HK" b="0" i="0" dirty="0">
                <a:solidFill>
                  <a:srgbClr val="ECECEC"/>
                </a:solidFill>
                <a:effectLst/>
                <a:latin typeface="Söhne"/>
              </a:rPr>
              <a:t>If we consider kappa to be a constant and vary the density gap, we can also observe deviations in the Love-C relation for both</a:t>
            </a:r>
            <a:r>
              <a:rPr lang="en-US" dirty="0"/>
              <a:t> cases of N = 0 and N = 1. </a:t>
            </a:r>
            <a:r>
              <a:rPr lang="zh-CN" altLang="en-US" dirty="0"/>
              <a:t>***</a:t>
            </a:r>
            <a:r>
              <a:rPr lang="en-US" b="1" dirty="0"/>
              <a:t>There should be a density gap dependence within this model.</a:t>
            </a:r>
            <a:r>
              <a:rPr lang="zh-CN" altLang="en-US" b="1" dirty="0"/>
              <a:t>***</a:t>
            </a:r>
            <a:endParaRPr lang="en-US" dirty="0"/>
          </a:p>
          <a:p>
            <a:endParaRPr lang="en-US" dirty="0"/>
          </a:p>
          <a:p>
            <a:r>
              <a:rPr lang="en-US" dirty="0"/>
              <a:t>However, an interesting non-monotonic </a:t>
            </a:r>
            <a:r>
              <a:rPr lang="en-US" dirty="0" err="1"/>
              <a:t>behaviour</a:t>
            </a:r>
            <a:r>
              <a:rPr lang="en-US" dirty="0"/>
              <a:t> emerges in the case where N = 0</a:t>
            </a:r>
            <a:r>
              <a:rPr lang="zh-CN" altLang="en-US" dirty="0"/>
              <a:t> </a:t>
            </a:r>
            <a:r>
              <a:rPr lang="en-US" altLang="zh-CN" dirty="0"/>
              <a:t>(density-independent)</a:t>
            </a:r>
            <a:r>
              <a:rPr lang="en-US" dirty="0"/>
              <a:t>. </a:t>
            </a:r>
          </a:p>
          <a:p>
            <a:endParaRPr lang="en-US" dirty="0"/>
          </a:p>
          <a:p>
            <a:r>
              <a:rPr lang="en-US" dirty="0"/>
              <a:t>-Not need to mention-</a:t>
            </a:r>
          </a:p>
          <a:p>
            <a:endParaRPr lang="en-US" dirty="0"/>
          </a:p>
          <a:p>
            <a:r>
              <a:rPr lang="zh-CN" altLang="en-US" b="1" dirty="0"/>
              <a:t>***</a:t>
            </a:r>
            <a:r>
              <a:rPr lang="en-US" b="1" dirty="0"/>
              <a:t>[My guess]</a:t>
            </a:r>
          </a:p>
          <a:p>
            <a:pPr marL="228600" indent="-228600">
              <a:buAutoNum type="arabicPeriod"/>
            </a:pPr>
            <a:r>
              <a:rPr lang="en-US" b="1" dirty="0"/>
              <a:t>The non-monotonic trend could indicate the limitations of the analytical model in capturing the </a:t>
            </a:r>
            <a:r>
              <a:rPr lang="en-US" b="1" dirty="0" err="1"/>
              <a:t>behaviour</a:t>
            </a:r>
            <a:r>
              <a:rPr lang="en-US" b="1" dirty="0"/>
              <a:t> of the star's matter under extreme conditions. It may signal that the model requires refinement or additional physical parameters to describe the state of matter in neutron stars accurately.</a:t>
            </a:r>
          </a:p>
          <a:p>
            <a:pPr marL="228600" indent="-228600">
              <a:buAutoNum type="arabicPeriod"/>
            </a:pPr>
            <a:r>
              <a:rPr lang="en-US" b="1" dirty="0"/>
              <a:t>Treating the shear modulus as a constant throughout the star might only be valid up to a certain point, beyond which other factors become significant. </a:t>
            </a:r>
          </a:p>
          <a:p>
            <a:pPr marL="228600" indent="-228600">
              <a:buAutoNum type="arabicPeriod"/>
            </a:pPr>
            <a:r>
              <a:rPr lang="en-HK" b="1" i="0" dirty="0">
                <a:solidFill>
                  <a:srgbClr val="0D0D0D"/>
                </a:solidFill>
                <a:effectLst/>
                <a:latin typeface="Söhne"/>
              </a:rPr>
              <a:t>An excessively large density gap is non-physical.</a:t>
            </a:r>
            <a:r>
              <a:rPr lang="zh-CN" altLang="en-US" b="1" i="0" dirty="0">
                <a:solidFill>
                  <a:srgbClr val="0D0D0D"/>
                </a:solidFill>
                <a:effectLst/>
                <a:latin typeface="Söhne"/>
              </a:rPr>
              <a:t>***</a:t>
            </a:r>
            <a:br>
              <a:rPr lang="en-US" altLang="zh-CN" b="1" i="0" dirty="0">
                <a:solidFill>
                  <a:srgbClr val="0D0D0D"/>
                </a:solidFill>
                <a:effectLst/>
                <a:latin typeface="Söhne"/>
              </a:rPr>
            </a:br>
            <a:br>
              <a:rPr lang="en-US" altLang="zh-CN" b="1" i="0" dirty="0">
                <a:solidFill>
                  <a:srgbClr val="0D0D0D"/>
                </a:solidFill>
                <a:effectLst/>
                <a:latin typeface="Söhne"/>
              </a:rPr>
            </a:br>
            <a:br>
              <a:rPr lang="en-US" altLang="zh-CN" b="1" i="0" dirty="0">
                <a:solidFill>
                  <a:srgbClr val="0D0D0D"/>
                </a:solidFill>
                <a:effectLst/>
                <a:latin typeface="Söhne"/>
              </a:rPr>
            </a:br>
            <a:r>
              <a:rPr lang="en-US" altLang="zh-CN" b="1" i="0" dirty="0">
                <a:solidFill>
                  <a:srgbClr val="0D0D0D"/>
                </a:solidFill>
                <a:effectLst/>
                <a:latin typeface="Söhne"/>
              </a:rPr>
              <a:t>Comments from Kent:</a:t>
            </a:r>
            <a:br>
              <a:rPr lang="en-US" altLang="zh-CN" b="1" i="0" dirty="0">
                <a:solidFill>
                  <a:srgbClr val="0D0D0D"/>
                </a:solidFill>
                <a:effectLst/>
                <a:latin typeface="Söhne"/>
              </a:rPr>
            </a:br>
            <a:r>
              <a:rPr lang="en-US" altLang="zh-CN" b="1" i="0" dirty="0">
                <a:solidFill>
                  <a:srgbClr val="0D0D0D"/>
                </a:solidFill>
                <a:effectLst/>
                <a:latin typeface="Söhne"/>
              </a:rPr>
              <a:t>I agree constant shear modulus model is unphysical, but I don’t think it’s because of the non-monotonic behavior. I’d think the non-monotonic behavior itself is fine. We do see this explicitly in the analytic model when the density gap is small or large, the 2 fluid model is giving us effectively 1 fluid model, so it’s not too surprising that the behavior is different in the intermediate density gap regime, creating the U-shape behavior. So, I don’t think the non-monotonic behavior is signaling the limitations of the analytical model.</a:t>
            </a:r>
          </a:p>
        </p:txBody>
      </p:sp>
      <p:sp>
        <p:nvSpPr>
          <p:cNvPr id="4" name="Slide Number Placeholder 3"/>
          <p:cNvSpPr>
            <a:spLocks noGrp="1"/>
          </p:cNvSpPr>
          <p:nvPr>
            <p:ph type="sldNum" sz="quarter" idx="5"/>
          </p:nvPr>
        </p:nvSpPr>
        <p:spPr/>
        <p:txBody>
          <a:bodyPr/>
          <a:lstStyle/>
          <a:p>
            <a:fld id="{B4C7AF8A-373E-B84D-A3E9-965EE7E9E630}" type="slidenum">
              <a:rPr lang="en-US" smtClean="0"/>
              <a:t>8</a:t>
            </a:fld>
            <a:endParaRPr lang="en-US"/>
          </a:p>
        </p:txBody>
      </p:sp>
    </p:spTree>
    <p:extLst>
      <p:ext uri="{BB962C8B-B14F-4D97-AF65-F5344CB8AC3E}">
        <p14:creationId xmlns:p14="http://schemas.microsoft.com/office/powerpoint/2010/main" val="2595433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HK" sz="1800" dirty="0">
                <a:effectLst/>
                <a:latin typeface="CMR8"/>
              </a:rPr>
              <a:t>To see it more clearly, I plotted the Love-delta epsilon profile when Compactness is 0.22.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HK" sz="1800" dirty="0">
              <a:effectLst/>
              <a:latin typeface="CMR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HK" sz="1800" dirty="0">
                <a:effectLst/>
                <a:latin typeface="CMR8"/>
              </a:rPr>
              <a:t>We use a two-layer incompressible model to do further analytical exploration. It is also a two-layer model with a solid core and a fluid outer layer, but the density and the shear modulus are constant.</a:t>
            </a:r>
          </a:p>
        </p:txBody>
      </p:sp>
      <p:sp>
        <p:nvSpPr>
          <p:cNvPr id="4" name="Slide Number Placeholder 3"/>
          <p:cNvSpPr>
            <a:spLocks noGrp="1"/>
          </p:cNvSpPr>
          <p:nvPr>
            <p:ph type="sldNum" sz="quarter" idx="5"/>
          </p:nvPr>
        </p:nvSpPr>
        <p:spPr/>
        <p:txBody>
          <a:bodyPr/>
          <a:lstStyle/>
          <a:p>
            <a:fld id="{B4C7AF8A-373E-B84D-A3E9-965EE7E9E630}" type="slidenum">
              <a:rPr lang="en-US" smtClean="0"/>
              <a:t>9</a:t>
            </a:fld>
            <a:endParaRPr lang="en-US"/>
          </a:p>
        </p:txBody>
      </p:sp>
    </p:spTree>
    <p:extLst>
      <p:ext uri="{BB962C8B-B14F-4D97-AF65-F5344CB8AC3E}">
        <p14:creationId xmlns:p14="http://schemas.microsoft.com/office/powerpoint/2010/main" val="3597897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EC023-0EF9-7A27-17C1-69AF24883F4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82DAC98-191A-5085-9F23-C0941F0422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15681B5-33FD-29B7-6489-F3F478EA1E16}"/>
              </a:ext>
            </a:extLst>
          </p:cNvPr>
          <p:cNvSpPr>
            <a:spLocks noGrp="1"/>
          </p:cNvSpPr>
          <p:nvPr>
            <p:ph type="dt" sz="half" idx="10"/>
          </p:nvPr>
        </p:nvSpPr>
        <p:spPr/>
        <p:txBody>
          <a:bodyPr/>
          <a:lstStyle/>
          <a:p>
            <a:fld id="{ACEB0E42-DA46-A548-850B-4878CCB5A2C1}" type="datetime1">
              <a:rPr lang="en-HK" smtClean="0"/>
              <a:t>28/3/2024</a:t>
            </a:fld>
            <a:endParaRPr lang="en-US"/>
          </a:p>
        </p:txBody>
      </p:sp>
      <p:sp>
        <p:nvSpPr>
          <p:cNvPr id="5" name="Footer Placeholder 4">
            <a:extLst>
              <a:ext uri="{FF2B5EF4-FFF2-40B4-BE49-F238E27FC236}">
                <a16:creationId xmlns:a16="http://schemas.microsoft.com/office/drawing/2014/main" id="{47BDFF2A-DF9E-FDC2-3AFA-27F663FAE071}"/>
              </a:ext>
            </a:extLst>
          </p:cNvPr>
          <p:cNvSpPr>
            <a:spLocks noGrp="1"/>
          </p:cNvSpPr>
          <p:nvPr>
            <p:ph type="ftr" sz="quarter" idx="11"/>
          </p:nvPr>
        </p:nvSpPr>
        <p:spPr/>
        <p:txBody>
          <a:bodyPr/>
          <a:lstStyle/>
          <a:p>
            <a:r>
              <a:rPr lang="en-US"/>
              <a:t>Zoey Zhiyuan Dong</a:t>
            </a:r>
          </a:p>
        </p:txBody>
      </p:sp>
      <p:sp>
        <p:nvSpPr>
          <p:cNvPr id="6" name="Slide Number Placeholder 5">
            <a:extLst>
              <a:ext uri="{FF2B5EF4-FFF2-40B4-BE49-F238E27FC236}">
                <a16:creationId xmlns:a16="http://schemas.microsoft.com/office/drawing/2014/main" id="{05ABD0AE-F415-7F8A-3D14-66395046460C}"/>
              </a:ext>
            </a:extLst>
          </p:cNvPr>
          <p:cNvSpPr>
            <a:spLocks noGrp="1"/>
          </p:cNvSpPr>
          <p:nvPr>
            <p:ph type="sldNum" sz="quarter" idx="12"/>
          </p:nvPr>
        </p:nvSpPr>
        <p:spPr/>
        <p:txBody>
          <a:bodyPr/>
          <a:lstStyle/>
          <a:p>
            <a:fld id="{AB7266A5-E367-0E4F-B6D8-12B47703675D}" type="slidenum">
              <a:rPr lang="en-US" smtClean="0"/>
              <a:t>‹#›</a:t>
            </a:fld>
            <a:endParaRPr lang="en-US"/>
          </a:p>
        </p:txBody>
      </p:sp>
    </p:spTree>
    <p:extLst>
      <p:ext uri="{BB962C8B-B14F-4D97-AF65-F5344CB8AC3E}">
        <p14:creationId xmlns:p14="http://schemas.microsoft.com/office/powerpoint/2010/main" val="2648366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2F0D-4C05-221D-95E2-E007D60BB9A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3E1B4A0-D4C9-C2F1-27C4-FCF2FC04A7F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07D7EBE-E744-4082-C893-B83D2FF7BDCE}"/>
              </a:ext>
            </a:extLst>
          </p:cNvPr>
          <p:cNvSpPr>
            <a:spLocks noGrp="1"/>
          </p:cNvSpPr>
          <p:nvPr>
            <p:ph type="dt" sz="half" idx="10"/>
          </p:nvPr>
        </p:nvSpPr>
        <p:spPr/>
        <p:txBody>
          <a:bodyPr/>
          <a:lstStyle/>
          <a:p>
            <a:fld id="{E6B95495-B863-C04C-93C8-0392EA4D5374}" type="datetime1">
              <a:rPr lang="en-HK" smtClean="0"/>
              <a:t>28/3/2024</a:t>
            </a:fld>
            <a:endParaRPr lang="en-US"/>
          </a:p>
        </p:txBody>
      </p:sp>
      <p:sp>
        <p:nvSpPr>
          <p:cNvPr id="5" name="Footer Placeholder 4">
            <a:extLst>
              <a:ext uri="{FF2B5EF4-FFF2-40B4-BE49-F238E27FC236}">
                <a16:creationId xmlns:a16="http://schemas.microsoft.com/office/drawing/2014/main" id="{2B1D2918-950F-C7BA-898F-2AFE1EE0CB17}"/>
              </a:ext>
            </a:extLst>
          </p:cNvPr>
          <p:cNvSpPr>
            <a:spLocks noGrp="1"/>
          </p:cNvSpPr>
          <p:nvPr>
            <p:ph type="ftr" sz="quarter" idx="11"/>
          </p:nvPr>
        </p:nvSpPr>
        <p:spPr/>
        <p:txBody>
          <a:bodyPr/>
          <a:lstStyle/>
          <a:p>
            <a:r>
              <a:rPr lang="en-US"/>
              <a:t>Zoey Zhiyuan Dong</a:t>
            </a:r>
          </a:p>
        </p:txBody>
      </p:sp>
      <p:sp>
        <p:nvSpPr>
          <p:cNvPr id="6" name="Slide Number Placeholder 5">
            <a:extLst>
              <a:ext uri="{FF2B5EF4-FFF2-40B4-BE49-F238E27FC236}">
                <a16:creationId xmlns:a16="http://schemas.microsoft.com/office/drawing/2014/main" id="{292C19DE-65ED-7DBE-074B-B4D2A7EC6410}"/>
              </a:ext>
            </a:extLst>
          </p:cNvPr>
          <p:cNvSpPr>
            <a:spLocks noGrp="1"/>
          </p:cNvSpPr>
          <p:nvPr>
            <p:ph type="sldNum" sz="quarter" idx="12"/>
          </p:nvPr>
        </p:nvSpPr>
        <p:spPr/>
        <p:txBody>
          <a:bodyPr/>
          <a:lstStyle/>
          <a:p>
            <a:fld id="{AB7266A5-E367-0E4F-B6D8-12B47703675D}" type="slidenum">
              <a:rPr lang="en-US" smtClean="0"/>
              <a:t>‹#›</a:t>
            </a:fld>
            <a:endParaRPr lang="en-US"/>
          </a:p>
        </p:txBody>
      </p:sp>
    </p:spTree>
    <p:extLst>
      <p:ext uri="{BB962C8B-B14F-4D97-AF65-F5344CB8AC3E}">
        <p14:creationId xmlns:p14="http://schemas.microsoft.com/office/powerpoint/2010/main" val="36333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430F8A-BC5C-35D5-3CF2-EF2152A587E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9A0C822-89C0-A554-614D-57B80DC2C9C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5B81931-7655-7322-F7E2-57AEC10F7291}"/>
              </a:ext>
            </a:extLst>
          </p:cNvPr>
          <p:cNvSpPr>
            <a:spLocks noGrp="1"/>
          </p:cNvSpPr>
          <p:nvPr>
            <p:ph type="dt" sz="half" idx="10"/>
          </p:nvPr>
        </p:nvSpPr>
        <p:spPr/>
        <p:txBody>
          <a:bodyPr/>
          <a:lstStyle/>
          <a:p>
            <a:fld id="{5CC91C9C-ED65-114F-B975-0FB74EA4E9FD}" type="datetime1">
              <a:rPr lang="en-HK" smtClean="0"/>
              <a:t>28/3/2024</a:t>
            </a:fld>
            <a:endParaRPr lang="en-US"/>
          </a:p>
        </p:txBody>
      </p:sp>
      <p:sp>
        <p:nvSpPr>
          <p:cNvPr id="5" name="Footer Placeholder 4">
            <a:extLst>
              <a:ext uri="{FF2B5EF4-FFF2-40B4-BE49-F238E27FC236}">
                <a16:creationId xmlns:a16="http://schemas.microsoft.com/office/drawing/2014/main" id="{FCE2F2AF-9BBC-61AD-E581-0B8866F62919}"/>
              </a:ext>
            </a:extLst>
          </p:cNvPr>
          <p:cNvSpPr>
            <a:spLocks noGrp="1"/>
          </p:cNvSpPr>
          <p:nvPr>
            <p:ph type="ftr" sz="quarter" idx="11"/>
          </p:nvPr>
        </p:nvSpPr>
        <p:spPr/>
        <p:txBody>
          <a:bodyPr/>
          <a:lstStyle/>
          <a:p>
            <a:r>
              <a:rPr lang="en-US"/>
              <a:t>Zoey Zhiyuan Dong</a:t>
            </a:r>
          </a:p>
        </p:txBody>
      </p:sp>
      <p:sp>
        <p:nvSpPr>
          <p:cNvPr id="6" name="Slide Number Placeholder 5">
            <a:extLst>
              <a:ext uri="{FF2B5EF4-FFF2-40B4-BE49-F238E27FC236}">
                <a16:creationId xmlns:a16="http://schemas.microsoft.com/office/drawing/2014/main" id="{AF0DF091-B7E2-D2CC-D87A-20B034446642}"/>
              </a:ext>
            </a:extLst>
          </p:cNvPr>
          <p:cNvSpPr>
            <a:spLocks noGrp="1"/>
          </p:cNvSpPr>
          <p:nvPr>
            <p:ph type="sldNum" sz="quarter" idx="12"/>
          </p:nvPr>
        </p:nvSpPr>
        <p:spPr/>
        <p:txBody>
          <a:bodyPr/>
          <a:lstStyle/>
          <a:p>
            <a:fld id="{AB7266A5-E367-0E4F-B6D8-12B47703675D}" type="slidenum">
              <a:rPr lang="en-US" smtClean="0"/>
              <a:t>‹#›</a:t>
            </a:fld>
            <a:endParaRPr lang="en-US"/>
          </a:p>
        </p:txBody>
      </p:sp>
    </p:spTree>
    <p:extLst>
      <p:ext uri="{BB962C8B-B14F-4D97-AF65-F5344CB8AC3E}">
        <p14:creationId xmlns:p14="http://schemas.microsoft.com/office/powerpoint/2010/main" val="3235507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4AED3-E136-B7B2-88B6-7B287FDD2FA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3077173-16A1-2DBE-7303-5F2351F0D1E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1CF6360-07BC-CAE6-6551-FE8587028827}"/>
              </a:ext>
            </a:extLst>
          </p:cNvPr>
          <p:cNvSpPr>
            <a:spLocks noGrp="1"/>
          </p:cNvSpPr>
          <p:nvPr>
            <p:ph type="dt" sz="half" idx="10"/>
          </p:nvPr>
        </p:nvSpPr>
        <p:spPr/>
        <p:txBody>
          <a:bodyPr/>
          <a:lstStyle/>
          <a:p>
            <a:fld id="{00117889-9861-394D-B93A-DA37E3BA7E8A}" type="datetime1">
              <a:rPr lang="en-HK" smtClean="0"/>
              <a:t>28/3/2024</a:t>
            </a:fld>
            <a:endParaRPr lang="en-US"/>
          </a:p>
        </p:txBody>
      </p:sp>
      <p:sp>
        <p:nvSpPr>
          <p:cNvPr id="5" name="Footer Placeholder 4">
            <a:extLst>
              <a:ext uri="{FF2B5EF4-FFF2-40B4-BE49-F238E27FC236}">
                <a16:creationId xmlns:a16="http://schemas.microsoft.com/office/drawing/2014/main" id="{6F7E0129-C1E1-5AAB-B7FE-EE3A7A45C6E3}"/>
              </a:ext>
            </a:extLst>
          </p:cNvPr>
          <p:cNvSpPr>
            <a:spLocks noGrp="1"/>
          </p:cNvSpPr>
          <p:nvPr>
            <p:ph type="ftr" sz="quarter" idx="11"/>
          </p:nvPr>
        </p:nvSpPr>
        <p:spPr/>
        <p:txBody>
          <a:bodyPr/>
          <a:lstStyle/>
          <a:p>
            <a:r>
              <a:rPr lang="en-US"/>
              <a:t>Zoey Zhiyuan Dong</a:t>
            </a:r>
          </a:p>
        </p:txBody>
      </p:sp>
      <p:sp>
        <p:nvSpPr>
          <p:cNvPr id="6" name="Slide Number Placeholder 5">
            <a:extLst>
              <a:ext uri="{FF2B5EF4-FFF2-40B4-BE49-F238E27FC236}">
                <a16:creationId xmlns:a16="http://schemas.microsoft.com/office/drawing/2014/main" id="{AAB6C154-7FD4-8218-11A6-7A7AC19DE07F}"/>
              </a:ext>
            </a:extLst>
          </p:cNvPr>
          <p:cNvSpPr>
            <a:spLocks noGrp="1"/>
          </p:cNvSpPr>
          <p:nvPr>
            <p:ph type="sldNum" sz="quarter" idx="12"/>
          </p:nvPr>
        </p:nvSpPr>
        <p:spPr/>
        <p:txBody>
          <a:bodyPr/>
          <a:lstStyle/>
          <a:p>
            <a:fld id="{AB7266A5-E367-0E4F-B6D8-12B47703675D}" type="slidenum">
              <a:rPr lang="en-US" smtClean="0"/>
              <a:t>‹#›</a:t>
            </a:fld>
            <a:endParaRPr lang="en-US"/>
          </a:p>
        </p:txBody>
      </p:sp>
    </p:spTree>
    <p:extLst>
      <p:ext uri="{BB962C8B-B14F-4D97-AF65-F5344CB8AC3E}">
        <p14:creationId xmlns:p14="http://schemas.microsoft.com/office/powerpoint/2010/main" val="2694228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E1286-7171-66B4-9CBF-8812792D5B5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21884E6-AB17-FDDC-7612-CA597F21C0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3D62D49-B5BD-0E24-2EA8-DA7329E19599}"/>
              </a:ext>
            </a:extLst>
          </p:cNvPr>
          <p:cNvSpPr>
            <a:spLocks noGrp="1"/>
          </p:cNvSpPr>
          <p:nvPr>
            <p:ph type="dt" sz="half" idx="10"/>
          </p:nvPr>
        </p:nvSpPr>
        <p:spPr/>
        <p:txBody>
          <a:bodyPr/>
          <a:lstStyle/>
          <a:p>
            <a:fld id="{8AB943BA-1D5C-684A-B572-DF9D7FF51F56}" type="datetime1">
              <a:rPr lang="en-HK" smtClean="0"/>
              <a:t>28/3/2024</a:t>
            </a:fld>
            <a:endParaRPr lang="en-US"/>
          </a:p>
        </p:txBody>
      </p:sp>
      <p:sp>
        <p:nvSpPr>
          <p:cNvPr id="5" name="Footer Placeholder 4">
            <a:extLst>
              <a:ext uri="{FF2B5EF4-FFF2-40B4-BE49-F238E27FC236}">
                <a16:creationId xmlns:a16="http://schemas.microsoft.com/office/drawing/2014/main" id="{8038AA78-CDC2-D9A5-8624-CD883EF2521C}"/>
              </a:ext>
            </a:extLst>
          </p:cNvPr>
          <p:cNvSpPr>
            <a:spLocks noGrp="1"/>
          </p:cNvSpPr>
          <p:nvPr>
            <p:ph type="ftr" sz="quarter" idx="11"/>
          </p:nvPr>
        </p:nvSpPr>
        <p:spPr/>
        <p:txBody>
          <a:bodyPr/>
          <a:lstStyle/>
          <a:p>
            <a:r>
              <a:rPr lang="en-US"/>
              <a:t>Zoey Zhiyuan Dong</a:t>
            </a:r>
          </a:p>
        </p:txBody>
      </p:sp>
      <p:sp>
        <p:nvSpPr>
          <p:cNvPr id="6" name="Slide Number Placeholder 5">
            <a:extLst>
              <a:ext uri="{FF2B5EF4-FFF2-40B4-BE49-F238E27FC236}">
                <a16:creationId xmlns:a16="http://schemas.microsoft.com/office/drawing/2014/main" id="{5A0B4864-EF0E-C29A-CC0B-89DA971945FA}"/>
              </a:ext>
            </a:extLst>
          </p:cNvPr>
          <p:cNvSpPr>
            <a:spLocks noGrp="1"/>
          </p:cNvSpPr>
          <p:nvPr>
            <p:ph type="sldNum" sz="quarter" idx="12"/>
          </p:nvPr>
        </p:nvSpPr>
        <p:spPr/>
        <p:txBody>
          <a:bodyPr/>
          <a:lstStyle/>
          <a:p>
            <a:fld id="{AB7266A5-E367-0E4F-B6D8-12B47703675D}" type="slidenum">
              <a:rPr lang="en-US" smtClean="0"/>
              <a:t>‹#›</a:t>
            </a:fld>
            <a:endParaRPr lang="en-US"/>
          </a:p>
        </p:txBody>
      </p:sp>
    </p:spTree>
    <p:extLst>
      <p:ext uri="{BB962C8B-B14F-4D97-AF65-F5344CB8AC3E}">
        <p14:creationId xmlns:p14="http://schemas.microsoft.com/office/powerpoint/2010/main" val="1181077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7A655-9D06-342D-CBBB-832960382EB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EED0878-D1C3-933C-891C-C5C0308470C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EC62D6C-3657-7D4E-C1D7-4E0B776487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E074CAF-401F-D736-7CC6-E7725747BB87}"/>
              </a:ext>
            </a:extLst>
          </p:cNvPr>
          <p:cNvSpPr>
            <a:spLocks noGrp="1"/>
          </p:cNvSpPr>
          <p:nvPr>
            <p:ph type="dt" sz="half" idx="10"/>
          </p:nvPr>
        </p:nvSpPr>
        <p:spPr/>
        <p:txBody>
          <a:bodyPr/>
          <a:lstStyle/>
          <a:p>
            <a:fld id="{9161D188-4E05-3844-AEB3-3A51E1EB2EAB}" type="datetime1">
              <a:rPr lang="en-HK" smtClean="0"/>
              <a:t>28/3/2024</a:t>
            </a:fld>
            <a:endParaRPr lang="en-US"/>
          </a:p>
        </p:txBody>
      </p:sp>
      <p:sp>
        <p:nvSpPr>
          <p:cNvPr id="6" name="Footer Placeholder 5">
            <a:extLst>
              <a:ext uri="{FF2B5EF4-FFF2-40B4-BE49-F238E27FC236}">
                <a16:creationId xmlns:a16="http://schemas.microsoft.com/office/drawing/2014/main" id="{49915CAA-7203-53DF-2FAE-2E94CB9B0B06}"/>
              </a:ext>
            </a:extLst>
          </p:cNvPr>
          <p:cNvSpPr>
            <a:spLocks noGrp="1"/>
          </p:cNvSpPr>
          <p:nvPr>
            <p:ph type="ftr" sz="quarter" idx="11"/>
          </p:nvPr>
        </p:nvSpPr>
        <p:spPr/>
        <p:txBody>
          <a:bodyPr/>
          <a:lstStyle/>
          <a:p>
            <a:r>
              <a:rPr lang="en-US"/>
              <a:t>Zoey Zhiyuan Dong</a:t>
            </a:r>
          </a:p>
        </p:txBody>
      </p:sp>
      <p:sp>
        <p:nvSpPr>
          <p:cNvPr id="7" name="Slide Number Placeholder 6">
            <a:extLst>
              <a:ext uri="{FF2B5EF4-FFF2-40B4-BE49-F238E27FC236}">
                <a16:creationId xmlns:a16="http://schemas.microsoft.com/office/drawing/2014/main" id="{7E1EDDC1-F7D0-39F3-9712-AF646B5356F9}"/>
              </a:ext>
            </a:extLst>
          </p:cNvPr>
          <p:cNvSpPr>
            <a:spLocks noGrp="1"/>
          </p:cNvSpPr>
          <p:nvPr>
            <p:ph type="sldNum" sz="quarter" idx="12"/>
          </p:nvPr>
        </p:nvSpPr>
        <p:spPr/>
        <p:txBody>
          <a:bodyPr/>
          <a:lstStyle/>
          <a:p>
            <a:fld id="{AB7266A5-E367-0E4F-B6D8-12B47703675D}" type="slidenum">
              <a:rPr lang="en-US" smtClean="0"/>
              <a:t>‹#›</a:t>
            </a:fld>
            <a:endParaRPr lang="en-US"/>
          </a:p>
        </p:txBody>
      </p:sp>
    </p:spTree>
    <p:extLst>
      <p:ext uri="{BB962C8B-B14F-4D97-AF65-F5344CB8AC3E}">
        <p14:creationId xmlns:p14="http://schemas.microsoft.com/office/powerpoint/2010/main" val="1297408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14B3B-26DA-AD96-0398-726A48D49F0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634F982-CB2A-3F58-71CB-9E275D1611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0AC1BA3-0E73-385B-65E0-98C12C9BFD3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A1E7613-6496-08B9-D229-ECC88888B4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9E0862E-3C9C-FF3C-C96F-14385E74536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8AC515D-5FEF-8BF4-7F95-6BBE3A69E88E}"/>
              </a:ext>
            </a:extLst>
          </p:cNvPr>
          <p:cNvSpPr>
            <a:spLocks noGrp="1"/>
          </p:cNvSpPr>
          <p:nvPr>
            <p:ph type="dt" sz="half" idx="10"/>
          </p:nvPr>
        </p:nvSpPr>
        <p:spPr/>
        <p:txBody>
          <a:bodyPr/>
          <a:lstStyle/>
          <a:p>
            <a:fld id="{D2A8B6F7-E66B-E04A-9DAD-864D0180AFEC}" type="datetime1">
              <a:rPr lang="en-HK" smtClean="0"/>
              <a:t>28/3/2024</a:t>
            </a:fld>
            <a:endParaRPr lang="en-US"/>
          </a:p>
        </p:txBody>
      </p:sp>
      <p:sp>
        <p:nvSpPr>
          <p:cNvPr id="8" name="Footer Placeholder 7">
            <a:extLst>
              <a:ext uri="{FF2B5EF4-FFF2-40B4-BE49-F238E27FC236}">
                <a16:creationId xmlns:a16="http://schemas.microsoft.com/office/drawing/2014/main" id="{5607DDA6-21F8-AF3D-B397-FFAB8E813571}"/>
              </a:ext>
            </a:extLst>
          </p:cNvPr>
          <p:cNvSpPr>
            <a:spLocks noGrp="1"/>
          </p:cNvSpPr>
          <p:nvPr>
            <p:ph type="ftr" sz="quarter" idx="11"/>
          </p:nvPr>
        </p:nvSpPr>
        <p:spPr/>
        <p:txBody>
          <a:bodyPr/>
          <a:lstStyle/>
          <a:p>
            <a:r>
              <a:rPr lang="en-US"/>
              <a:t>Zoey Zhiyuan Dong</a:t>
            </a:r>
          </a:p>
        </p:txBody>
      </p:sp>
      <p:sp>
        <p:nvSpPr>
          <p:cNvPr id="9" name="Slide Number Placeholder 8">
            <a:extLst>
              <a:ext uri="{FF2B5EF4-FFF2-40B4-BE49-F238E27FC236}">
                <a16:creationId xmlns:a16="http://schemas.microsoft.com/office/drawing/2014/main" id="{C27ADE7D-81E5-9CB3-841D-CE8530CD6BEA}"/>
              </a:ext>
            </a:extLst>
          </p:cNvPr>
          <p:cNvSpPr>
            <a:spLocks noGrp="1"/>
          </p:cNvSpPr>
          <p:nvPr>
            <p:ph type="sldNum" sz="quarter" idx="12"/>
          </p:nvPr>
        </p:nvSpPr>
        <p:spPr/>
        <p:txBody>
          <a:bodyPr/>
          <a:lstStyle/>
          <a:p>
            <a:fld id="{AB7266A5-E367-0E4F-B6D8-12B47703675D}" type="slidenum">
              <a:rPr lang="en-US" smtClean="0"/>
              <a:t>‹#›</a:t>
            </a:fld>
            <a:endParaRPr lang="en-US"/>
          </a:p>
        </p:txBody>
      </p:sp>
    </p:spTree>
    <p:extLst>
      <p:ext uri="{BB962C8B-B14F-4D97-AF65-F5344CB8AC3E}">
        <p14:creationId xmlns:p14="http://schemas.microsoft.com/office/powerpoint/2010/main" val="3131363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FBF77-8E4D-9F14-00D9-331A6F4A46B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8547A42-A039-308D-3A74-4B59F83813FD}"/>
              </a:ext>
            </a:extLst>
          </p:cNvPr>
          <p:cNvSpPr>
            <a:spLocks noGrp="1"/>
          </p:cNvSpPr>
          <p:nvPr>
            <p:ph type="dt" sz="half" idx="10"/>
          </p:nvPr>
        </p:nvSpPr>
        <p:spPr/>
        <p:txBody>
          <a:bodyPr/>
          <a:lstStyle/>
          <a:p>
            <a:fld id="{BFACC37D-E59E-934A-9CA3-56CD6B904471}" type="datetime1">
              <a:rPr lang="en-HK" smtClean="0"/>
              <a:t>28/3/2024</a:t>
            </a:fld>
            <a:endParaRPr lang="en-US"/>
          </a:p>
        </p:txBody>
      </p:sp>
      <p:sp>
        <p:nvSpPr>
          <p:cNvPr id="4" name="Footer Placeholder 3">
            <a:extLst>
              <a:ext uri="{FF2B5EF4-FFF2-40B4-BE49-F238E27FC236}">
                <a16:creationId xmlns:a16="http://schemas.microsoft.com/office/drawing/2014/main" id="{2F7EBD47-66BC-5077-7E66-BA2B184522F3}"/>
              </a:ext>
            </a:extLst>
          </p:cNvPr>
          <p:cNvSpPr>
            <a:spLocks noGrp="1"/>
          </p:cNvSpPr>
          <p:nvPr>
            <p:ph type="ftr" sz="quarter" idx="11"/>
          </p:nvPr>
        </p:nvSpPr>
        <p:spPr/>
        <p:txBody>
          <a:bodyPr/>
          <a:lstStyle/>
          <a:p>
            <a:r>
              <a:rPr lang="en-US"/>
              <a:t>Zoey Zhiyuan Dong</a:t>
            </a:r>
          </a:p>
        </p:txBody>
      </p:sp>
      <p:sp>
        <p:nvSpPr>
          <p:cNvPr id="5" name="Slide Number Placeholder 4">
            <a:extLst>
              <a:ext uri="{FF2B5EF4-FFF2-40B4-BE49-F238E27FC236}">
                <a16:creationId xmlns:a16="http://schemas.microsoft.com/office/drawing/2014/main" id="{109E04C1-97C3-FFD4-40DC-E98B059E859E}"/>
              </a:ext>
            </a:extLst>
          </p:cNvPr>
          <p:cNvSpPr>
            <a:spLocks noGrp="1"/>
          </p:cNvSpPr>
          <p:nvPr>
            <p:ph type="sldNum" sz="quarter" idx="12"/>
          </p:nvPr>
        </p:nvSpPr>
        <p:spPr/>
        <p:txBody>
          <a:bodyPr/>
          <a:lstStyle/>
          <a:p>
            <a:fld id="{AB7266A5-E367-0E4F-B6D8-12B47703675D}" type="slidenum">
              <a:rPr lang="en-US" smtClean="0"/>
              <a:t>‹#›</a:t>
            </a:fld>
            <a:endParaRPr lang="en-US"/>
          </a:p>
        </p:txBody>
      </p:sp>
    </p:spTree>
    <p:extLst>
      <p:ext uri="{BB962C8B-B14F-4D97-AF65-F5344CB8AC3E}">
        <p14:creationId xmlns:p14="http://schemas.microsoft.com/office/powerpoint/2010/main" val="3792867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4D5B07-095D-2A0E-5A90-C58612FD588D}"/>
              </a:ext>
            </a:extLst>
          </p:cNvPr>
          <p:cNvSpPr>
            <a:spLocks noGrp="1"/>
          </p:cNvSpPr>
          <p:nvPr>
            <p:ph type="dt" sz="half" idx="10"/>
          </p:nvPr>
        </p:nvSpPr>
        <p:spPr/>
        <p:txBody>
          <a:bodyPr/>
          <a:lstStyle/>
          <a:p>
            <a:fld id="{1B39B50D-518D-F845-BD5B-CDE4A2872EE4}" type="datetime1">
              <a:rPr lang="en-HK" smtClean="0"/>
              <a:t>28/3/2024</a:t>
            </a:fld>
            <a:endParaRPr lang="en-US"/>
          </a:p>
        </p:txBody>
      </p:sp>
      <p:sp>
        <p:nvSpPr>
          <p:cNvPr id="3" name="Footer Placeholder 2">
            <a:extLst>
              <a:ext uri="{FF2B5EF4-FFF2-40B4-BE49-F238E27FC236}">
                <a16:creationId xmlns:a16="http://schemas.microsoft.com/office/drawing/2014/main" id="{60AB0364-E659-0562-D8C1-C662B16DEACC}"/>
              </a:ext>
            </a:extLst>
          </p:cNvPr>
          <p:cNvSpPr>
            <a:spLocks noGrp="1"/>
          </p:cNvSpPr>
          <p:nvPr>
            <p:ph type="ftr" sz="quarter" idx="11"/>
          </p:nvPr>
        </p:nvSpPr>
        <p:spPr/>
        <p:txBody>
          <a:bodyPr/>
          <a:lstStyle/>
          <a:p>
            <a:r>
              <a:rPr lang="en-US"/>
              <a:t>Zoey Zhiyuan Dong</a:t>
            </a:r>
          </a:p>
        </p:txBody>
      </p:sp>
      <p:sp>
        <p:nvSpPr>
          <p:cNvPr id="4" name="Slide Number Placeholder 3">
            <a:extLst>
              <a:ext uri="{FF2B5EF4-FFF2-40B4-BE49-F238E27FC236}">
                <a16:creationId xmlns:a16="http://schemas.microsoft.com/office/drawing/2014/main" id="{8EB07B9A-750A-8674-D6D2-5F27DF6A3345}"/>
              </a:ext>
            </a:extLst>
          </p:cNvPr>
          <p:cNvSpPr>
            <a:spLocks noGrp="1"/>
          </p:cNvSpPr>
          <p:nvPr>
            <p:ph type="sldNum" sz="quarter" idx="12"/>
          </p:nvPr>
        </p:nvSpPr>
        <p:spPr/>
        <p:txBody>
          <a:bodyPr/>
          <a:lstStyle/>
          <a:p>
            <a:fld id="{AB7266A5-E367-0E4F-B6D8-12B47703675D}" type="slidenum">
              <a:rPr lang="en-US" smtClean="0"/>
              <a:t>‹#›</a:t>
            </a:fld>
            <a:endParaRPr lang="en-US"/>
          </a:p>
        </p:txBody>
      </p:sp>
    </p:spTree>
    <p:extLst>
      <p:ext uri="{BB962C8B-B14F-4D97-AF65-F5344CB8AC3E}">
        <p14:creationId xmlns:p14="http://schemas.microsoft.com/office/powerpoint/2010/main" val="2458274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17423-6861-A3AE-4459-C8D2B00D2B5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8B0DC59-0876-1206-F111-D56C4E9786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B539A71-0A27-3F17-B76F-0C88B3A763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DFB2813-9DDB-702F-D35A-91C1D1FC6ACA}"/>
              </a:ext>
            </a:extLst>
          </p:cNvPr>
          <p:cNvSpPr>
            <a:spLocks noGrp="1"/>
          </p:cNvSpPr>
          <p:nvPr>
            <p:ph type="dt" sz="half" idx="10"/>
          </p:nvPr>
        </p:nvSpPr>
        <p:spPr/>
        <p:txBody>
          <a:bodyPr/>
          <a:lstStyle/>
          <a:p>
            <a:fld id="{9B43D6C4-1F79-1D44-8AFF-199D25FA81D9}" type="datetime1">
              <a:rPr lang="en-HK" smtClean="0"/>
              <a:t>28/3/2024</a:t>
            </a:fld>
            <a:endParaRPr lang="en-US"/>
          </a:p>
        </p:txBody>
      </p:sp>
      <p:sp>
        <p:nvSpPr>
          <p:cNvPr id="6" name="Footer Placeholder 5">
            <a:extLst>
              <a:ext uri="{FF2B5EF4-FFF2-40B4-BE49-F238E27FC236}">
                <a16:creationId xmlns:a16="http://schemas.microsoft.com/office/drawing/2014/main" id="{D56FF407-3A3A-88DB-8052-ADB371C6D747}"/>
              </a:ext>
            </a:extLst>
          </p:cNvPr>
          <p:cNvSpPr>
            <a:spLocks noGrp="1"/>
          </p:cNvSpPr>
          <p:nvPr>
            <p:ph type="ftr" sz="quarter" idx="11"/>
          </p:nvPr>
        </p:nvSpPr>
        <p:spPr/>
        <p:txBody>
          <a:bodyPr/>
          <a:lstStyle/>
          <a:p>
            <a:r>
              <a:rPr lang="en-US"/>
              <a:t>Zoey Zhiyuan Dong</a:t>
            </a:r>
          </a:p>
        </p:txBody>
      </p:sp>
      <p:sp>
        <p:nvSpPr>
          <p:cNvPr id="7" name="Slide Number Placeholder 6">
            <a:extLst>
              <a:ext uri="{FF2B5EF4-FFF2-40B4-BE49-F238E27FC236}">
                <a16:creationId xmlns:a16="http://schemas.microsoft.com/office/drawing/2014/main" id="{CD8C9F81-C034-DC68-7802-29CEFF097F56}"/>
              </a:ext>
            </a:extLst>
          </p:cNvPr>
          <p:cNvSpPr>
            <a:spLocks noGrp="1"/>
          </p:cNvSpPr>
          <p:nvPr>
            <p:ph type="sldNum" sz="quarter" idx="12"/>
          </p:nvPr>
        </p:nvSpPr>
        <p:spPr/>
        <p:txBody>
          <a:bodyPr/>
          <a:lstStyle/>
          <a:p>
            <a:fld id="{AB7266A5-E367-0E4F-B6D8-12B47703675D}" type="slidenum">
              <a:rPr lang="en-US" smtClean="0"/>
              <a:t>‹#›</a:t>
            </a:fld>
            <a:endParaRPr lang="en-US"/>
          </a:p>
        </p:txBody>
      </p:sp>
    </p:spTree>
    <p:extLst>
      <p:ext uri="{BB962C8B-B14F-4D97-AF65-F5344CB8AC3E}">
        <p14:creationId xmlns:p14="http://schemas.microsoft.com/office/powerpoint/2010/main" val="669031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CAB8E-B560-8770-F771-EBD150F6346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3A4699E-8928-547D-6103-FA8A41C7AF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7DD6E3-98A1-5129-BA82-8632395FF4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CCAD9D5-13B6-4E1F-6024-0DE372FA98F8}"/>
              </a:ext>
            </a:extLst>
          </p:cNvPr>
          <p:cNvSpPr>
            <a:spLocks noGrp="1"/>
          </p:cNvSpPr>
          <p:nvPr>
            <p:ph type="dt" sz="half" idx="10"/>
          </p:nvPr>
        </p:nvSpPr>
        <p:spPr/>
        <p:txBody>
          <a:bodyPr/>
          <a:lstStyle/>
          <a:p>
            <a:fld id="{23EE3174-1FE7-A249-A588-7EC99DD306AB}" type="datetime1">
              <a:rPr lang="en-HK" smtClean="0"/>
              <a:t>28/3/2024</a:t>
            </a:fld>
            <a:endParaRPr lang="en-US"/>
          </a:p>
        </p:txBody>
      </p:sp>
      <p:sp>
        <p:nvSpPr>
          <p:cNvPr id="6" name="Footer Placeholder 5">
            <a:extLst>
              <a:ext uri="{FF2B5EF4-FFF2-40B4-BE49-F238E27FC236}">
                <a16:creationId xmlns:a16="http://schemas.microsoft.com/office/drawing/2014/main" id="{93E05225-BFD5-E241-200D-364E70B5C5F3}"/>
              </a:ext>
            </a:extLst>
          </p:cNvPr>
          <p:cNvSpPr>
            <a:spLocks noGrp="1"/>
          </p:cNvSpPr>
          <p:nvPr>
            <p:ph type="ftr" sz="quarter" idx="11"/>
          </p:nvPr>
        </p:nvSpPr>
        <p:spPr/>
        <p:txBody>
          <a:bodyPr/>
          <a:lstStyle/>
          <a:p>
            <a:r>
              <a:rPr lang="en-US"/>
              <a:t>Zoey Zhiyuan Dong</a:t>
            </a:r>
          </a:p>
        </p:txBody>
      </p:sp>
      <p:sp>
        <p:nvSpPr>
          <p:cNvPr id="7" name="Slide Number Placeholder 6">
            <a:extLst>
              <a:ext uri="{FF2B5EF4-FFF2-40B4-BE49-F238E27FC236}">
                <a16:creationId xmlns:a16="http://schemas.microsoft.com/office/drawing/2014/main" id="{8D3D8A1E-734C-0DBE-98C2-8E66DA380F9E}"/>
              </a:ext>
            </a:extLst>
          </p:cNvPr>
          <p:cNvSpPr>
            <a:spLocks noGrp="1"/>
          </p:cNvSpPr>
          <p:nvPr>
            <p:ph type="sldNum" sz="quarter" idx="12"/>
          </p:nvPr>
        </p:nvSpPr>
        <p:spPr/>
        <p:txBody>
          <a:bodyPr/>
          <a:lstStyle/>
          <a:p>
            <a:fld id="{AB7266A5-E367-0E4F-B6D8-12B47703675D}" type="slidenum">
              <a:rPr lang="en-US" smtClean="0"/>
              <a:t>‹#›</a:t>
            </a:fld>
            <a:endParaRPr lang="en-US"/>
          </a:p>
        </p:txBody>
      </p:sp>
    </p:spTree>
    <p:extLst>
      <p:ext uri="{BB962C8B-B14F-4D97-AF65-F5344CB8AC3E}">
        <p14:creationId xmlns:p14="http://schemas.microsoft.com/office/powerpoint/2010/main" val="2612371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8FEE97-B8B9-D78F-9896-318E0C34ED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11B9DC6-7458-A733-1955-6F45FA3BFD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ED6AE7-92F1-AC58-8B0C-CBC9852F17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1115E-D770-2344-9C98-EDA383C1C667}" type="datetime1">
              <a:rPr lang="en-HK" smtClean="0"/>
              <a:t>28/3/2024</a:t>
            </a:fld>
            <a:endParaRPr lang="en-US"/>
          </a:p>
        </p:txBody>
      </p:sp>
      <p:sp>
        <p:nvSpPr>
          <p:cNvPr id="5" name="Footer Placeholder 4">
            <a:extLst>
              <a:ext uri="{FF2B5EF4-FFF2-40B4-BE49-F238E27FC236}">
                <a16:creationId xmlns:a16="http://schemas.microsoft.com/office/drawing/2014/main" id="{FE6ED8B1-AC39-D730-5BEB-B28476F9E9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Zoey Zhiyuan Dong</a:t>
            </a:r>
          </a:p>
        </p:txBody>
      </p:sp>
      <p:sp>
        <p:nvSpPr>
          <p:cNvPr id="6" name="Slide Number Placeholder 5">
            <a:extLst>
              <a:ext uri="{FF2B5EF4-FFF2-40B4-BE49-F238E27FC236}">
                <a16:creationId xmlns:a16="http://schemas.microsoft.com/office/drawing/2014/main" id="{5E187F27-CFF9-2362-CFD8-59E3A17E57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7266A5-E367-0E4F-B6D8-12B47703675D}" type="slidenum">
              <a:rPr lang="en-US" smtClean="0"/>
              <a:t>‹#›</a:t>
            </a:fld>
            <a:endParaRPr lang="en-US"/>
          </a:p>
        </p:txBody>
      </p:sp>
    </p:spTree>
    <p:extLst>
      <p:ext uri="{BB962C8B-B14F-4D97-AF65-F5344CB8AC3E}">
        <p14:creationId xmlns:p14="http://schemas.microsoft.com/office/powerpoint/2010/main" val="2123732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emf"/><Relationship Id="rId4" Type="http://schemas.openxmlformats.org/officeDocument/2006/relationships/image" Target="../media/image36.em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9.png"/><Relationship Id="rId7" Type="http://schemas.openxmlformats.org/officeDocument/2006/relationships/image" Target="../media/image11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5.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0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90.png"/><Relationship Id="rId5" Type="http://schemas.openxmlformats.org/officeDocument/2006/relationships/image" Target="../media/image16.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70.png"/><Relationship Id="rId10" Type="http://schemas.openxmlformats.org/officeDocument/2006/relationships/image" Target="../media/image30.png"/><Relationship Id="rId4" Type="http://schemas.openxmlformats.org/officeDocument/2006/relationships/image" Target="../media/image260.pn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92409-9166-E2BF-FE99-9B4D17E217AD}"/>
              </a:ext>
            </a:extLst>
          </p:cNvPr>
          <p:cNvSpPr>
            <a:spLocks noGrp="1"/>
          </p:cNvSpPr>
          <p:nvPr>
            <p:ph type="ctrTitle"/>
          </p:nvPr>
        </p:nvSpPr>
        <p:spPr>
          <a:xfrm>
            <a:off x="133041" y="742073"/>
            <a:ext cx="11976538" cy="2032970"/>
          </a:xfrm>
        </p:spPr>
        <p:txBody>
          <a:bodyPr>
            <a:normAutofit/>
          </a:bodyPr>
          <a:lstStyle/>
          <a:p>
            <a:r>
              <a:rPr lang="en-US" sz="5600" b="1" dirty="0">
                <a:solidFill>
                  <a:srgbClr val="0070C0"/>
                </a:solidFill>
                <a:latin typeface="Times New Roman" panose="02020603050405020304" pitchFamily="18" charset="0"/>
                <a:cs typeface="Times New Roman" panose="02020603050405020304" pitchFamily="18" charset="0"/>
              </a:rPr>
              <a:t>Universal Love-C relation for hybrid stars with a crystalline quark core </a:t>
            </a:r>
          </a:p>
        </p:txBody>
      </p:sp>
      <p:sp>
        <p:nvSpPr>
          <p:cNvPr id="3" name="Subtitle 2">
            <a:extLst>
              <a:ext uri="{FF2B5EF4-FFF2-40B4-BE49-F238E27FC236}">
                <a16:creationId xmlns:a16="http://schemas.microsoft.com/office/drawing/2014/main" id="{73A5ADDC-FFDE-4F0D-E19B-010A40F0BC8A}"/>
              </a:ext>
            </a:extLst>
          </p:cNvPr>
          <p:cNvSpPr>
            <a:spLocks noGrp="1"/>
          </p:cNvSpPr>
          <p:nvPr>
            <p:ph type="subTitle" idx="1"/>
          </p:nvPr>
        </p:nvSpPr>
        <p:spPr>
          <a:xfrm>
            <a:off x="1540404" y="3536320"/>
            <a:ext cx="9161813" cy="510815"/>
          </a:xfrm>
        </p:spPr>
        <p:txBody>
          <a:bodyPr>
            <a:normAutofit/>
          </a:bodyPr>
          <a:lstStyle/>
          <a:p>
            <a:r>
              <a:rPr lang="en-US" sz="2800" dirty="0">
                <a:latin typeface="Times New Roman" panose="02020603050405020304" pitchFamily="18" charset="0"/>
                <a:cs typeface="Times New Roman" panose="02020603050405020304" pitchFamily="18" charset="0"/>
              </a:rPr>
              <a:t>Zoey </a:t>
            </a:r>
            <a:r>
              <a:rPr lang="en-US" sz="2800" dirty="0" err="1">
                <a:latin typeface="Times New Roman" panose="02020603050405020304" pitchFamily="18" charset="0"/>
                <a:cs typeface="Times New Roman" panose="02020603050405020304" pitchFamily="18" charset="0"/>
              </a:rPr>
              <a:t>Zhiyuan</a:t>
            </a:r>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Dong</a:t>
            </a:r>
            <a:r>
              <a:rPr lang="zh-CN" altLang="en-US" sz="2800" dirty="0">
                <a:latin typeface="Times New Roman" panose="02020603050405020304" pitchFamily="18" charset="0"/>
                <a:cs typeface="Times New Roman" panose="02020603050405020304" pitchFamily="18" charset="0"/>
              </a:rPr>
              <a:t> </a:t>
            </a:r>
            <a:endParaRPr lang="en-US" altLang="zh-CN" sz="2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2F40612-B5A7-9628-C929-D47C3B559370}"/>
              </a:ext>
            </a:extLst>
          </p:cNvPr>
          <p:cNvSpPr>
            <a:spLocks noGrp="1"/>
          </p:cNvSpPr>
          <p:nvPr>
            <p:ph type="sldNum" sz="quarter" idx="12"/>
          </p:nvPr>
        </p:nvSpPr>
        <p:spPr/>
        <p:txBody>
          <a:bodyPr/>
          <a:lstStyle/>
          <a:p>
            <a:fld id="{AB7266A5-E367-0E4F-B6D8-12B47703675D}" type="slidenum">
              <a:rPr lang="en-US" smtClean="0"/>
              <a:t>1</a:t>
            </a:fld>
            <a:endParaRPr lang="en-US"/>
          </a:p>
        </p:txBody>
      </p:sp>
      <p:sp>
        <p:nvSpPr>
          <p:cNvPr id="5" name="TextBox 4">
            <a:extLst>
              <a:ext uri="{FF2B5EF4-FFF2-40B4-BE49-F238E27FC236}">
                <a16:creationId xmlns:a16="http://schemas.microsoft.com/office/drawing/2014/main" id="{4611AB1C-53A3-1091-7449-105BC44EF912}"/>
              </a:ext>
            </a:extLst>
          </p:cNvPr>
          <p:cNvSpPr txBox="1"/>
          <p:nvPr/>
        </p:nvSpPr>
        <p:spPr>
          <a:xfrm>
            <a:off x="3299361" y="5144482"/>
            <a:ext cx="5593278" cy="954107"/>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Tsung-Dao Lee Institute</a:t>
            </a:r>
          </a:p>
          <a:p>
            <a:pPr algn="ctr"/>
            <a:r>
              <a:rPr lang="en-US" sz="2800" dirty="0">
                <a:latin typeface="Times New Roman" panose="02020603050405020304" pitchFamily="18" charset="0"/>
                <a:cs typeface="Times New Roman" panose="02020603050405020304" pitchFamily="18" charset="0"/>
              </a:rPr>
              <a:t>31</a:t>
            </a:r>
            <a:r>
              <a:rPr lang="en-US" sz="2800" baseline="30000" dirty="0">
                <a:latin typeface="Times New Roman" panose="02020603050405020304" pitchFamily="18" charset="0"/>
                <a:cs typeface="Times New Roman" panose="02020603050405020304" pitchFamily="18" charset="0"/>
              </a:rPr>
              <a:t>st </a:t>
            </a:r>
            <a:r>
              <a:rPr lang="en-US" sz="2800" dirty="0">
                <a:latin typeface="Times New Roman" panose="02020603050405020304" pitchFamily="18" charset="0"/>
                <a:cs typeface="Times New Roman" panose="02020603050405020304" pitchFamily="18" charset="0"/>
              </a:rPr>
              <a:t>Mar. 2024</a:t>
            </a:r>
          </a:p>
        </p:txBody>
      </p:sp>
      <p:grpSp>
        <p:nvGrpSpPr>
          <p:cNvPr id="9" name="Group 8">
            <a:extLst>
              <a:ext uri="{FF2B5EF4-FFF2-40B4-BE49-F238E27FC236}">
                <a16:creationId xmlns:a16="http://schemas.microsoft.com/office/drawing/2014/main" id="{D3F36BCC-07E3-5467-7E0B-9BEAD12ED7D5}"/>
              </a:ext>
            </a:extLst>
          </p:cNvPr>
          <p:cNvGrpSpPr/>
          <p:nvPr/>
        </p:nvGrpSpPr>
        <p:grpSpPr>
          <a:xfrm>
            <a:off x="4052649" y="4063142"/>
            <a:ext cx="4137322" cy="400110"/>
            <a:chOff x="3955985" y="4090766"/>
            <a:chExt cx="4137322" cy="400110"/>
          </a:xfrm>
        </p:grpSpPr>
        <p:grpSp>
          <p:nvGrpSpPr>
            <p:cNvPr id="6" name="Google Shape;10163;p77">
              <a:extLst>
                <a:ext uri="{FF2B5EF4-FFF2-40B4-BE49-F238E27FC236}">
                  <a16:creationId xmlns:a16="http://schemas.microsoft.com/office/drawing/2014/main" id="{C53A0298-BC89-DF60-2FC0-7FE014D82978}"/>
                </a:ext>
              </a:extLst>
            </p:cNvPr>
            <p:cNvGrpSpPr/>
            <p:nvPr/>
          </p:nvGrpSpPr>
          <p:grpSpPr>
            <a:xfrm>
              <a:off x="3955985" y="4109936"/>
              <a:ext cx="328042" cy="361771"/>
              <a:chOff x="-57172600" y="2686375"/>
              <a:chExt cx="289100" cy="318825"/>
            </a:xfrm>
          </p:grpSpPr>
          <p:sp>
            <p:nvSpPr>
              <p:cNvPr id="7" name="Google Shape;10164;p77">
                <a:extLst>
                  <a:ext uri="{FF2B5EF4-FFF2-40B4-BE49-F238E27FC236}">
                    <a16:creationId xmlns:a16="http://schemas.microsoft.com/office/drawing/2014/main" id="{01839EDE-2FF0-4C87-1649-6239B52E3D7A}"/>
                  </a:ext>
                </a:extLst>
              </p:cNvPr>
              <p:cNvSpPr/>
              <p:nvPr/>
            </p:nvSpPr>
            <p:spPr>
              <a:xfrm>
                <a:off x="-57063900" y="2937625"/>
                <a:ext cx="73275" cy="29750"/>
              </a:xfrm>
              <a:custGeom>
                <a:avLst/>
                <a:gdLst/>
                <a:ahLst/>
                <a:cxnLst/>
                <a:rect l="l" t="t" r="r" b="b"/>
                <a:pathLst>
                  <a:path w="2931" h="1190" extrusionOk="0">
                    <a:moveTo>
                      <a:pt x="414" y="1"/>
                    </a:moveTo>
                    <a:cubicBezTo>
                      <a:pt x="316" y="1"/>
                      <a:pt x="221" y="40"/>
                      <a:pt x="158" y="119"/>
                    </a:cubicBezTo>
                    <a:cubicBezTo>
                      <a:pt x="1" y="276"/>
                      <a:pt x="1" y="528"/>
                      <a:pt x="158" y="654"/>
                    </a:cubicBezTo>
                    <a:cubicBezTo>
                      <a:pt x="536" y="1001"/>
                      <a:pt x="1009" y="1190"/>
                      <a:pt x="1481" y="1190"/>
                    </a:cubicBezTo>
                    <a:cubicBezTo>
                      <a:pt x="1954" y="1190"/>
                      <a:pt x="2458" y="1001"/>
                      <a:pt x="2773" y="654"/>
                    </a:cubicBezTo>
                    <a:cubicBezTo>
                      <a:pt x="2931" y="497"/>
                      <a:pt x="2931" y="245"/>
                      <a:pt x="2773" y="119"/>
                    </a:cubicBezTo>
                    <a:cubicBezTo>
                      <a:pt x="2710" y="72"/>
                      <a:pt x="2623" y="48"/>
                      <a:pt x="2533" y="48"/>
                    </a:cubicBezTo>
                    <a:cubicBezTo>
                      <a:pt x="2442" y="48"/>
                      <a:pt x="2348" y="72"/>
                      <a:pt x="2269" y="119"/>
                    </a:cubicBezTo>
                    <a:cubicBezTo>
                      <a:pt x="2048" y="339"/>
                      <a:pt x="1733" y="434"/>
                      <a:pt x="1481" y="434"/>
                    </a:cubicBezTo>
                    <a:cubicBezTo>
                      <a:pt x="1166" y="434"/>
                      <a:pt x="883" y="339"/>
                      <a:pt x="694" y="119"/>
                    </a:cubicBezTo>
                    <a:cubicBezTo>
                      <a:pt x="615" y="40"/>
                      <a:pt x="513" y="1"/>
                      <a:pt x="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165;p77">
                <a:extLst>
                  <a:ext uri="{FF2B5EF4-FFF2-40B4-BE49-F238E27FC236}">
                    <a16:creationId xmlns:a16="http://schemas.microsoft.com/office/drawing/2014/main" id="{991A4BCD-09EA-FA17-7628-F78D125C563C}"/>
                  </a:ext>
                </a:extLst>
              </p:cNvPr>
              <p:cNvSpPr/>
              <p:nvPr/>
            </p:nvSpPr>
            <p:spPr>
              <a:xfrm>
                <a:off x="-57172600" y="2686375"/>
                <a:ext cx="289100" cy="318825"/>
              </a:xfrm>
              <a:custGeom>
                <a:avLst/>
                <a:gdLst/>
                <a:ahLst/>
                <a:cxnLst/>
                <a:rect l="l" t="t" r="r" b="b"/>
                <a:pathLst>
                  <a:path w="11564" h="12753" extrusionOk="0">
                    <a:moveTo>
                      <a:pt x="5798" y="788"/>
                    </a:moveTo>
                    <a:cubicBezTo>
                      <a:pt x="6160" y="788"/>
                      <a:pt x="6523" y="922"/>
                      <a:pt x="6806" y="1190"/>
                    </a:cubicBezTo>
                    <a:cubicBezTo>
                      <a:pt x="6853" y="1261"/>
                      <a:pt x="6954" y="1296"/>
                      <a:pt x="7054" y="1296"/>
                    </a:cubicBezTo>
                    <a:cubicBezTo>
                      <a:pt x="7088" y="1296"/>
                      <a:pt x="7121" y="1292"/>
                      <a:pt x="7153" y="1284"/>
                    </a:cubicBezTo>
                    <a:cubicBezTo>
                      <a:pt x="7276" y="1253"/>
                      <a:pt x="7401" y="1239"/>
                      <a:pt x="7523" y="1239"/>
                    </a:cubicBezTo>
                    <a:cubicBezTo>
                      <a:pt x="8150" y="1239"/>
                      <a:pt x="8727" y="1629"/>
                      <a:pt x="8885" y="2261"/>
                    </a:cubicBezTo>
                    <a:cubicBezTo>
                      <a:pt x="8917" y="2387"/>
                      <a:pt x="9011" y="2513"/>
                      <a:pt x="9169" y="2545"/>
                    </a:cubicBezTo>
                    <a:cubicBezTo>
                      <a:pt x="9925" y="2734"/>
                      <a:pt x="10335" y="3521"/>
                      <a:pt x="10146" y="4277"/>
                    </a:cubicBezTo>
                    <a:cubicBezTo>
                      <a:pt x="10114" y="4403"/>
                      <a:pt x="10146" y="4561"/>
                      <a:pt x="10240" y="4624"/>
                    </a:cubicBezTo>
                    <a:cubicBezTo>
                      <a:pt x="10776" y="5191"/>
                      <a:pt x="10776" y="6073"/>
                      <a:pt x="10240" y="6640"/>
                    </a:cubicBezTo>
                    <a:cubicBezTo>
                      <a:pt x="10177" y="6672"/>
                      <a:pt x="10146" y="6703"/>
                      <a:pt x="10146" y="6798"/>
                    </a:cubicBezTo>
                    <a:cubicBezTo>
                      <a:pt x="9988" y="6766"/>
                      <a:pt x="9925" y="6766"/>
                      <a:pt x="9515" y="6766"/>
                    </a:cubicBezTo>
                    <a:cubicBezTo>
                      <a:pt x="9169" y="6325"/>
                      <a:pt x="8665" y="6010"/>
                      <a:pt x="8035" y="6010"/>
                    </a:cubicBezTo>
                    <a:cubicBezTo>
                      <a:pt x="6523" y="6010"/>
                      <a:pt x="5199" y="4970"/>
                      <a:pt x="4790" y="3553"/>
                    </a:cubicBezTo>
                    <a:cubicBezTo>
                      <a:pt x="4766" y="3408"/>
                      <a:pt x="4612" y="3300"/>
                      <a:pt x="4442" y="3300"/>
                    </a:cubicBezTo>
                    <a:cubicBezTo>
                      <a:pt x="4391" y="3300"/>
                      <a:pt x="4337" y="3310"/>
                      <a:pt x="4286" y="3332"/>
                    </a:cubicBezTo>
                    <a:cubicBezTo>
                      <a:pt x="3530" y="3647"/>
                      <a:pt x="2868" y="4151"/>
                      <a:pt x="2395" y="4813"/>
                    </a:cubicBezTo>
                    <a:cubicBezTo>
                      <a:pt x="1986" y="5412"/>
                      <a:pt x="1734" y="6073"/>
                      <a:pt x="1671" y="6798"/>
                    </a:cubicBezTo>
                    <a:cubicBezTo>
                      <a:pt x="1608" y="6798"/>
                      <a:pt x="1513" y="6798"/>
                      <a:pt x="1450" y="6829"/>
                    </a:cubicBezTo>
                    <a:cubicBezTo>
                      <a:pt x="1450" y="6703"/>
                      <a:pt x="1419" y="6672"/>
                      <a:pt x="1356" y="6640"/>
                    </a:cubicBezTo>
                    <a:cubicBezTo>
                      <a:pt x="820" y="6073"/>
                      <a:pt x="820" y="5191"/>
                      <a:pt x="1356" y="4624"/>
                    </a:cubicBezTo>
                    <a:cubicBezTo>
                      <a:pt x="1450" y="4561"/>
                      <a:pt x="1482" y="4403"/>
                      <a:pt x="1450" y="4277"/>
                    </a:cubicBezTo>
                    <a:cubicBezTo>
                      <a:pt x="1261" y="3521"/>
                      <a:pt x="1671" y="2734"/>
                      <a:pt x="2427" y="2545"/>
                    </a:cubicBezTo>
                    <a:cubicBezTo>
                      <a:pt x="2553" y="2513"/>
                      <a:pt x="2679" y="2419"/>
                      <a:pt x="2710" y="2261"/>
                    </a:cubicBezTo>
                    <a:cubicBezTo>
                      <a:pt x="2869" y="1629"/>
                      <a:pt x="3445" y="1239"/>
                      <a:pt x="4072" y="1239"/>
                    </a:cubicBezTo>
                    <a:cubicBezTo>
                      <a:pt x="4195" y="1239"/>
                      <a:pt x="4320" y="1253"/>
                      <a:pt x="4443" y="1284"/>
                    </a:cubicBezTo>
                    <a:cubicBezTo>
                      <a:pt x="4475" y="1292"/>
                      <a:pt x="4508" y="1296"/>
                      <a:pt x="4542" y="1296"/>
                    </a:cubicBezTo>
                    <a:cubicBezTo>
                      <a:pt x="4642" y="1296"/>
                      <a:pt x="4742" y="1261"/>
                      <a:pt x="4790" y="1190"/>
                    </a:cubicBezTo>
                    <a:cubicBezTo>
                      <a:pt x="5073" y="922"/>
                      <a:pt x="5436" y="788"/>
                      <a:pt x="5798" y="788"/>
                    </a:cubicBezTo>
                    <a:close/>
                    <a:moveTo>
                      <a:pt x="4254" y="4151"/>
                    </a:moveTo>
                    <a:cubicBezTo>
                      <a:pt x="4664" y="5286"/>
                      <a:pt x="5609" y="6168"/>
                      <a:pt x="6775" y="6514"/>
                    </a:cubicBezTo>
                    <a:cubicBezTo>
                      <a:pt x="6491" y="6766"/>
                      <a:pt x="6333" y="7113"/>
                      <a:pt x="6239" y="7459"/>
                    </a:cubicBezTo>
                    <a:lnTo>
                      <a:pt x="5388" y="7459"/>
                    </a:lnTo>
                    <a:lnTo>
                      <a:pt x="5388" y="7491"/>
                    </a:lnTo>
                    <a:cubicBezTo>
                      <a:pt x="5231" y="6640"/>
                      <a:pt x="4443" y="6010"/>
                      <a:pt x="3561" y="6010"/>
                    </a:cubicBezTo>
                    <a:cubicBezTo>
                      <a:pt x="3183" y="6010"/>
                      <a:pt x="2868" y="6136"/>
                      <a:pt x="2553" y="6325"/>
                    </a:cubicBezTo>
                    <a:cubicBezTo>
                      <a:pt x="2773" y="5412"/>
                      <a:pt x="3372" y="4624"/>
                      <a:pt x="4254" y="4151"/>
                    </a:cubicBezTo>
                    <a:close/>
                    <a:moveTo>
                      <a:pt x="3561" y="6766"/>
                    </a:moveTo>
                    <a:cubicBezTo>
                      <a:pt x="4191" y="6766"/>
                      <a:pt x="4664" y="7270"/>
                      <a:pt x="4664" y="7869"/>
                    </a:cubicBezTo>
                    <a:cubicBezTo>
                      <a:pt x="4664" y="8436"/>
                      <a:pt x="4160" y="8972"/>
                      <a:pt x="3561" y="8972"/>
                    </a:cubicBezTo>
                    <a:cubicBezTo>
                      <a:pt x="2931" y="8972"/>
                      <a:pt x="2458" y="8436"/>
                      <a:pt x="2458" y="7869"/>
                    </a:cubicBezTo>
                    <a:cubicBezTo>
                      <a:pt x="2458" y="7270"/>
                      <a:pt x="2931" y="6766"/>
                      <a:pt x="3561" y="6766"/>
                    </a:cubicBezTo>
                    <a:close/>
                    <a:moveTo>
                      <a:pt x="8066" y="6766"/>
                    </a:moveTo>
                    <a:cubicBezTo>
                      <a:pt x="8696" y="6766"/>
                      <a:pt x="9169" y="7270"/>
                      <a:pt x="9169" y="7869"/>
                    </a:cubicBezTo>
                    <a:cubicBezTo>
                      <a:pt x="9169" y="8436"/>
                      <a:pt x="8665" y="8972"/>
                      <a:pt x="8066" y="8972"/>
                    </a:cubicBezTo>
                    <a:cubicBezTo>
                      <a:pt x="7436" y="8972"/>
                      <a:pt x="6964" y="8436"/>
                      <a:pt x="6964" y="7869"/>
                    </a:cubicBezTo>
                    <a:cubicBezTo>
                      <a:pt x="6964" y="7270"/>
                      <a:pt x="7436" y="6766"/>
                      <a:pt x="8066" y="6766"/>
                    </a:cubicBezTo>
                    <a:close/>
                    <a:moveTo>
                      <a:pt x="1734" y="7491"/>
                    </a:moveTo>
                    <a:lnTo>
                      <a:pt x="1734" y="9003"/>
                    </a:lnTo>
                    <a:cubicBezTo>
                      <a:pt x="1293" y="9003"/>
                      <a:pt x="978" y="8657"/>
                      <a:pt x="978" y="8247"/>
                    </a:cubicBezTo>
                    <a:cubicBezTo>
                      <a:pt x="978" y="7869"/>
                      <a:pt x="1324" y="7491"/>
                      <a:pt x="1734" y="7491"/>
                    </a:cubicBezTo>
                    <a:close/>
                    <a:moveTo>
                      <a:pt x="9925" y="7491"/>
                    </a:moveTo>
                    <a:cubicBezTo>
                      <a:pt x="10303" y="7491"/>
                      <a:pt x="10650" y="7806"/>
                      <a:pt x="10650" y="8247"/>
                    </a:cubicBezTo>
                    <a:cubicBezTo>
                      <a:pt x="10650" y="8657"/>
                      <a:pt x="10303" y="9003"/>
                      <a:pt x="9925" y="9003"/>
                    </a:cubicBezTo>
                    <a:lnTo>
                      <a:pt x="9925" y="7491"/>
                    </a:lnTo>
                    <a:close/>
                    <a:moveTo>
                      <a:pt x="6207" y="8215"/>
                    </a:moveTo>
                    <a:cubicBezTo>
                      <a:pt x="6365" y="9066"/>
                      <a:pt x="7153" y="9696"/>
                      <a:pt x="8035" y="9696"/>
                    </a:cubicBezTo>
                    <a:cubicBezTo>
                      <a:pt x="8476" y="9696"/>
                      <a:pt x="8822" y="9539"/>
                      <a:pt x="9137" y="9350"/>
                    </a:cubicBezTo>
                    <a:lnTo>
                      <a:pt x="9137" y="10137"/>
                    </a:lnTo>
                    <a:lnTo>
                      <a:pt x="9169" y="10137"/>
                    </a:lnTo>
                    <a:cubicBezTo>
                      <a:pt x="9169" y="11177"/>
                      <a:pt x="8350" y="11996"/>
                      <a:pt x="7310" y="11996"/>
                    </a:cubicBezTo>
                    <a:lnTo>
                      <a:pt x="4317" y="11996"/>
                    </a:lnTo>
                    <a:cubicBezTo>
                      <a:pt x="3309" y="11996"/>
                      <a:pt x="2458" y="11177"/>
                      <a:pt x="2458" y="10137"/>
                    </a:cubicBezTo>
                    <a:lnTo>
                      <a:pt x="2458" y="9350"/>
                    </a:lnTo>
                    <a:cubicBezTo>
                      <a:pt x="2773" y="9602"/>
                      <a:pt x="3183" y="9696"/>
                      <a:pt x="3561" y="9696"/>
                    </a:cubicBezTo>
                    <a:cubicBezTo>
                      <a:pt x="4475" y="9696"/>
                      <a:pt x="5231" y="9066"/>
                      <a:pt x="5388" y="8215"/>
                    </a:cubicBezTo>
                    <a:close/>
                    <a:moveTo>
                      <a:pt x="5794" y="1"/>
                    </a:moveTo>
                    <a:cubicBezTo>
                      <a:pt x="5310" y="1"/>
                      <a:pt x="4821" y="166"/>
                      <a:pt x="4412" y="497"/>
                    </a:cubicBezTo>
                    <a:cubicBezTo>
                      <a:pt x="4291" y="479"/>
                      <a:pt x="4172" y="470"/>
                      <a:pt x="4054" y="470"/>
                    </a:cubicBezTo>
                    <a:cubicBezTo>
                      <a:pt x="3154" y="470"/>
                      <a:pt x="2355" y="992"/>
                      <a:pt x="2049" y="1883"/>
                    </a:cubicBezTo>
                    <a:cubicBezTo>
                      <a:pt x="1104" y="2230"/>
                      <a:pt x="505" y="3238"/>
                      <a:pt x="663" y="4246"/>
                    </a:cubicBezTo>
                    <a:cubicBezTo>
                      <a:pt x="1" y="5033"/>
                      <a:pt x="1" y="6168"/>
                      <a:pt x="663" y="6987"/>
                    </a:cubicBezTo>
                    <a:cubicBezTo>
                      <a:pt x="663" y="7018"/>
                      <a:pt x="663" y="7113"/>
                      <a:pt x="631" y="7144"/>
                    </a:cubicBezTo>
                    <a:cubicBezTo>
                      <a:pt x="348" y="7428"/>
                      <a:pt x="159" y="7806"/>
                      <a:pt x="159" y="8215"/>
                    </a:cubicBezTo>
                    <a:cubicBezTo>
                      <a:pt x="159" y="9035"/>
                      <a:pt x="820" y="9696"/>
                      <a:pt x="1639" y="9696"/>
                    </a:cubicBezTo>
                    <a:lnTo>
                      <a:pt x="1639" y="10137"/>
                    </a:lnTo>
                    <a:cubicBezTo>
                      <a:pt x="1639" y="11586"/>
                      <a:pt x="2836" y="12752"/>
                      <a:pt x="4254" y="12752"/>
                    </a:cubicBezTo>
                    <a:lnTo>
                      <a:pt x="7247" y="12752"/>
                    </a:lnTo>
                    <a:cubicBezTo>
                      <a:pt x="8696" y="12752"/>
                      <a:pt x="9831" y="11555"/>
                      <a:pt x="9831" y="10137"/>
                    </a:cubicBezTo>
                    <a:lnTo>
                      <a:pt x="9831" y="9696"/>
                    </a:lnTo>
                    <a:cubicBezTo>
                      <a:pt x="10681" y="9696"/>
                      <a:pt x="11343" y="9035"/>
                      <a:pt x="11343" y="8215"/>
                    </a:cubicBezTo>
                    <a:cubicBezTo>
                      <a:pt x="11406" y="7806"/>
                      <a:pt x="11217" y="7428"/>
                      <a:pt x="10933" y="7144"/>
                    </a:cubicBezTo>
                    <a:cubicBezTo>
                      <a:pt x="10933" y="7113"/>
                      <a:pt x="10933" y="7018"/>
                      <a:pt x="10902" y="6987"/>
                    </a:cubicBezTo>
                    <a:cubicBezTo>
                      <a:pt x="11563" y="6199"/>
                      <a:pt x="11563" y="5065"/>
                      <a:pt x="10902" y="4246"/>
                    </a:cubicBezTo>
                    <a:cubicBezTo>
                      <a:pt x="11059" y="3206"/>
                      <a:pt x="10492" y="2230"/>
                      <a:pt x="9515" y="1883"/>
                    </a:cubicBezTo>
                    <a:cubicBezTo>
                      <a:pt x="9206" y="1039"/>
                      <a:pt x="8344" y="472"/>
                      <a:pt x="7468" y="472"/>
                    </a:cubicBezTo>
                    <a:cubicBezTo>
                      <a:pt x="7363" y="472"/>
                      <a:pt x="7257" y="480"/>
                      <a:pt x="7153" y="497"/>
                    </a:cubicBezTo>
                    <a:cubicBezTo>
                      <a:pt x="6759" y="166"/>
                      <a:pt x="6278" y="1"/>
                      <a:pt x="57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99;p77">
              <a:extLst>
                <a:ext uri="{FF2B5EF4-FFF2-40B4-BE49-F238E27FC236}">
                  <a16:creationId xmlns:a16="http://schemas.microsoft.com/office/drawing/2014/main" id="{0B1E472F-26F7-2B60-4702-08503FE8072B}"/>
                </a:ext>
              </a:extLst>
            </p:cNvPr>
            <p:cNvGrpSpPr/>
            <p:nvPr/>
          </p:nvGrpSpPr>
          <p:grpSpPr>
            <a:xfrm>
              <a:off x="6271951" y="4129786"/>
              <a:ext cx="317290" cy="361090"/>
              <a:chOff x="-56774050" y="1904075"/>
              <a:chExt cx="279625" cy="318225"/>
            </a:xfrm>
          </p:grpSpPr>
          <p:sp>
            <p:nvSpPr>
              <p:cNvPr id="16" name="Google Shape;10200;p77">
                <a:extLst>
                  <a:ext uri="{FF2B5EF4-FFF2-40B4-BE49-F238E27FC236}">
                    <a16:creationId xmlns:a16="http://schemas.microsoft.com/office/drawing/2014/main" id="{3A31F957-7C19-315B-EC60-63DB9B9C2D57}"/>
                  </a:ext>
                </a:extLst>
              </p:cNvPr>
              <p:cNvSpPr/>
              <p:nvPr/>
            </p:nvSpPr>
            <p:spPr>
              <a:xfrm>
                <a:off x="-56671650" y="2135825"/>
                <a:ext cx="72475" cy="28975"/>
              </a:xfrm>
              <a:custGeom>
                <a:avLst/>
                <a:gdLst/>
                <a:ahLst/>
                <a:cxnLst/>
                <a:rect l="l" t="t" r="r" b="b"/>
                <a:pathLst>
                  <a:path w="2899" h="1159" extrusionOk="0">
                    <a:moveTo>
                      <a:pt x="398" y="1"/>
                    </a:moveTo>
                    <a:cubicBezTo>
                      <a:pt x="307" y="1"/>
                      <a:pt x="221" y="40"/>
                      <a:pt x="158" y="119"/>
                    </a:cubicBezTo>
                    <a:cubicBezTo>
                      <a:pt x="0" y="276"/>
                      <a:pt x="0" y="497"/>
                      <a:pt x="158" y="623"/>
                    </a:cubicBezTo>
                    <a:cubicBezTo>
                      <a:pt x="504" y="970"/>
                      <a:pt x="977" y="1159"/>
                      <a:pt x="1449" y="1159"/>
                    </a:cubicBezTo>
                    <a:cubicBezTo>
                      <a:pt x="1922" y="1159"/>
                      <a:pt x="2426" y="970"/>
                      <a:pt x="2741" y="623"/>
                    </a:cubicBezTo>
                    <a:cubicBezTo>
                      <a:pt x="2899" y="465"/>
                      <a:pt x="2899" y="213"/>
                      <a:pt x="2741" y="119"/>
                    </a:cubicBezTo>
                    <a:cubicBezTo>
                      <a:pt x="2662" y="40"/>
                      <a:pt x="2568" y="1"/>
                      <a:pt x="2477" y="1"/>
                    </a:cubicBezTo>
                    <a:cubicBezTo>
                      <a:pt x="2387" y="1"/>
                      <a:pt x="2300" y="40"/>
                      <a:pt x="2237" y="119"/>
                    </a:cubicBezTo>
                    <a:cubicBezTo>
                      <a:pt x="2048" y="308"/>
                      <a:pt x="1733" y="434"/>
                      <a:pt x="1449" y="434"/>
                    </a:cubicBezTo>
                    <a:cubicBezTo>
                      <a:pt x="1134" y="434"/>
                      <a:pt x="851" y="308"/>
                      <a:pt x="662" y="119"/>
                    </a:cubicBezTo>
                    <a:cubicBezTo>
                      <a:pt x="583" y="40"/>
                      <a:pt x="488" y="1"/>
                      <a:pt x="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201;p77">
                <a:extLst>
                  <a:ext uri="{FF2B5EF4-FFF2-40B4-BE49-F238E27FC236}">
                    <a16:creationId xmlns:a16="http://schemas.microsoft.com/office/drawing/2014/main" id="{BB792AD6-5A26-FE13-B3CB-BEAB8B88932D}"/>
                  </a:ext>
                </a:extLst>
              </p:cNvPr>
              <p:cNvSpPr/>
              <p:nvPr/>
            </p:nvSpPr>
            <p:spPr>
              <a:xfrm>
                <a:off x="-56774050" y="1904075"/>
                <a:ext cx="279625" cy="318225"/>
              </a:xfrm>
              <a:custGeom>
                <a:avLst/>
                <a:gdLst/>
                <a:ahLst/>
                <a:cxnLst/>
                <a:rect l="l" t="t" r="r" b="b"/>
                <a:pathLst>
                  <a:path w="11185" h="12729" extrusionOk="0">
                    <a:moveTo>
                      <a:pt x="5545" y="757"/>
                    </a:moveTo>
                    <a:cubicBezTo>
                      <a:pt x="7278" y="757"/>
                      <a:pt x="8696" y="2048"/>
                      <a:pt x="8885" y="3750"/>
                    </a:cubicBezTo>
                    <a:lnTo>
                      <a:pt x="4789" y="3750"/>
                    </a:lnTo>
                    <a:cubicBezTo>
                      <a:pt x="3056" y="3750"/>
                      <a:pt x="1639" y="2395"/>
                      <a:pt x="1450" y="757"/>
                    </a:cubicBezTo>
                    <a:close/>
                    <a:moveTo>
                      <a:pt x="2710" y="3844"/>
                    </a:moveTo>
                    <a:cubicBezTo>
                      <a:pt x="3277" y="4254"/>
                      <a:pt x="4002" y="4506"/>
                      <a:pt x="4789" y="4506"/>
                    </a:cubicBezTo>
                    <a:lnTo>
                      <a:pt x="8885" y="4506"/>
                    </a:lnTo>
                    <a:lnTo>
                      <a:pt x="8885" y="5608"/>
                    </a:lnTo>
                    <a:cubicBezTo>
                      <a:pt x="8570" y="5356"/>
                      <a:pt x="8192" y="5230"/>
                      <a:pt x="7782" y="5230"/>
                    </a:cubicBezTo>
                    <a:cubicBezTo>
                      <a:pt x="6900" y="5230"/>
                      <a:pt x="6144" y="5860"/>
                      <a:pt x="5986" y="6742"/>
                    </a:cubicBezTo>
                    <a:lnTo>
                      <a:pt x="5167" y="6742"/>
                    </a:lnTo>
                    <a:cubicBezTo>
                      <a:pt x="5010" y="5860"/>
                      <a:pt x="4222" y="5230"/>
                      <a:pt x="3340" y="5230"/>
                    </a:cubicBezTo>
                    <a:cubicBezTo>
                      <a:pt x="2899" y="5230"/>
                      <a:pt x="2552" y="5388"/>
                      <a:pt x="2237" y="5608"/>
                    </a:cubicBezTo>
                    <a:cubicBezTo>
                      <a:pt x="2237" y="4978"/>
                      <a:pt x="2395" y="4380"/>
                      <a:pt x="2710" y="3844"/>
                    </a:cubicBezTo>
                    <a:close/>
                    <a:moveTo>
                      <a:pt x="1450" y="5986"/>
                    </a:moveTo>
                    <a:lnTo>
                      <a:pt x="1450" y="7467"/>
                    </a:lnTo>
                    <a:cubicBezTo>
                      <a:pt x="1432" y="7468"/>
                      <a:pt x="1415" y="7469"/>
                      <a:pt x="1398" y="7469"/>
                    </a:cubicBezTo>
                    <a:cubicBezTo>
                      <a:pt x="984" y="7469"/>
                      <a:pt x="694" y="7106"/>
                      <a:pt x="694" y="6742"/>
                    </a:cubicBezTo>
                    <a:cubicBezTo>
                      <a:pt x="694" y="6333"/>
                      <a:pt x="1009" y="5986"/>
                      <a:pt x="1450" y="5986"/>
                    </a:cubicBezTo>
                    <a:close/>
                    <a:moveTo>
                      <a:pt x="9641" y="5986"/>
                    </a:moveTo>
                    <a:cubicBezTo>
                      <a:pt x="10051" y="5986"/>
                      <a:pt x="10397" y="6301"/>
                      <a:pt x="10397" y="6742"/>
                    </a:cubicBezTo>
                    <a:cubicBezTo>
                      <a:pt x="10397" y="7184"/>
                      <a:pt x="10051" y="7499"/>
                      <a:pt x="9641" y="7499"/>
                    </a:cubicBezTo>
                    <a:lnTo>
                      <a:pt x="9641" y="5986"/>
                    </a:lnTo>
                    <a:close/>
                    <a:moveTo>
                      <a:pt x="3309" y="5986"/>
                    </a:moveTo>
                    <a:cubicBezTo>
                      <a:pt x="3939" y="5986"/>
                      <a:pt x="4411" y="6490"/>
                      <a:pt x="4411" y="7089"/>
                    </a:cubicBezTo>
                    <a:cubicBezTo>
                      <a:pt x="4411" y="7719"/>
                      <a:pt x="3907" y="8192"/>
                      <a:pt x="3309" y="8192"/>
                    </a:cubicBezTo>
                    <a:cubicBezTo>
                      <a:pt x="2678" y="8192"/>
                      <a:pt x="2206" y="7688"/>
                      <a:pt x="2206" y="7089"/>
                    </a:cubicBezTo>
                    <a:cubicBezTo>
                      <a:pt x="2206" y="6459"/>
                      <a:pt x="2710" y="5986"/>
                      <a:pt x="3309" y="5986"/>
                    </a:cubicBezTo>
                    <a:close/>
                    <a:moveTo>
                      <a:pt x="7782" y="6018"/>
                    </a:moveTo>
                    <a:cubicBezTo>
                      <a:pt x="8412" y="6018"/>
                      <a:pt x="8885" y="6553"/>
                      <a:pt x="8885" y="7121"/>
                    </a:cubicBezTo>
                    <a:cubicBezTo>
                      <a:pt x="8885" y="7719"/>
                      <a:pt x="8381" y="8223"/>
                      <a:pt x="7782" y="8223"/>
                    </a:cubicBezTo>
                    <a:cubicBezTo>
                      <a:pt x="7152" y="8223"/>
                      <a:pt x="6680" y="7719"/>
                      <a:pt x="6680" y="7121"/>
                    </a:cubicBezTo>
                    <a:cubicBezTo>
                      <a:pt x="6680" y="6490"/>
                      <a:pt x="7215" y="6018"/>
                      <a:pt x="7782" y="6018"/>
                    </a:cubicBezTo>
                    <a:close/>
                    <a:moveTo>
                      <a:pt x="5955" y="7436"/>
                    </a:moveTo>
                    <a:cubicBezTo>
                      <a:pt x="6112" y="8318"/>
                      <a:pt x="6900" y="8948"/>
                      <a:pt x="7751" y="8948"/>
                    </a:cubicBezTo>
                    <a:cubicBezTo>
                      <a:pt x="8192" y="8948"/>
                      <a:pt x="8538" y="8790"/>
                      <a:pt x="8853" y="8601"/>
                    </a:cubicBezTo>
                    <a:lnTo>
                      <a:pt x="8853" y="8601"/>
                    </a:lnTo>
                    <a:cubicBezTo>
                      <a:pt x="8885" y="10334"/>
                      <a:pt x="7593" y="11783"/>
                      <a:pt x="5892" y="11941"/>
                    </a:cubicBezTo>
                    <a:lnTo>
                      <a:pt x="5892" y="11594"/>
                    </a:lnTo>
                    <a:cubicBezTo>
                      <a:pt x="5892" y="11374"/>
                      <a:pt x="5734" y="11216"/>
                      <a:pt x="5545" y="11216"/>
                    </a:cubicBezTo>
                    <a:cubicBezTo>
                      <a:pt x="5356" y="11216"/>
                      <a:pt x="5199" y="11374"/>
                      <a:pt x="5199" y="11594"/>
                    </a:cubicBezTo>
                    <a:lnTo>
                      <a:pt x="5199" y="11941"/>
                    </a:lnTo>
                    <a:cubicBezTo>
                      <a:pt x="3498" y="11752"/>
                      <a:pt x="2206" y="10334"/>
                      <a:pt x="2206" y="8601"/>
                    </a:cubicBezTo>
                    <a:lnTo>
                      <a:pt x="2206" y="8601"/>
                    </a:lnTo>
                    <a:cubicBezTo>
                      <a:pt x="2521" y="8822"/>
                      <a:pt x="2899" y="8948"/>
                      <a:pt x="3309" y="8948"/>
                    </a:cubicBezTo>
                    <a:cubicBezTo>
                      <a:pt x="4222" y="8948"/>
                      <a:pt x="4947" y="8318"/>
                      <a:pt x="5136" y="7436"/>
                    </a:cubicBezTo>
                    <a:close/>
                    <a:moveTo>
                      <a:pt x="1072" y="0"/>
                    </a:moveTo>
                    <a:cubicBezTo>
                      <a:pt x="851" y="0"/>
                      <a:pt x="725" y="158"/>
                      <a:pt x="725" y="347"/>
                    </a:cubicBezTo>
                    <a:cubicBezTo>
                      <a:pt x="725" y="1576"/>
                      <a:pt x="1229" y="2678"/>
                      <a:pt x="2080" y="3434"/>
                    </a:cubicBezTo>
                    <a:cubicBezTo>
                      <a:pt x="1733" y="3970"/>
                      <a:pt x="1544" y="4569"/>
                      <a:pt x="1513" y="5230"/>
                    </a:cubicBezTo>
                    <a:cubicBezTo>
                      <a:pt x="662" y="5230"/>
                      <a:pt x="0" y="5923"/>
                      <a:pt x="0" y="6742"/>
                    </a:cubicBezTo>
                    <a:cubicBezTo>
                      <a:pt x="0" y="7562"/>
                      <a:pt x="662" y="8223"/>
                      <a:pt x="1513" y="8223"/>
                    </a:cubicBezTo>
                    <a:lnTo>
                      <a:pt x="1513" y="8601"/>
                    </a:lnTo>
                    <a:cubicBezTo>
                      <a:pt x="1513" y="10870"/>
                      <a:pt x="3340" y="12728"/>
                      <a:pt x="5577" y="12728"/>
                    </a:cubicBezTo>
                    <a:cubicBezTo>
                      <a:pt x="7845" y="12728"/>
                      <a:pt x="9673" y="10870"/>
                      <a:pt x="9673" y="8601"/>
                    </a:cubicBezTo>
                    <a:lnTo>
                      <a:pt x="9673" y="8223"/>
                    </a:lnTo>
                    <a:cubicBezTo>
                      <a:pt x="10523" y="8223"/>
                      <a:pt x="11185" y="7562"/>
                      <a:pt x="11185" y="6742"/>
                    </a:cubicBezTo>
                    <a:cubicBezTo>
                      <a:pt x="11153" y="5923"/>
                      <a:pt x="10460" y="5230"/>
                      <a:pt x="9641" y="5230"/>
                    </a:cubicBezTo>
                    <a:lnTo>
                      <a:pt x="9641" y="4128"/>
                    </a:lnTo>
                    <a:cubicBezTo>
                      <a:pt x="9641" y="1859"/>
                      <a:pt x="7782" y="0"/>
                      <a:pt x="5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TextBox 17">
              <a:extLst>
                <a:ext uri="{FF2B5EF4-FFF2-40B4-BE49-F238E27FC236}">
                  <a16:creationId xmlns:a16="http://schemas.microsoft.com/office/drawing/2014/main" id="{714BE338-9DA4-6CA9-9A50-94265FF79A3D}"/>
                </a:ext>
              </a:extLst>
            </p:cNvPr>
            <p:cNvSpPr txBox="1"/>
            <p:nvPr/>
          </p:nvSpPr>
          <p:spPr>
            <a:xfrm>
              <a:off x="4307296" y="4090766"/>
              <a:ext cx="1779783" cy="400110"/>
            </a:xfrm>
            <a:prstGeom prst="rect">
              <a:avLst/>
            </a:prstGeom>
            <a:noFill/>
          </p:spPr>
          <p:txBody>
            <a:bodyPr wrap="none" rtlCol="0">
              <a:spAutoFit/>
            </a:bodyPr>
            <a:lstStyle/>
            <a:p>
              <a:pPr algn="l"/>
              <a:r>
                <a:rPr lang="en-US" sz="2000" dirty="0">
                  <a:latin typeface="Times New Roman" panose="02020603050405020304" pitchFamily="18" charset="0"/>
                  <a:cs typeface="Times New Roman" panose="02020603050405020304" pitchFamily="18" charset="0"/>
                </a:rPr>
                <a:t>Prof. Kent Yagi</a:t>
              </a:r>
            </a:p>
          </p:txBody>
        </p:sp>
        <p:sp>
          <p:nvSpPr>
            <p:cNvPr id="19" name="TextBox 18">
              <a:extLst>
                <a:ext uri="{FF2B5EF4-FFF2-40B4-BE49-F238E27FC236}">
                  <a16:creationId xmlns:a16="http://schemas.microsoft.com/office/drawing/2014/main" id="{FC2FA8DC-5AE9-13E3-3230-14EC554995CB}"/>
                </a:ext>
              </a:extLst>
            </p:cNvPr>
            <p:cNvSpPr txBox="1"/>
            <p:nvPr/>
          </p:nvSpPr>
          <p:spPr>
            <a:xfrm>
              <a:off x="6589241" y="4090766"/>
              <a:ext cx="1504066" cy="400110"/>
            </a:xfrm>
            <a:prstGeom prst="rect">
              <a:avLst/>
            </a:prstGeom>
            <a:noFill/>
          </p:spPr>
          <p:txBody>
            <a:bodyPr wrap="none" rtlCol="0">
              <a:spAutoFit/>
            </a:bodyPr>
            <a:lstStyle/>
            <a:p>
              <a:pPr algn="l"/>
              <a:r>
                <a:rPr lang="en-US" sz="2000" dirty="0">
                  <a:latin typeface="Times New Roman" panose="02020603050405020304" pitchFamily="18" charset="0"/>
                  <a:cs typeface="Times New Roman" panose="02020603050405020304" pitchFamily="18" charset="0"/>
                </a:rPr>
                <a:t>Shu Yan Lau</a:t>
              </a:r>
            </a:p>
          </p:txBody>
        </p:sp>
      </p:grpSp>
      <p:sp>
        <p:nvSpPr>
          <p:cNvPr id="10" name="Footer Placeholder 9">
            <a:extLst>
              <a:ext uri="{FF2B5EF4-FFF2-40B4-BE49-F238E27FC236}">
                <a16:creationId xmlns:a16="http://schemas.microsoft.com/office/drawing/2014/main" id="{4909F444-48C9-CDC4-B23F-BC178C3F1C5F}"/>
              </a:ext>
            </a:extLst>
          </p:cNvPr>
          <p:cNvSpPr>
            <a:spLocks noGrp="1"/>
          </p:cNvSpPr>
          <p:nvPr>
            <p:ph type="ftr" sz="quarter" idx="11"/>
          </p:nvPr>
        </p:nvSpPr>
        <p:spPr/>
        <p:txBody>
          <a:bodyPr/>
          <a:lstStyle/>
          <a:p>
            <a:r>
              <a:rPr lang="en-US"/>
              <a:t>Zoey Zhiyuan Dong</a:t>
            </a:r>
          </a:p>
        </p:txBody>
      </p:sp>
    </p:spTree>
    <p:extLst>
      <p:ext uri="{BB962C8B-B14F-4D97-AF65-F5344CB8AC3E}">
        <p14:creationId xmlns:p14="http://schemas.microsoft.com/office/powerpoint/2010/main" val="3315543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6D759-C786-1A8C-F426-B322B676C7B9}"/>
              </a:ext>
            </a:extLst>
          </p:cNvPr>
          <p:cNvSpPr>
            <a:spLocks noGrp="1"/>
          </p:cNvSpPr>
          <p:nvPr>
            <p:ph type="title"/>
          </p:nvPr>
        </p:nvSpPr>
        <p:spPr>
          <a:xfrm>
            <a:off x="703730" y="0"/>
            <a:ext cx="8705811" cy="1325563"/>
          </a:xfrm>
        </p:spPr>
        <p:txBody>
          <a:bodyPr/>
          <a:lstStyle/>
          <a:p>
            <a:r>
              <a:rPr lang="en-US" dirty="0">
                <a:latin typeface="Times New Roman" panose="02020603050405020304" pitchFamily="18" charset="0"/>
                <a:cs typeface="Times New Roman" panose="02020603050405020304" pitchFamily="18" charset="0"/>
              </a:rPr>
              <a:t>Go Further – Analytical Model</a:t>
            </a:r>
          </a:p>
        </p:txBody>
      </p:sp>
      <p:sp>
        <p:nvSpPr>
          <p:cNvPr id="3" name="Slide Number Placeholder 2">
            <a:extLst>
              <a:ext uri="{FF2B5EF4-FFF2-40B4-BE49-F238E27FC236}">
                <a16:creationId xmlns:a16="http://schemas.microsoft.com/office/drawing/2014/main" id="{7E8C1EC0-36E2-460F-5F15-F3236229DC56}"/>
              </a:ext>
            </a:extLst>
          </p:cNvPr>
          <p:cNvSpPr>
            <a:spLocks noGrp="1"/>
          </p:cNvSpPr>
          <p:nvPr>
            <p:ph type="sldNum" sz="quarter" idx="12"/>
          </p:nvPr>
        </p:nvSpPr>
        <p:spPr/>
        <p:txBody>
          <a:bodyPr/>
          <a:lstStyle/>
          <a:p>
            <a:fld id="{AB7266A5-E367-0E4F-B6D8-12B47703675D}" type="slidenum">
              <a:rPr lang="en-US" smtClean="0"/>
              <a:t>10</a:t>
            </a:fld>
            <a:endParaRPr lang="en-US"/>
          </a:p>
        </p:txBody>
      </p:sp>
      <p:sp>
        <p:nvSpPr>
          <p:cNvPr id="12" name="TextBox 11">
            <a:extLst>
              <a:ext uri="{FF2B5EF4-FFF2-40B4-BE49-F238E27FC236}">
                <a16:creationId xmlns:a16="http://schemas.microsoft.com/office/drawing/2014/main" id="{6AD3F954-97D6-66D1-B593-DA957CB9D437}"/>
              </a:ext>
            </a:extLst>
          </p:cNvPr>
          <p:cNvSpPr txBox="1"/>
          <p:nvPr/>
        </p:nvSpPr>
        <p:spPr>
          <a:xfrm>
            <a:off x="8610600" y="1094730"/>
            <a:ext cx="1274708" cy="461665"/>
          </a:xfrm>
          <a:prstGeom prst="rect">
            <a:avLst/>
          </a:prstGeom>
          <a:noFill/>
        </p:spPr>
        <p:txBody>
          <a:bodyPr wrap="none" rtlCol="0">
            <a:spAutoFit/>
          </a:bodyPr>
          <a:lstStyle/>
          <a:p>
            <a:pPr algn="l"/>
            <a:r>
              <a:rPr lang="en-US" sz="2400" b="1" dirty="0">
                <a:latin typeface="Times New Roman" panose="02020603050405020304" pitchFamily="18" charset="0"/>
                <a:cs typeface="Times New Roman" panose="02020603050405020304" pitchFamily="18" charset="0"/>
              </a:rPr>
              <a:t>C = 0.22</a:t>
            </a:r>
          </a:p>
        </p:txBody>
      </p:sp>
      <p:pic>
        <p:nvPicPr>
          <p:cNvPr id="18" name="Picture 17" descr="A graph of a function&#10;&#10;Description automatically generated">
            <a:extLst>
              <a:ext uri="{FF2B5EF4-FFF2-40B4-BE49-F238E27FC236}">
                <a16:creationId xmlns:a16="http://schemas.microsoft.com/office/drawing/2014/main" id="{D2F51D0A-6FA2-4B45-16C5-7996D584A6C3}"/>
              </a:ext>
            </a:extLst>
          </p:cNvPr>
          <p:cNvPicPr>
            <a:picLocks noChangeAspect="1"/>
          </p:cNvPicPr>
          <p:nvPr/>
        </p:nvPicPr>
        <p:blipFill>
          <a:blip r:embed="rId3"/>
          <a:stretch>
            <a:fillRect/>
          </a:stretch>
        </p:blipFill>
        <p:spPr>
          <a:xfrm>
            <a:off x="296644" y="1299041"/>
            <a:ext cx="5986972" cy="5179345"/>
          </a:xfrm>
          <a:prstGeom prst="rect">
            <a:avLst/>
          </a:prstGeom>
        </p:spPr>
      </p:pic>
      <p:pic>
        <p:nvPicPr>
          <p:cNvPr id="20" name="Picture 19" descr="A diagram of a function&#10;&#10;Description automatically generated">
            <a:extLst>
              <a:ext uri="{FF2B5EF4-FFF2-40B4-BE49-F238E27FC236}">
                <a16:creationId xmlns:a16="http://schemas.microsoft.com/office/drawing/2014/main" id="{B20631BA-1371-5E1F-A76A-0CDCC4ECF50B}"/>
              </a:ext>
            </a:extLst>
          </p:cNvPr>
          <p:cNvPicPr>
            <a:picLocks noChangeAspect="1"/>
          </p:cNvPicPr>
          <p:nvPr/>
        </p:nvPicPr>
        <p:blipFill>
          <a:blip r:embed="rId4"/>
          <a:stretch>
            <a:fillRect/>
          </a:stretch>
        </p:blipFill>
        <p:spPr>
          <a:xfrm>
            <a:off x="6096000" y="1484568"/>
            <a:ext cx="5986972" cy="4712777"/>
          </a:xfrm>
          <a:prstGeom prst="rect">
            <a:avLst/>
          </a:prstGeom>
        </p:spPr>
      </p:pic>
      <p:sp>
        <p:nvSpPr>
          <p:cNvPr id="22" name="Rectangle 21">
            <a:extLst>
              <a:ext uri="{FF2B5EF4-FFF2-40B4-BE49-F238E27FC236}">
                <a16:creationId xmlns:a16="http://schemas.microsoft.com/office/drawing/2014/main" id="{9C441A40-198E-4C6C-E457-668B627C7A50}"/>
              </a:ext>
            </a:extLst>
          </p:cNvPr>
          <p:cNvSpPr/>
          <p:nvPr/>
        </p:nvSpPr>
        <p:spPr>
          <a:xfrm>
            <a:off x="11237976" y="1837944"/>
            <a:ext cx="466344" cy="1591056"/>
          </a:xfrm>
          <a:prstGeom prst="rect">
            <a:avLst/>
          </a:prstGeom>
          <a:noFill/>
          <a:ln w="190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TextBox 22">
            <a:extLst>
              <a:ext uri="{FF2B5EF4-FFF2-40B4-BE49-F238E27FC236}">
                <a16:creationId xmlns:a16="http://schemas.microsoft.com/office/drawing/2014/main" id="{D280EE3C-248C-CC90-FA3D-08F68CF64432}"/>
              </a:ext>
            </a:extLst>
          </p:cNvPr>
          <p:cNvSpPr txBox="1"/>
          <p:nvPr/>
        </p:nvSpPr>
        <p:spPr>
          <a:xfrm>
            <a:off x="10708451" y="1242915"/>
            <a:ext cx="1321196" cy="461665"/>
          </a:xfrm>
          <a:prstGeom prst="rect">
            <a:avLst/>
          </a:prstGeom>
          <a:noFill/>
        </p:spPr>
        <p:txBody>
          <a:bodyPr wrap="none" rtlCol="0">
            <a:spAutoFit/>
          </a:bodyPr>
          <a:lstStyle/>
          <a:p>
            <a:pPr algn="l"/>
            <a:r>
              <a:rPr lang="en-US" sz="2400" dirty="0">
                <a:solidFill>
                  <a:srgbClr val="00B050"/>
                </a:solidFill>
                <a:latin typeface="Times New Roman" panose="02020603050405020304" pitchFamily="18" charset="0"/>
                <a:cs typeface="Times New Roman" panose="02020603050405020304" pitchFamily="18" charset="0"/>
              </a:rPr>
              <a:t>U shape?</a:t>
            </a:r>
          </a:p>
        </p:txBody>
      </p:sp>
      <p:grpSp>
        <p:nvGrpSpPr>
          <p:cNvPr id="25" name="Group 24">
            <a:extLst>
              <a:ext uri="{FF2B5EF4-FFF2-40B4-BE49-F238E27FC236}">
                <a16:creationId xmlns:a16="http://schemas.microsoft.com/office/drawing/2014/main" id="{982555BD-5D58-DA96-8164-66AB3003515B}"/>
              </a:ext>
            </a:extLst>
          </p:cNvPr>
          <p:cNvGrpSpPr/>
          <p:nvPr/>
        </p:nvGrpSpPr>
        <p:grpSpPr>
          <a:xfrm>
            <a:off x="508133" y="4202643"/>
            <a:ext cx="5505571" cy="400110"/>
            <a:chOff x="508133" y="4202643"/>
            <a:chExt cx="5505571" cy="400110"/>
          </a:xfrm>
        </p:grpSpPr>
        <p:cxnSp>
          <p:nvCxnSpPr>
            <p:cNvPr id="32" name="Straight Connector 31">
              <a:extLst>
                <a:ext uri="{FF2B5EF4-FFF2-40B4-BE49-F238E27FC236}">
                  <a16:creationId xmlns:a16="http://schemas.microsoft.com/office/drawing/2014/main" id="{6E15CEAE-8A3E-09CE-10FD-FE67F8BAAEAA}"/>
                </a:ext>
              </a:extLst>
            </p:cNvPr>
            <p:cNvCxnSpPr>
              <a:cxnSpLocks/>
            </p:cNvCxnSpPr>
            <p:nvPr/>
          </p:nvCxnSpPr>
          <p:spPr>
            <a:xfrm>
              <a:off x="1088544" y="4402698"/>
              <a:ext cx="4925160" cy="0"/>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2923B13-20EB-FFD9-97DC-AEE3A1A9C748}"/>
                </a:ext>
              </a:extLst>
            </p:cNvPr>
            <p:cNvSpPr txBox="1"/>
            <p:nvPr/>
          </p:nvSpPr>
          <p:spPr>
            <a:xfrm>
              <a:off x="508133" y="4202643"/>
              <a:ext cx="633507" cy="400110"/>
            </a:xfrm>
            <a:prstGeom prst="rect">
              <a:avLst/>
            </a:prstGeom>
            <a:noFill/>
          </p:spPr>
          <p:txBody>
            <a:bodyPr wrap="none" rtlCol="0">
              <a:spAutoFit/>
            </a:bodyPr>
            <a:lstStyle/>
            <a:p>
              <a:pPr algn="l"/>
              <a:r>
                <a:rPr lang="en-US" sz="2000" dirty="0">
                  <a:solidFill>
                    <a:srgbClr val="00B050"/>
                  </a:solidFill>
                  <a:latin typeface="Times New Roman" panose="02020603050405020304" pitchFamily="18" charset="0"/>
                  <a:cs typeface="Times New Roman" panose="02020603050405020304" pitchFamily="18" charset="0"/>
                </a:rPr>
                <a:t>0.22</a:t>
              </a:r>
            </a:p>
          </p:txBody>
        </p:sp>
      </p:grpSp>
      <p:sp>
        <p:nvSpPr>
          <p:cNvPr id="4" name="Footer Placeholder 3">
            <a:extLst>
              <a:ext uri="{FF2B5EF4-FFF2-40B4-BE49-F238E27FC236}">
                <a16:creationId xmlns:a16="http://schemas.microsoft.com/office/drawing/2014/main" id="{94C35310-F19F-DD77-93D8-9911EE2B04A7}"/>
              </a:ext>
            </a:extLst>
          </p:cNvPr>
          <p:cNvSpPr>
            <a:spLocks noGrp="1"/>
          </p:cNvSpPr>
          <p:nvPr>
            <p:ph type="ftr" sz="quarter" idx="11"/>
          </p:nvPr>
        </p:nvSpPr>
        <p:spPr/>
        <p:txBody>
          <a:bodyPr/>
          <a:lstStyle/>
          <a:p>
            <a:r>
              <a:rPr lang="en-US"/>
              <a:t>Zoey Zhiyuan Dong</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939D2224-74B4-6A93-0AA0-A75A2DF53084}"/>
                  </a:ext>
                </a:extLst>
              </p:cNvPr>
              <p:cNvSpPr txBox="1"/>
              <p:nvPr/>
            </p:nvSpPr>
            <p:spPr>
              <a:xfrm>
                <a:off x="3468570" y="1750981"/>
                <a:ext cx="2519664" cy="40011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cs typeface="Times New Roman" panose="02020603050405020304" pitchFamily="18" charset="0"/>
                            </a:rPr>
                          </m:ctrlPr>
                        </m:sSubPr>
                        <m:e>
                          <m:r>
                            <a:rPr lang="en-US" sz="2000" b="0" i="1" smtClean="0">
                              <a:latin typeface="Cambria Math" panose="02040503050406030204" pitchFamily="18" charset="0"/>
                              <a:cs typeface="Times New Roman" panose="02020603050405020304" pitchFamily="18" charset="0"/>
                            </a:rPr>
                            <m:t>𝜇</m:t>
                          </m:r>
                        </m:e>
                        <m:sub>
                          <m:r>
                            <a:rPr lang="en-US" sz="2000" b="0" i="1" smtClean="0">
                              <a:latin typeface="Cambria Math" panose="02040503050406030204" pitchFamily="18" charset="0"/>
                              <a:cs typeface="Times New Roman" panose="02020603050405020304" pitchFamily="18" charset="0"/>
                            </a:rPr>
                            <m:t>𝑚</m:t>
                          </m:r>
                        </m:sub>
                      </m:sSub>
                      <m:r>
                        <a:rPr lang="en-US" sz="2000" b="0" i="1" smtClean="0">
                          <a:latin typeface="Cambria Math" panose="02040503050406030204" pitchFamily="18" charset="0"/>
                          <a:cs typeface="Times New Roman" panose="02020603050405020304" pitchFamily="18" charset="0"/>
                        </a:rPr>
                        <m:t>=2.47</m:t>
                      </m:r>
                      <m:r>
                        <a:rPr lang="en-US" sz="2000" b="0" i="1" smtClean="0">
                          <a:latin typeface="Cambria Math" panose="02040503050406030204" pitchFamily="18" charset="0"/>
                          <a:cs typeface="Times New Roman" panose="02020603050405020304" pitchFamily="18" charset="0"/>
                        </a:rPr>
                        <m:t>𝑀𝑒𝑉</m:t>
                      </m:r>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𝑓</m:t>
                      </m:r>
                      <m:sSup>
                        <m:sSupPr>
                          <m:ctrlPr>
                            <a:rPr lang="en-US" sz="2000" b="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𝑚</m:t>
                          </m:r>
                        </m:e>
                        <m:sup>
                          <m:r>
                            <a:rPr lang="en-US" sz="2000" b="0" i="1" smtClean="0">
                              <a:latin typeface="Cambria Math" panose="02040503050406030204" pitchFamily="18" charset="0"/>
                              <a:cs typeface="Times New Roman" panose="02020603050405020304" pitchFamily="18" charset="0"/>
                            </a:rPr>
                            <m:t>3</m:t>
                          </m:r>
                        </m:sup>
                      </m:sSup>
                    </m:oMath>
                  </m:oMathPara>
                </a14:m>
                <a:endParaRPr lang="en-US" sz="2000" b="0" dirty="0">
                  <a:latin typeface="Times New Roman" panose="02020603050405020304" pitchFamily="18"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939D2224-74B4-6A93-0AA0-A75A2DF53084}"/>
                  </a:ext>
                </a:extLst>
              </p:cNvPr>
              <p:cNvSpPr txBox="1">
                <a:spLocks noRot="1" noChangeAspect="1" noMove="1" noResize="1" noEditPoints="1" noAdjustHandles="1" noChangeArrowheads="1" noChangeShapeType="1" noTextEdit="1"/>
              </p:cNvSpPr>
              <p:nvPr/>
            </p:nvSpPr>
            <p:spPr>
              <a:xfrm>
                <a:off x="3468570" y="1750981"/>
                <a:ext cx="2519664" cy="400110"/>
              </a:xfrm>
              <a:prstGeom prst="rect">
                <a:avLst/>
              </a:prstGeom>
              <a:blipFill>
                <a:blip r:embed="rId5"/>
                <a:stretch>
                  <a:fillRect b="-12121"/>
                </a:stretch>
              </a:blipFill>
            </p:spPr>
            <p:txBody>
              <a:bodyPr/>
              <a:lstStyle/>
              <a:p>
                <a:r>
                  <a:rPr lang="en-US">
                    <a:noFill/>
                  </a:rPr>
                  <a:t> </a:t>
                </a:r>
              </a:p>
            </p:txBody>
          </p:sp>
        </mc:Fallback>
      </mc:AlternateContent>
    </p:spTree>
    <p:extLst>
      <p:ext uri="{BB962C8B-B14F-4D97-AF65-F5344CB8AC3E}">
        <p14:creationId xmlns:p14="http://schemas.microsoft.com/office/powerpoint/2010/main" val="227593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A3126E-D656-4279-5C62-1087A946D11D}"/>
              </a:ext>
            </a:extLst>
          </p:cNvPr>
          <p:cNvSpPr>
            <a:spLocks noGrp="1"/>
          </p:cNvSpPr>
          <p:nvPr>
            <p:ph type="sldNum" sz="quarter" idx="12"/>
          </p:nvPr>
        </p:nvSpPr>
        <p:spPr/>
        <p:txBody>
          <a:bodyPr/>
          <a:lstStyle/>
          <a:p>
            <a:fld id="{AB7266A5-E367-0E4F-B6D8-12B47703675D}" type="slidenum">
              <a:rPr lang="en-US" smtClean="0"/>
              <a:t>11</a:t>
            </a:fld>
            <a:endParaRPr lang="en-US"/>
          </a:p>
        </p:txBody>
      </p:sp>
      <p:cxnSp>
        <p:nvCxnSpPr>
          <p:cNvPr id="9" name="Straight Arrow Connector 8">
            <a:extLst>
              <a:ext uri="{FF2B5EF4-FFF2-40B4-BE49-F238E27FC236}">
                <a16:creationId xmlns:a16="http://schemas.microsoft.com/office/drawing/2014/main" id="{BD45620B-1E75-9135-C906-F87DA70147C8}"/>
              </a:ext>
            </a:extLst>
          </p:cNvPr>
          <p:cNvCxnSpPr/>
          <p:nvPr/>
        </p:nvCxnSpPr>
        <p:spPr>
          <a:xfrm flipV="1">
            <a:off x="8415706" y="691011"/>
            <a:ext cx="0" cy="57679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947AB28-CE91-89B0-0B52-BA8E4D532080}"/>
                  </a:ext>
                </a:extLst>
              </p:cNvPr>
              <p:cNvSpPr txBox="1"/>
              <p:nvPr/>
            </p:nvSpPr>
            <p:spPr>
              <a:xfrm>
                <a:off x="8610600" y="691011"/>
                <a:ext cx="2171300" cy="461665"/>
              </a:xfrm>
              <a:prstGeom prst="rect">
                <a:avLst/>
              </a:prstGeom>
              <a:noFill/>
            </p:spPr>
            <p:txBody>
              <a:bodyPr wrap="none" rtlCol="0">
                <a:spAutoFit/>
              </a:bodyPr>
              <a:lstStyle/>
              <a:p>
                <a:pPr algn="l"/>
                <a14:m>
                  <m:oMath xmlns:m="http://schemas.openxmlformats.org/officeDocument/2006/math">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𝑝</m:t>
                        </m:r>
                      </m:e>
                      <m:sub>
                        <m:r>
                          <a:rPr lang="en-US" sz="2400" b="0" i="1" smtClean="0">
                            <a:latin typeface="Cambria Math" panose="02040503050406030204" pitchFamily="18" charset="0"/>
                            <a:cs typeface="Times New Roman" panose="02020603050405020304" pitchFamily="18" charset="0"/>
                          </a:rPr>
                          <m:t>𝑐𝑒𝑛𝑡𝑒𝑟</m:t>
                        </m:r>
                      </m:sub>
                    </m:sSub>
                  </m:oMath>
                </a14:m>
                <a:r>
                  <a:rPr lang="en-US" sz="2400" dirty="0">
                    <a:latin typeface="Times New Roman" panose="02020603050405020304" pitchFamily="18" charset="0"/>
                    <a:cs typeface="Times New Roman" panose="02020603050405020304" pitchFamily="18" charset="0"/>
                  </a:rPr>
                  <a:t> increase</a:t>
                </a:r>
              </a:p>
            </p:txBody>
          </p:sp>
        </mc:Choice>
        <mc:Fallback xmlns="">
          <p:sp>
            <p:nvSpPr>
              <p:cNvPr id="10" name="TextBox 9">
                <a:extLst>
                  <a:ext uri="{FF2B5EF4-FFF2-40B4-BE49-F238E27FC236}">
                    <a16:creationId xmlns:a16="http://schemas.microsoft.com/office/drawing/2014/main" id="{0947AB28-CE91-89B0-0B52-BA8E4D532080}"/>
                  </a:ext>
                </a:extLst>
              </p:cNvPr>
              <p:cNvSpPr txBox="1">
                <a:spLocks noRot="1" noChangeAspect="1" noMove="1" noResize="1" noEditPoints="1" noAdjustHandles="1" noChangeArrowheads="1" noChangeShapeType="1" noTextEdit="1"/>
              </p:cNvSpPr>
              <p:nvPr/>
            </p:nvSpPr>
            <p:spPr>
              <a:xfrm>
                <a:off x="8610600" y="691011"/>
                <a:ext cx="2171300" cy="461665"/>
              </a:xfrm>
              <a:prstGeom prst="rect">
                <a:avLst/>
              </a:prstGeom>
              <a:blipFill>
                <a:blip r:embed="rId3"/>
                <a:stretch>
                  <a:fillRect l="-1163" t="-10811" r="-2907" b="-29730"/>
                </a:stretch>
              </a:blipFill>
            </p:spPr>
            <p:txBody>
              <a:bodyPr/>
              <a:lstStyle/>
              <a:p>
                <a:r>
                  <a:rPr lang="en-US">
                    <a:noFill/>
                  </a:rPr>
                  <a:t> </a:t>
                </a:r>
              </a:p>
            </p:txBody>
          </p:sp>
        </mc:Fallback>
      </mc:AlternateContent>
      <p:grpSp>
        <p:nvGrpSpPr>
          <p:cNvPr id="27" name="Group 26">
            <a:extLst>
              <a:ext uri="{FF2B5EF4-FFF2-40B4-BE49-F238E27FC236}">
                <a16:creationId xmlns:a16="http://schemas.microsoft.com/office/drawing/2014/main" id="{A5CAF7DB-D03D-E184-BD04-C542B7D76122}"/>
              </a:ext>
            </a:extLst>
          </p:cNvPr>
          <p:cNvGrpSpPr/>
          <p:nvPr/>
        </p:nvGrpSpPr>
        <p:grpSpPr>
          <a:xfrm>
            <a:off x="6096000" y="1604936"/>
            <a:ext cx="5355154" cy="4657414"/>
            <a:chOff x="6198701" y="5526541"/>
            <a:chExt cx="5355154" cy="4657414"/>
          </a:xfrm>
        </p:grpSpPr>
        <p:pic>
          <p:nvPicPr>
            <p:cNvPr id="12" name="Picture 11" descr="A graph of a function&#10;&#10;Description automatically generated">
              <a:extLst>
                <a:ext uri="{FF2B5EF4-FFF2-40B4-BE49-F238E27FC236}">
                  <a16:creationId xmlns:a16="http://schemas.microsoft.com/office/drawing/2014/main" id="{6F35DA62-44C7-A21C-F15C-9D2131CC3456}"/>
                </a:ext>
              </a:extLst>
            </p:cNvPr>
            <p:cNvPicPr>
              <a:picLocks noChangeAspect="1"/>
            </p:cNvPicPr>
            <p:nvPr/>
          </p:nvPicPr>
          <p:blipFill>
            <a:blip r:embed="rId4"/>
            <a:stretch>
              <a:fillRect/>
            </a:stretch>
          </p:blipFill>
          <p:spPr>
            <a:xfrm>
              <a:off x="6198701" y="5526541"/>
              <a:ext cx="5355154" cy="4657414"/>
            </a:xfrm>
            <a:prstGeom prst="rect">
              <a:avLst/>
            </a:prstGeom>
          </p:spPr>
        </p:pic>
        <p:cxnSp>
          <p:nvCxnSpPr>
            <p:cNvPr id="19" name="Straight Arrow Connector 18">
              <a:extLst>
                <a:ext uri="{FF2B5EF4-FFF2-40B4-BE49-F238E27FC236}">
                  <a16:creationId xmlns:a16="http://schemas.microsoft.com/office/drawing/2014/main" id="{21FABE8A-32C8-CA71-4089-9567295798CA}"/>
                </a:ext>
              </a:extLst>
            </p:cNvPr>
            <p:cNvCxnSpPr>
              <a:cxnSpLocks/>
            </p:cNvCxnSpPr>
            <p:nvPr/>
          </p:nvCxnSpPr>
          <p:spPr>
            <a:xfrm flipH="1">
              <a:off x="9982200" y="6485885"/>
              <a:ext cx="624840" cy="917566"/>
            </a:xfrm>
            <a:prstGeom prst="straightConnector1">
              <a:avLst/>
            </a:prstGeom>
            <a:ln>
              <a:solidFill>
                <a:srgbClr val="FF5B5C"/>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6BDBB76-C16F-5FE5-1506-36352897D654}"/>
                </a:ext>
              </a:extLst>
            </p:cNvPr>
            <p:cNvCxnSpPr>
              <a:cxnSpLocks/>
            </p:cNvCxnSpPr>
            <p:nvPr/>
          </p:nvCxnSpPr>
          <p:spPr>
            <a:xfrm flipH="1" flipV="1">
              <a:off x="9327523" y="7178640"/>
              <a:ext cx="73456" cy="449622"/>
            </a:xfrm>
            <a:prstGeom prst="straightConnector1">
              <a:avLst/>
            </a:prstGeom>
            <a:ln>
              <a:solidFill>
                <a:srgbClr val="FF5B5C"/>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03C0F37-1D5C-F39F-E103-B7111DCE00E2}"/>
                </a:ext>
              </a:extLst>
            </p:cNvPr>
            <p:cNvCxnSpPr/>
            <p:nvPr/>
          </p:nvCxnSpPr>
          <p:spPr>
            <a:xfrm flipV="1">
              <a:off x="7559407" y="7420749"/>
              <a:ext cx="444138" cy="1306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24" name="Picture 23" descr="A graph of a function&#10;&#10;Description automatically generated">
            <a:extLst>
              <a:ext uri="{FF2B5EF4-FFF2-40B4-BE49-F238E27FC236}">
                <a16:creationId xmlns:a16="http://schemas.microsoft.com/office/drawing/2014/main" id="{690F3BC1-610D-AF5D-3F83-B87F5ED27A63}"/>
              </a:ext>
            </a:extLst>
          </p:cNvPr>
          <p:cNvPicPr>
            <a:picLocks noChangeAspect="1"/>
          </p:cNvPicPr>
          <p:nvPr/>
        </p:nvPicPr>
        <p:blipFill>
          <a:blip r:embed="rId5"/>
          <a:stretch>
            <a:fillRect/>
          </a:stretch>
        </p:blipFill>
        <p:spPr>
          <a:xfrm>
            <a:off x="357090" y="1562897"/>
            <a:ext cx="5658094" cy="4894832"/>
          </a:xfrm>
          <a:prstGeom prst="rect">
            <a:avLst/>
          </a:prstGeom>
        </p:spPr>
      </p:pic>
      <p:sp>
        <p:nvSpPr>
          <p:cNvPr id="34" name="Triangle 33">
            <a:extLst>
              <a:ext uri="{FF2B5EF4-FFF2-40B4-BE49-F238E27FC236}">
                <a16:creationId xmlns:a16="http://schemas.microsoft.com/office/drawing/2014/main" id="{84399D36-A0F5-C940-5128-29BD4E66ADB4}"/>
              </a:ext>
            </a:extLst>
          </p:cNvPr>
          <p:cNvSpPr/>
          <p:nvPr/>
        </p:nvSpPr>
        <p:spPr>
          <a:xfrm rot="19120052">
            <a:off x="2092860" y="3549174"/>
            <a:ext cx="169233" cy="242406"/>
          </a:xfrm>
          <a:prstGeom prst="triangle">
            <a:avLst/>
          </a:prstGeom>
          <a:solidFill>
            <a:srgbClr val="CC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iangle 34">
            <a:extLst>
              <a:ext uri="{FF2B5EF4-FFF2-40B4-BE49-F238E27FC236}">
                <a16:creationId xmlns:a16="http://schemas.microsoft.com/office/drawing/2014/main" id="{237FE888-B409-42DA-CA28-ED26B1660F1D}"/>
              </a:ext>
            </a:extLst>
          </p:cNvPr>
          <p:cNvSpPr/>
          <p:nvPr/>
        </p:nvSpPr>
        <p:spPr>
          <a:xfrm rot="8520278">
            <a:off x="3400128" y="3787730"/>
            <a:ext cx="169233" cy="242406"/>
          </a:xfrm>
          <a:prstGeom prst="triangle">
            <a:avLst/>
          </a:prstGeom>
          <a:solidFill>
            <a:srgbClr val="CC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iangle 35">
            <a:extLst>
              <a:ext uri="{FF2B5EF4-FFF2-40B4-BE49-F238E27FC236}">
                <a16:creationId xmlns:a16="http://schemas.microsoft.com/office/drawing/2014/main" id="{999FBA99-662A-41BB-12C1-1954E8953A7C}"/>
              </a:ext>
            </a:extLst>
          </p:cNvPr>
          <p:cNvSpPr/>
          <p:nvPr/>
        </p:nvSpPr>
        <p:spPr>
          <a:xfrm rot="19645773">
            <a:off x="2275102" y="3111122"/>
            <a:ext cx="169233" cy="242406"/>
          </a:xfrm>
          <a:prstGeom prst="triangle">
            <a:avLst/>
          </a:prstGeom>
          <a:solidFill>
            <a:srgbClr val="85CD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itle 1">
            <a:extLst>
              <a:ext uri="{FF2B5EF4-FFF2-40B4-BE49-F238E27FC236}">
                <a16:creationId xmlns:a16="http://schemas.microsoft.com/office/drawing/2014/main" id="{0D9EB853-07F6-19AB-D389-BB048566AA61}"/>
              </a:ext>
            </a:extLst>
          </p:cNvPr>
          <p:cNvSpPr>
            <a:spLocks noGrp="1"/>
          </p:cNvSpPr>
          <p:nvPr>
            <p:ph type="title"/>
          </p:nvPr>
        </p:nvSpPr>
        <p:spPr>
          <a:xfrm>
            <a:off x="898627" y="263460"/>
            <a:ext cx="8705811" cy="1325563"/>
          </a:xfrm>
        </p:spPr>
        <p:txBody>
          <a:bodyPr/>
          <a:lstStyle/>
          <a:p>
            <a:r>
              <a:rPr lang="en-US" dirty="0">
                <a:latin typeface="Times New Roman" panose="02020603050405020304" pitchFamily="18" charset="0"/>
                <a:cs typeface="Times New Roman" panose="02020603050405020304" pitchFamily="18" charset="0"/>
              </a:rPr>
              <a:t>Analytical Model – U shape</a:t>
            </a:r>
          </a:p>
        </p:txBody>
      </p:sp>
      <p:sp>
        <p:nvSpPr>
          <p:cNvPr id="2" name="Footer Placeholder 1">
            <a:extLst>
              <a:ext uri="{FF2B5EF4-FFF2-40B4-BE49-F238E27FC236}">
                <a16:creationId xmlns:a16="http://schemas.microsoft.com/office/drawing/2014/main" id="{A1ACB868-1766-BA42-0C8D-5081C0D0B95F}"/>
              </a:ext>
            </a:extLst>
          </p:cNvPr>
          <p:cNvSpPr>
            <a:spLocks noGrp="1"/>
          </p:cNvSpPr>
          <p:nvPr>
            <p:ph type="ftr" sz="quarter" idx="11"/>
          </p:nvPr>
        </p:nvSpPr>
        <p:spPr/>
        <p:txBody>
          <a:bodyPr/>
          <a:lstStyle/>
          <a:p>
            <a:r>
              <a:rPr lang="en-US"/>
              <a:t>Zoey Zhiyuan Dong</a:t>
            </a:r>
          </a:p>
        </p:txBody>
      </p:sp>
    </p:spTree>
    <p:extLst>
      <p:ext uri="{BB962C8B-B14F-4D97-AF65-F5344CB8AC3E}">
        <p14:creationId xmlns:p14="http://schemas.microsoft.com/office/powerpoint/2010/main" val="115638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CB085-168E-1B23-D618-13635D2EBE09}"/>
              </a:ext>
            </a:extLst>
          </p:cNvPr>
          <p:cNvSpPr>
            <a:spLocks noGrp="1"/>
          </p:cNvSpPr>
          <p:nvPr>
            <p:ph type="title"/>
          </p:nvPr>
        </p:nvSpPr>
        <p:spPr>
          <a:xfrm>
            <a:off x="708610" y="199669"/>
            <a:ext cx="3309730" cy="1325563"/>
          </a:xfrm>
        </p:spPr>
        <p:txBody>
          <a:bodyPr/>
          <a:lstStyle/>
          <a:p>
            <a:r>
              <a:rPr lang="en-US" sz="5400">
                <a:latin typeface="Times New Roman" panose="02020603050405020304" pitchFamily="18" charset="0"/>
                <a:cs typeface="Times New Roman" panose="02020603050405020304" pitchFamily="18" charset="0"/>
              </a:rPr>
              <a:t>Summary</a:t>
            </a:r>
            <a:endParaRPr lang="en-US"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27FB1387-CAC1-9D24-7365-7AA0A58D8D2E}"/>
              </a:ext>
            </a:extLst>
          </p:cNvPr>
          <p:cNvSpPr>
            <a:spLocks noGrp="1"/>
          </p:cNvSpPr>
          <p:nvPr>
            <p:ph type="sldNum" sz="quarter" idx="12"/>
          </p:nvPr>
        </p:nvSpPr>
        <p:spPr/>
        <p:txBody>
          <a:bodyPr/>
          <a:lstStyle/>
          <a:p>
            <a:fld id="{AB7266A5-E367-0E4F-B6D8-12B47703675D}" type="slidenum">
              <a:rPr lang="en-US" smtClean="0"/>
              <a:t>12</a:t>
            </a:fld>
            <a:endParaRPr lang="en-US"/>
          </a:p>
        </p:txBody>
      </p:sp>
      <p:grpSp>
        <p:nvGrpSpPr>
          <p:cNvPr id="6" name="Group 5">
            <a:extLst>
              <a:ext uri="{FF2B5EF4-FFF2-40B4-BE49-F238E27FC236}">
                <a16:creationId xmlns:a16="http://schemas.microsoft.com/office/drawing/2014/main" id="{437F4E9A-1147-5A19-D8A6-02082191D817}"/>
              </a:ext>
            </a:extLst>
          </p:cNvPr>
          <p:cNvGrpSpPr/>
          <p:nvPr/>
        </p:nvGrpSpPr>
        <p:grpSpPr>
          <a:xfrm>
            <a:off x="838200" y="1690688"/>
            <a:ext cx="5612524" cy="2124259"/>
            <a:chOff x="7342657" y="1733269"/>
            <a:chExt cx="4422073" cy="1673691"/>
          </a:xfrm>
        </p:grpSpPr>
        <p:pic>
          <p:nvPicPr>
            <p:cNvPr id="7" name="Picture 6">
              <a:extLst>
                <a:ext uri="{FF2B5EF4-FFF2-40B4-BE49-F238E27FC236}">
                  <a16:creationId xmlns:a16="http://schemas.microsoft.com/office/drawing/2014/main" id="{A511CFE4-1289-AC4C-4EBB-A622FB1EC594}"/>
                </a:ext>
              </a:extLst>
            </p:cNvPr>
            <p:cNvPicPr>
              <a:picLocks noChangeAspect="1"/>
            </p:cNvPicPr>
            <p:nvPr/>
          </p:nvPicPr>
          <p:blipFill>
            <a:blip r:embed="rId3"/>
            <a:stretch>
              <a:fillRect/>
            </a:stretch>
          </p:blipFill>
          <p:spPr>
            <a:xfrm>
              <a:off x="8460635" y="1888538"/>
              <a:ext cx="1622288" cy="1518422"/>
            </a:xfrm>
            <a:prstGeom prst="rect">
              <a:avLst/>
            </a:prstGeom>
          </p:spPr>
        </p:pic>
        <p:grpSp>
          <p:nvGrpSpPr>
            <p:cNvPr id="8" name="Group 7">
              <a:extLst>
                <a:ext uri="{FF2B5EF4-FFF2-40B4-BE49-F238E27FC236}">
                  <a16:creationId xmlns:a16="http://schemas.microsoft.com/office/drawing/2014/main" id="{0B03B892-FF27-B74D-4831-16C0E79E7AE3}"/>
                </a:ext>
              </a:extLst>
            </p:cNvPr>
            <p:cNvGrpSpPr/>
            <p:nvPr/>
          </p:nvGrpSpPr>
          <p:grpSpPr>
            <a:xfrm>
              <a:off x="7342657" y="1733269"/>
              <a:ext cx="4422073" cy="1294120"/>
              <a:chOff x="5599010" y="1576678"/>
              <a:chExt cx="4422073" cy="1294120"/>
            </a:xfrm>
          </p:grpSpPr>
          <p:sp>
            <p:nvSpPr>
              <p:cNvPr id="9" name="TextBox 8">
                <a:extLst>
                  <a:ext uri="{FF2B5EF4-FFF2-40B4-BE49-F238E27FC236}">
                    <a16:creationId xmlns:a16="http://schemas.microsoft.com/office/drawing/2014/main" id="{61AAB104-5A0C-F90C-99B7-7D64E7D2DCFF}"/>
                  </a:ext>
                </a:extLst>
              </p:cNvPr>
              <p:cNvSpPr txBox="1"/>
              <p:nvPr/>
            </p:nvSpPr>
            <p:spPr>
              <a:xfrm>
                <a:off x="8461444" y="2216061"/>
                <a:ext cx="1559639" cy="654737"/>
              </a:xfrm>
              <a:prstGeom prst="rect">
                <a:avLst/>
              </a:prstGeom>
              <a:noFill/>
            </p:spPr>
            <p:txBody>
              <a:bodyPr wrap="square" rtlCol="0">
                <a:spAutoFit/>
              </a:bodyPr>
              <a:lstStyle/>
              <a:p>
                <a:r>
                  <a:rPr lang="en-US" altLang="zh-HK" sz="2400" dirty="0">
                    <a:latin typeface="Times New Roman" panose="02020603050405020304" pitchFamily="18" charset="0"/>
                    <a:cs typeface="Times New Roman" panose="02020603050405020304" pitchFamily="18" charset="0"/>
                  </a:rPr>
                  <a:t>Crystalline</a:t>
                </a:r>
              </a:p>
              <a:p>
                <a:r>
                  <a:rPr lang="en-US" altLang="zh-HK" sz="2400" dirty="0">
                    <a:latin typeface="Times New Roman" panose="02020603050405020304" pitchFamily="18" charset="0"/>
                    <a:cs typeface="Times New Roman" panose="02020603050405020304" pitchFamily="18" charset="0"/>
                  </a:rPr>
                  <a:t>Quark matter</a:t>
                </a:r>
                <a:endParaRPr lang="zh-HK" altLang="en-US"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7C15EF4-4AFD-B6BA-E4C2-B32E3188634B}"/>
                  </a:ext>
                </a:extLst>
              </p:cNvPr>
              <p:cNvSpPr txBox="1"/>
              <p:nvPr/>
            </p:nvSpPr>
            <p:spPr>
              <a:xfrm>
                <a:off x="5599010" y="1576678"/>
                <a:ext cx="1003205" cy="945732"/>
              </a:xfrm>
              <a:prstGeom prst="rect">
                <a:avLst/>
              </a:prstGeom>
              <a:noFill/>
            </p:spPr>
            <p:txBody>
              <a:bodyPr wrap="square" rtlCol="0">
                <a:spAutoFit/>
              </a:bodyPr>
              <a:lstStyle/>
              <a:p>
                <a:r>
                  <a:rPr lang="en-US" altLang="zh-HK" sz="2400" dirty="0">
                    <a:latin typeface="Times New Roman" panose="02020603050405020304" pitchFamily="18" charset="0"/>
                    <a:cs typeface="Times New Roman" panose="02020603050405020304" pitchFamily="18" charset="0"/>
                  </a:rPr>
                  <a:t>Fluid nuclear matter</a:t>
                </a:r>
                <a:endParaRPr lang="zh-HK" altLang="en-US" sz="2400" dirty="0">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E30EFB3F-71E2-1425-36B5-EA458EE9A7CC}"/>
                  </a:ext>
                </a:extLst>
              </p:cNvPr>
              <p:cNvCxnSpPr>
                <a:cxnSpLocks/>
                <a:stCxn id="9" idx="1"/>
              </p:cNvCxnSpPr>
              <p:nvPr/>
            </p:nvCxnSpPr>
            <p:spPr>
              <a:xfrm flipH="1">
                <a:off x="7810726" y="2543430"/>
                <a:ext cx="650718" cy="133201"/>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8DF871B-1CD8-23B9-DA8C-E8A3A06ED1B0}"/>
                  </a:ext>
                </a:extLst>
              </p:cNvPr>
              <p:cNvCxnSpPr>
                <a:cxnSpLocks/>
                <a:endCxn id="11" idx="2"/>
              </p:cNvCxnSpPr>
              <p:nvPr/>
            </p:nvCxnSpPr>
            <p:spPr>
              <a:xfrm flipH="1">
                <a:off x="6100612" y="2306410"/>
                <a:ext cx="700152" cy="216000"/>
              </a:xfrm>
              <a:prstGeom prst="line">
                <a:avLst/>
              </a:prstGeom>
              <a:ln w="12700"/>
            </p:spPr>
            <p:style>
              <a:lnRef idx="1">
                <a:schemeClr val="dk1"/>
              </a:lnRef>
              <a:fillRef idx="0">
                <a:schemeClr val="dk1"/>
              </a:fillRef>
              <a:effectRef idx="0">
                <a:schemeClr val="dk1"/>
              </a:effectRef>
              <a:fontRef idx="minor">
                <a:schemeClr val="tx1"/>
              </a:fontRef>
            </p:style>
          </p:cxnSp>
        </p:grpSp>
      </p:grpSp>
      <p:sp>
        <p:nvSpPr>
          <p:cNvPr id="16" name="TextBox 15">
            <a:extLst>
              <a:ext uri="{FF2B5EF4-FFF2-40B4-BE49-F238E27FC236}">
                <a16:creationId xmlns:a16="http://schemas.microsoft.com/office/drawing/2014/main" id="{389C3977-05E5-FC12-A327-E3D0A7CD4C38}"/>
              </a:ext>
            </a:extLst>
          </p:cNvPr>
          <p:cNvSpPr txBox="1"/>
          <p:nvPr/>
        </p:nvSpPr>
        <p:spPr>
          <a:xfrm>
            <a:off x="5014950" y="1920680"/>
            <a:ext cx="371960" cy="707886"/>
          </a:xfrm>
          <a:prstGeom prst="rect">
            <a:avLst/>
          </a:prstGeom>
          <a:noFill/>
        </p:spPr>
        <p:txBody>
          <a:bodyPr wrap="square" rtlCol="0">
            <a:spAutoFit/>
          </a:bodyPr>
          <a:lstStyle/>
          <a:p>
            <a:pPr algn="l"/>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17" name="Right Arrow 16">
            <a:extLst>
              <a:ext uri="{FF2B5EF4-FFF2-40B4-BE49-F238E27FC236}">
                <a16:creationId xmlns:a16="http://schemas.microsoft.com/office/drawing/2014/main" id="{4DBE778B-EC82-AE63-A8C8-035EDE4E5249}"/>
              </a:ext>
            </a:extLst>
          </p:cNvPr>
          <p:cNvSpPr/>
          <p:nvPr/>
        </p:nvSpPr>
        <p:spPr>
          <a:xfrm>
            <a:off x="6531791" y="2772519"/>
            <a:ext cx="506638" cy="314237"/>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D6177F1-7019-E3D6-AEE2-4CE3F8C67886}"/>
              </a:ext>
            </a:extLst>
          </p:cNvPr>
          <p:cNvSpPr txBox="1"/>
          <p:nvPr/>
        </p:nvSpPr>
        <p:spPr>
          <a:xfrm>
            <a:off x="7266815" y="2440641"/>
            <a:ext cx="4493923" cy="892552"/>
          </a:xfrm>
          <a:prstGeom prst="rect">
            <a:avLst/>
          </a:prstGeom>
          <a:noFill/>
        </p:spPr>
        <p:txBody>
          <a:bodyPr wrap="none" rtlCol="0">
            <a:spAutoFit/>
          </a:bodyPr>
          <a:lstStyle/>
          <a:p>
            <a:pPr algn="ctr"/>
            <a:r>
              <a:rPr lang="en-US" sz="2800" b="1" dirty="0">
                <a:latin typeface="Times New Roman" panose="02020603050405020304" pitchFamily="18" charset="0"/>
                <a:cs typeface="Times New Roman" panose="02020603050405020304" pitchFamily="18" charset="0"/>
              </a:rPr>
              <a:t>Method: Universal relation</a:t>
            </a:r>
          </a:p>
          <a:p>
            <a:pPr algn="ctr"/>
            <a:r>
              <a:rPr lang="en-US" sz="2400" dirty="0">
                <a:latin typeface="Times New Roman" panose="02020603050405020304" pitchFamily="18" charset="0"/>
                <a:cs typeface="Times New Roman" panose="02020603050405020304" pitchFamily="18" charset="0"/>
              </a:rPr>
              <a:t>Tidal Love number – Compactness</a:t>
            </a:r>
          </a:p>
        </p:txBody>
      </p:sp>
      <p:pic>
        <p:nvPicPr>
          <p:cNvPr id="20" name="Picture 19">
            <a:extLst>
              <a:ext uri="{FF2B5EF4-FFF2-40B4-BE49-F238E27FC236}">
                <a16:creationId xmlns:a16="http://schemas.microsoft.com/office/drawing/2014/main" id="{78E7C61F-B3BC-F7C6-5F7B-825B0EFA2863}"/>
              </a:ext>
            </a:extLst>
          </p:cNvPr>
          <p:cNvPicPr>
            <a:picLocks noChangeAspect="1"/>
          </p:cNvPicPr>
          <p:nvPr/>
        </p:nvPicPr>
        <p:blipFill>
          <a:blip r:embed="rId4"/>
          <a:stretch>
            <a:fillRect/>
          </a:stretch>
        </p:blipFill>
        <p:spPr>
          <a:xfrm>
            <a:off x="1227509" y="4267825"/>
            <a:ext cx="494654" cy="494654"/>
          </a:xfrm>
          <a:prstGeom prst="rect">
            <a:avLst/>
          </a:prstGeom>
        </p:spPr>
      </p:pic>
      <p:pic>
        <p:nvPicPr>
          <p:cNvPr id="22" name="Picture 21">
            <a:extLst>
              <a:ext uri="{FF2B5EF4-FFF2-40B4-BE49-F238E27FC236}">
                <a16:creationId xmlns:a16="http://schemas.microsoft.com/office/drawing/2014/main" id="{0A9E53DA-3F6F-8CD8-DF0F-ECEDB610516B}"/>
              </a:ext>
            </a:extLst>
          </p:cNvPr>
          <p:cNvPicPr>
            <a:picLocks noChangeAspect="1"/>
          </p:cNvPicPr>
          <p:nvPr/>
        </p:nvPicPr>
        <p:blipFill>
          <a:blip r:embed="rId5"/>
          <a:stretch>
            <a:fillRect/>
          </a:stretch>
        </p:blipFill>
        <p:spPr>
          <a:xfrm>
            <a:off x="1227510" y="5223241"/>
            <a:ext cx="494653" cy="494653"/>
          </a:xfrm>
          <a:prstGeom prst="rect">
            <a:avLst/>
          </a:prstGeom>
        </p:spPr>
      </p:pic>
      <p:sp>
        <p:nvSpPr>
          <p:cNvPr id="27" name="TextBox 26">
            <a:extLst>
              <a:ext uri="{FF2B5EF4-FFF2-40B4-BE49-F238E27FC236}">
                <a16:creationId xmlns:a16="http://schemas.microsoft.com/office/drawing/2014/main" id="{D4196C3D-F5E0-6CA9-E4AF-6A5E42B9BFD2}"/>
              </a:ext>
            </a:extLst>
          </p:cNvPr>
          <p:cNvSpPr txBox="1"/>
          <p:nvPr/>
        </p:nvSpPr>
        <p:spPr>
          <a:xfrm>
            <a:off x="1919156" y="4284319"/>
            <a:ext cx="7461530"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Explored the effect of shear modulus in more general cases</a:t>
            </a:r>
          </a:p>
        </p:txBody>
      </p:sp>
      <p:sp>
        <p:nvSpPr>
          <p:cNvPr id="29" name="TextBox 28">
            <a:extLst>
              <a:ext uri="{FF2B5EF4-FFF2-40B4-BE49-F238E27FC236}">
                <a16:creationId xmlns:a16="http://schemas.microsoft.com/office/drawing/2014/main" id="{0F13642B-80F2-E961-F85C-995EF21E7B75}"/>
              </a:ext>
            </a:extLst>
          </p:cNvPr>
          <p:cNvSpPr txBox="1"/>
          <p:nvPr/>
        </p:nvSpPr>
        <p:spPr>
          <a:xfrm>
            <a:off x="9380686" y="4253541"/>
            <a:ext cx="423514" cy="523220"/>
          </a:xfrm>
          <a:prstGeom prst="rect">
            <a:avLst/>
          </a:prstGeom>
          <a:noFill/>
        </p:spPr>
        <p:txBody>
          <a:bodyPr wrap="none" rtlCol="0">
            <a:spAutoFit/>
          </a:bodyPr>
          <a:lstStyle/>
          <a:p>
            <a:pPr algn="l"/>
            <a:r>
              <a:rPr lang="en-US" sz="2800" i="1" dirty="0">
                <a:solidFill>
                  <a:srgbClr val="FF0000"/>
                </a:solidFill>
                <a:latin typeface="Times New Roman" panose="02020603050405020304" pitchFamily="18" charset="0"/>
                <a:cs typeface="Times New Roman" panose="02020603050405020304" pitchFamily="18" charset="0"/>
              </a:rPr>
              <a:t>N</a:t>
            </a:r>
          </a:p>
        </p:txBody>
      </p:sp>
      <p:sp>
        <p:nvSpPr>
          <p:cNvPr id="30" name="TextBox 29">
            <a:extLst>
              <a:ext uri="{FF2B5EF4-FFF2-40B4-BE49-F238E27FC236}">
                <a16:creationId xmlns:a16="http://schemas.microsoft.com/office/drawing/2014/main" id="{EE5F6CC3-8484-FA4E-63AA-C7559ECD99F7}"/>
              </a:ext>
            </a:extLst>
          </p:cNvPr>
          <p:cNvSpPr txBox="1"/>
          <p:nvPr/>
        </p:nvSpPr>
        <p:spPr>
          <a:xfrm>
            <a:off x="1919156" y="5083177"/>
            <a:ext cx="7344114"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Investigated the relation between Love number and density gap with an incompressible model</a:t>
            </a:r>
          </a:p>
        </p:txBody>
      </p:sp>
      <p:sp>
        <p:nvSpPr>
          <p:cNvPr id="31" name="TextBox 30">
            <a:extLst>
              <a:ext uri="{FF2B5EF4-FFF2-40B4-BE49-F238E27FC236}">
                <a16:creationId xmlns:a16="http://schemas.microsoft.com/office/drawing/2014/main" id="{A051AD0C-C865-6099-E772-45AFFB851D1D}"/>
              </a:ext>
            </a:extLst>
          </p:cNvPr>
          <p:cNvSpPr txBox="1"/>
          <p:nvPr/>
        </p:nvSpPr>
        <p:spPr>
          <a:xfrm>
            <a:off x="8555300" y="5280459"/>
            <a:ext cx="2497800" cy="523220"/>
          </a:xfrm>
          <a:prstGeom prst="rect">
            <a:avLst/>
          </a:prstGeom>
          <a:noFill/>
        </p:spPr>
        <p:txBody>
          <a:bodyPr wrap="none" rtlCol="0">
            <a:spAutoFit/>
          </a:bodyPr>
          <a:lstStyle/>
          <a:p>
            <a:pPr algn="l"/>
            <a:r>
              <a:rPr lang="en-US" sz="2800" i="1" dirty="0">
                <a:solidFill>
                  <a:srgbClr val="FF0000"/>
                </a:solidFill>
                <a:latin typeface="Times New Roman" panose="02020603050405020304" pitchFamily="18" charset="0"/>
                <a:cs typeface="Times New Roman" panose="02020603050405020304" pitchFamily="18" charset="0"/>
              </a:rPr>
              <a:t>Non-Monotonic</a:t>
            </a:r>
          </a:p>
        </p:txBody>
      </p:sp>
      <p:pic>
        <p:nvPicPr>
          <p:cNvPr id="35" name="Picture 34">
            <a:extLst>
              <a:ext uri="{FF2B5EF4-FFF2-40B4-BE49-F238E27FC236}">
                <a16:creationId xmlns:a16="http://schemas.microsoft.com/office/drawing/2014/main" id="{CFA32041-30CC-ADBD-535F-27F9C695B551}"/>
              </a:ext>
            </a:extLst>
          </p:cNvPr>
          <p:cNvPicPr>
            <a:picLocks noChangeAspect="1"/>
          </p:cNvPicPr>
          <p:nvPr/>
        </p:nvPicPr>
        <p:blipFill>
          <a:blip r:embed="rId6"/>
          <a:stretch>
            <a:fillRect/>
          </a:stretch>
        </p:blipFill>
        <p:spPr>
          <a:xfrm>
            <a:off x="6604311" y="336614"/>
            <a:ext cx="5552750" cy="1843687"/>
          </a:xfrm>
          <a:prstGeom prst="rect">
            <a:avLst/>
          </a:prstGeom>
        </p:spPr>
      </p:pic>
      <p:sp>
        <p:nvSpPr>
          <p:cNvPr id="4" name="Footer Placeholder 3">
            <a:extLst>
              <a:ext uri="{FF2B5EF4-FFF2-40B4-BE49-F238E27FC236}">
                <a16:creationId xmlns:a16="http://schemas.microsoft.com/office/drawing/2014/main" id="{BC516EEC-4DCC-EA26-C286-AE3667BF413A}"/>
              </a:ext>
            </a:extLst>
          </p:cNvPr>
          <p:cNvSpPr>
            <a:spLocks noGrp="1"/>
          </p:cNvSpPr>
          <p:nvPr>
            <p:ph type="ftr" sz="quarter" idx="11"/>
          </p:nvPr>
        </p:nvSpPr>
        <p:spPr/>
        <p:txBody>
          <a:bodyPr/>
          <a:lstStyle/>
          <a:p>
            <a:r>
              <a:rPr lang="en-US"/>
              <a:t>Zoey Zhiyuan Dong</a:t>
            </a:r>
          </a:p>
        </p:txBody>
      </p:sp>
    </p:spTree>
    <p:extLst>
      <p:ext uri="{BB962C8B-B14F-4D97-AF65-F5344CB8AC3E}">
        <p14:creationId xmlns:p14="http://schemas.microsoft.com/office/powerpoint/2010/main" val="234966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dissolve">
                                      <p:cBhvr>
                                        <p:cTn id="2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7" grpId="0"/>
      <p:bldP spid="29" grpId="0"/>
      <p:bldP spid="30"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DA378-4B67-EB38-71C0-3E513295B63B}"/>
              </a:ext>
            </a:extLst>
          </p:cNvPr>
          <p:cNvSpPr>
            <a:spLocks noGrp="1"/>
          </p:cNvSpPr>
          <p:nvPr>
            <p:ph type="title"/>
          </p:nvPr>
        </p:nvSpPr>
        <p:spPr>
          <a:xfrm>
            <a:off x="838200" y="280625"/>
            <a:ext cx="10515600" cy="1325563"/>
          </a:xfrm>
        </p:spPr>
        <p:txBody>
          <a:bodyPr>
            <a:normAutofit/>
          </a:bodyPr>
          <a:lstStyle/>
          <a:p>
            <a:r>
              <a:rPr lang="en-US" sz="5400" dirty="0">
                <a:latin typeface="Times New Roman" panose="02020603050405020304" pitchFamily="18" charset="0"/>
                <a:cs typeface="Times New Roman" panose="02020603050405020304" pitchFamily="18" charset="0"/>
              </a:rPr>
              <a:t>Big picture</a:t>
            </a:r>
          </a:p>
        </p:txBody>
      </p:sp>
      <p:pic>
        <p:nvPicPr>
          <p:cNvPr id="3" name="Picture 12" descr="What is a neutron star? | BBC Sky at Night Magazine">
            <a:extLst>
              <a:ext uri="{FF2B5EF4-FFF2-40B4-BE49-F238E27FC236}">
                <a16:creationId xmlns:a16="http://schemas.microsoft.com/office/drawing/2014/main" id="{4167D2C7-DA16-2434-B7C7-7396C00AE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113" y="1606188"/>
            <a:ext cx="4816221" cy="385297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F4951920-401E-BE96-5470-0DD071635C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1160" y="664334"/>
            <a:ext cx="3356266" cy="23041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C784A78-C799-F1D0-EDBD-5501F86322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1160" y="3706784"/>
            <a:ext cx="3356266" cy="23609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091B9D9-B47C-59A2-7798-D6B5CD340FA6}"/>
              </a:ext>
            </a:extLst>
          </p:cNvPr>
          <p:cNvSpPr txBox="1"/>
          <p:nvPr/>
        </p:nvSpPr>
        <p:spPr>
          <a:xfrm>
            <a:off x="838200" y="5606090"/>
            <a:ext cx="561197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Observing neutron star to study its interior</a:t>
            </a:r>
          </a:p>
        </p:txBody>
      </p:sp>
      <p:sp>
        <p:nvSpPr>
          <p:cNvPr id="7" name="TextBox 6">
            <a:extLst>
              <a:ext uri="{FF2B5EF4-FFF2-40B4-BE49-F238E27FC236}">
                <a16:creationId xmlns:a16="http://schemas.microsoft.com/office/drawing/2014/main" id="{B76AA05E-82B7-B83D-BD8E-92A0811EE366}"/>
              </a:ext>
            </a:extLst>
          </p:cNvPr>
          <p:cNvSpPr txBox="1"/>
          <p:nvPr/>
        </p:nvSpPr>
        <p:spPr>
          <a:xfrm>
            <a:off x="10614990" y="1468573"/>
            <a:ext cx="1431235"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NICER</a:t>
            </a:r>
            <a:r>
              <a:rPr lang="en-US" sz="20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(X-ray)</a:t>
            </a:r>
          </a:p>
        </p:txBody>
      </p:sp>
      <p:sp>
        <p:nvSpPr>
          <p:cNvPr id="8" name="TextBox 7">
            <a:extLst>
              <a:ext uri="{FF2B5EF4-FFF2-40B4-BE49-F238E27FC236}">
                <a16:creationId xmlns:a16="http://schemas.microsoft.com/office/drawing/2014/main" id="{0D754924-68EB-660C-542B-4BD64642A24C}"/>
              </a:ext>
            </a:extLst>
          </p:cNvPr>
          <p:cNvSpPr txBox="1"/>
          <p:nvPr/>
        </p:nvSpPr>
        <p:spPr>
          <a:xfrm>
            <a:off x="10224051" y="4413900"/>
            <a:ext cx="1967949"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LIGO</a:t>
            </a:r>
          </a:p>
          <a:p>
            <a:pPr algn="ctr"/>
            <a:r>
              <a:rPr lang="en-US" sz="2400" dirty="0">
                <a:latin typeface="Times New Roman" panose="02020603050405020304" pitchFamily="18" charset="0"/>
                <a:cs typeface="Times New Roman" panose="02020603050405020304" pitchFamily="18" charset="0"/>
              </a:rPr>
              <a:t>(Gravitational waves)</a:t>
            </a:r>
          </a:p>
        </p:txBody>
      </p:sp>
      <p:sp>
        <p:nvSpPr>
          <p:cNvPr id="9" name="Slide Number Placeholder 8">
            <a:extLst>
              <a:ext uri="{FF2B5EF4-FFF2-40B4-BE49-F238E27FC236}">
                <a16:creationId xmlns:a16="http://schemas.microsoft.com/office/drawing/2014/main" id="{52752889-F1E9-797D-18B0-FB0596DE2767}"/>
              </a:ext>
            </a:extLst>
          </p:cNvPr>
          <p:cNvSpPr>
            <a:spLocks noGrp="1"/>
          </p:cNvSpPr>
          <p:nvPr>
            <p:ph type="sldNum" sz="quarter" idx="12"/>
          </p:nvPr>
        </p:nvSpPr>
        <p:spPr/>
        <p:txBody>
          <a:bodyPr/>
          <a:lstStyle/>
          <a:p>
            <a:fld id="{AB7266A5-E367-0E4F-B6D8-12B47703675D}" type="slidenum">
              <a:rPr lang="en-US" smtClean="0"/>
              <a:t>2</a:t>
            </a:fld>
            <a:endParaRPr lang="en-US"/>
          </a:p>
        </p:txBody>
      </p:sp>
      <p:sp>
        <p:nvSpPr>
          <p:cNvPr id="10" name="Footer Placeholder 9">
            <a:extLst>
              <a:ext uri="{FF2B5EF4-FFF2-40B4-BE49-F238E27FC236}">
                <a16:creationId xmlns:a16="http://schemas.microsoft.com/office/drawing/2014/main" id="{9209E5A7-582E-282A-B39D-112B6F1EEA97}"/>
              </a:ext>
            </a:extLst>
          </p:cNvPr>
          <p:cNvSpPr>
            <a:spLocks noGrp="1"/>
          </p:cNvSpPr>
          <p:nvPr>
            <p:ph type="ftr" sz="quarter" idx="11"/>
          </p:nvPr>
        </p:nvSpPr>
        <p:spPr/>
        <p:txBody>
          <a:bodyPr/>
          <a:lstStyle/>
          <a:p>
            <a:r>
              <a:rPr lang="en-US"/>
              <a:t>Zoey Zhiyuan Dong</a:t>
            </a:r>
          </a:p>
        </p:txBody>
      </p:sp>
    </p:spTree>
    <p:extLst>
      <p:ext uri="{BB962C8B-B14F-4D97-AF65-F5344CB8AC3E}">
        <p14:creationId xmlns:p14="http://schemas.microsoft.com/office/powerpoint/2010/main" val="250934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4F552-537C-8BD7-19A4-F76A9DBDECEC}"/>
              </a:ext>
            </a:extLst>
          </p:cNvPr>
          <p:cNvSpPr>
            <a:spLocks noGrp="1"/>
          </p:cNvSpPr>
          <p:nvPr>
            <p:ph type="title"/>
          </p:nvPr>
        </p:nvSpPr>
        <p:spPr>
          <a:xfrm>
            <a:off x="724478" y="266222"/>
            <a:ext cx="10515600" cy="1325563"/>
          </a:xfrm>
        </p:spPr>
        <p:txBody>
          <a:bodyPr>
            <a:normAutofit/>
          </a:bodyPr>
          <a:lstStyle/>
          <a:p>
            <a:r>
              <a:rPr lang="en-US" sz="5400" dirty="0">
                <a:latin typeface="Times New Roman" panose="02020603050405020304" pitchFamily="18" charset="0"/>
                <a:cs typeface="Times New Roman" panose="02020603050405020304" pitchFamily="18" charset="0"/>
              </a:rPr>
              <a:t>Hybrid</a:t>
            </a:r>
            <a:r>
              <a:rPr lang="zh-CN" altLang="en-US" sz="5400" dirty="0">
                <a:latin typeface="Times New Roman" panose="02020603050405020304" pitchFamily="18" charset="0"/>
                <a:cs typeface="Times New Roman" panose="02020603050405020304" pitchFamily="18" charset="0"/>
              </a:rPr>
              <a:t> </a:t>
            </a:r>
            <a:r>
              <a:rPr lang="en-US" altLang="zh-CN" sz="5400" dirty="0">
                <a:latin typeface="Times New Roman" panose="02020603050405020304" pitchFamily="18" charset="0"/>
                <a:cs typeface="Times New Roman" panose="02020603050405020304" pitchFamily="18" charset="0"/>
              </a:rPr>
              <a:t>star</a:t>
            </a:r>
            <a:r>
              <a:rPr lang="zh-CN" altLang="en-US" sz="5400" dirty="0">
                <a:latin typeface="Times New Roman" panose="02020603050405020304" pitchFamily="18" charset="0"/>
                <a:cs typeface="Times New Roman" panose="02020603050405020304" pitchFamily="18" charset="0"/>
              </a:rPr>
              <a:t> </a:t>
            </a:r>
            <a:r>
              <a:rPr lang="en-US" altLang="zh-CN" sz="5400" dirty="0">
                <a:latin typeface="Times New Roman" panose="02020603050405020304" pitchFamily="18" charset="0"/>
                <a:cs typeface="Times New Roman" panose="02020603050405020304" pitchFamily="18" charset="0"/>
              </a:rPr>
              <a:t>model</a:t>
            </a:r>
            <a:endParaRPr lang="en-US" sz="5400" dirty="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CACB72C3-9D63-AE3A-1CBB-D5E5805981D6}"/>
              </a:ext>
            </a:extLst>
          </p:cNvPr>
          <p:cNvGrpSpPr/>
          <p:nvPr/>
        </p:nvGrpSpPr>
        <p:grpSpPr>
          <a:xfrm>
            <a:off x="524965" y="1591785"/>
            <a:ext cx="4907836" cy="6132343"/>
            <a:chOff x="625523" y="2197399"/>
            <a:chExt cx="4907836" cy="6132343"/>
          </a:xfrm>
        </p:grpSpPr>
        <p:grpSp>
          <p:nvGrpSpPr>
            <p:cNvPr id="4" name="Group 3">
              <a:extLst>
                <a:ext uri="{FF2B5EF4-FFF2-40B4-BE49-F238E27FC236}">
                  <a16:creationId xmlns:a16="http://schemas.microsoft.com/office/drawing/2014/main" id="{A15FEB60-B921-7AA0-08BC-33685EC2A822}"/>
                </a:ext>
              </a:extLst>
            </p:cNvPr>
            <p:cNvGrpSpPr/>
            <p:nvPr/>
          </p:nvGrpSpPr>
          <p:grpSpPr>
            <a:xfrm>
              <a:off x="625523" y="2197399"/>
              <a:ext cx="4789005" cy="6132343"/>
              <a:chOff x="983677" y="3396894"/>
              <a:chExt cx="4789005" cy="6132343"/>
            </a:xfrm>
          </p:grpSpPr>
          <p:grpSp>
            <p:nvGrpSpPr>
              <p:cNvPr id="8" name="Group 7">
                <a:extLst>
                  <a:ext uri="{FF2B5EF4-FFF2-40B4-BE49-F238E27FC236}">
                    <a16:creationId xmlns:a16="http://schemas.microsoft.com/office/drawing/2014/main" id="{1960B123-BB34-12B8-A55A-D15A42482B6B}"/>
                  </a:ext>
                </a:extLst>
              </p:cNvPr>
              <p:cNvGrpSpPr/>
              <p:nvPr/>
            </p:nvGrpSpPr>
            <p:grpSpPr>
              <a:xfrm>
                <a:off x="983677" y="4146745"/>
                <a:ext cx="4789005" cy="5382492"/>
                <a:chOff x="2467834" y="3893910"/>
                <a:chExt cx="4789005" cy="5382492"/>
              </a:xfrm>
            </p:grpSpPr>
            <p:grpSp>
              <p:nvGrpSpPr>
                <p:cNvPr id="10" name="Group 9">
                  <a:extLst>
                    <a:ext uri="{FF2B5EF4-FFF2-40B4-BE49-F238E27FC236}">
                      <a16:creationId xmlns:a16="http://schemas.microsoft.com/office/drawing/2014/main" id="{94E02586-3544-36A0-3E52-7BF6340B8CFF}"/>
                    </a:ext>
                  </a:extLst>
                </p:cNvPr>
                <p:cNvGrpSpPr/>
                <p:nvPr/>
              </p:nvGrpSpPr>
              <p:grpSpPr>
                <a:xfrm>
                  <a:off x="2467834" y="3893910"/>
                  <a:ext cx="4789005" cy="5382492"/>
                  <a:chOff x="2225728" y="3415968"/>
                  <a:chExt cx="4163223" cy="4679159"/>
                </a:xfrm>
              </p:grpSpPr>
              <p:sp>
                <p:nvSpPr>
                  <p:cNvPr id="14" name="Partial Circle 15">
                    <a:extLst>
                      <a:ext uri="{FF2B5EF4-FFF2-40B4-BE49-F238E27FC236}">
                        <a16:creationId xmlns:a16="http://schemas.microsoft.com/office/drawing/2014/main" id="{3EA3CE1B-7D70-8DC4-1BBD-0BCDAF98FE06}"/>
                      </a:ext>
                    </a:extLst>
                  </p:cNvPr>
                  <p:cNvSpPr/>
                  <p:nvPr/>
                </p:nvSpPr>
                <p:spPr>
                  <a:xfrm>
                    <a:off x="2225728" y="3415968"/>
                    <a:ext cx="4163223" cy="4679159"/>
                  </a:xfrm>
                  <a:prstGeom prst="pie">
                    <a:avLst>
                      <a:gd name="adj1" fmla="val 13952412"/>
                      <a:gd name="adj2" fmla="val 18530416"/>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15" name="Partial Circle 16">
                    <a:extLst>
                      <a:ext uri="{FF2B5EF4-FFF2-40B4-BE49-F238E27FC236}">
                        <a16:creationId xmlns:a16="http://schemas.microsoft.com/office/drawing/2014/main" id="{6F51987F-17AE-B27C-E3A2-DB33376DCB37}"/>
                      </a:ext>
                    </a:extLst>
                  </p:cNvPr>
                  <p:cNvSpPr/>
                  <p:nvPr/>
                </p:nvSpPr>
                <p:spPr>
                  <a:xfrm>
                    <a:off x="2709488" y="3899924"/>
                    <a:ext cx="3195701" cy="3711341"/>
                  </a:xfrm>
                  <a:prstGeom prst="pie">
                    <a:avLst>
                      <a:gd name="adj1" fmla="val 13952412"/>
                      <a:gd name="adj2" fmla="val 18534838"/>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16" name="Partial Circle 17">
                    <a:extLst>
                      <a:ext uri="{FF2B5EF4-FFF2-40B4-BE49-F238E27FC236}">
                        <a16:creationId xmlns:a16="http://schemas.microsoft.com/office/drawing/2014/main" id="{0BBFE90F-EDC7-8AE1-FE15-C13ED335FEBE}"/>
                      </a:ext>
                    </a:extLst>
                  </p:cNvPr>
                  <p:cNvSpPr/>
                  <p:nvPr/>
                </p:nvSpPr>
                <p:spPr>
                  <a:xfrm>
                    <a:off x="3338754" y="4461581"/>
                    <a:ext cx="1928546" cy="2589841"/>
                  </a:xfrm>
                  <a:prstGeom prst="pie">
                    <a:avLst>
                      <a:gd name="adj1" fmla="val 13973405"/>
                      <a:gd name="adj2" fmla="val 1854925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grpSp>
            <p:sp>
              <p:nvSpPr>
                <p:cNvPr id="11" name="TextBox 10">
                  <a:extLst>
                    <a:ext uri="{FF2B5EF4-FFF2-40B4-BE49-F238E27FC236}">
                      <a16:creationId xmlns:a16="http://schemas.microsoft.com/office/drawing/2014/main" id="{36ED66D6-5FEE-1DF6-093D-D325B19C1AF0}"/>
                    </a:ext>
                  </a:extLst>
                </p:cNvPr>
                <p:cNvSpPr txBox="1"/>
                <p:nvPr/>
              </p:nvSpPr>
              <p:spPr>
                <a:xfrm>
                  <a:off x="4671248" y="5442123"/>
                  <a:ext cx="308344" cy="584775"/>
                </a:xfrm>
                <a:prstGeom prst="rect">
                  <a:avLst/>
                </a:prstGeom>
                <a:noFill/>
              </p:spPr>
              <p:txBody>
                <a:bodyPr wrap="square" rtlCol="0">
                  <a:spAutoFit/>
                </a:bodyPr>
                <a:lstStyle/>
                <a:p>
                  <a:r>
                    <a:rPr lang="en-US" altLang="zh-HK" sz="3200" b="1" dirty="0">
                      <a:solidFill>
                        <a:srgbClr val="FF0000"/>
                      </a:solidFill>
                      <a:latin typeface="Times New Roman" panose="02020603050405020304" pitchFamily="18" charset="0"/>
                      <a:cs typeface="Times New Roman" panose="02020603050405020304" pitchFamily="18" charset="0"/>
                    </a:rPr>
                    <a:t>?</a:t>
                  </a:r>
                  <a:endParaRPr lang="zh-HK" altLang="en-US" sz="3200"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B09C5B3-C818-638F-4A94-2407D6BC219F}"/>
                        </a:ext>
                      </a:extLst>
                    </p:cNvPr>
                    <p:cNvSpPr txBox="1"/>
                    <p:nvPr/>
                  </p:nvSpPr>
                  <p:spPr>
                    <a:xfrm>
                      <a:off x="3992594" y="4688320"/>
                      <a:ext cx="1973996" cy="400110"/>
                    </a:xfrm>
                    <a:prstGeom prst="rect">
                      <a:avLst/>
                    </a:prstGeom>
                    <a:noFill/>
                  </p:spPr>
                  <p:txBody>
                    <a:bodyPr wrap="square" rtlCol="0">
                      <a:spAutoFit/>
                    </a:bodyPr>
                    <a:lstStyle/>
                    <a:p>
                      <a:r>
                        <a:rPr lang="en-US" altLang="zh-HK" sz="2000" dirty="0">
                          <a:latin typeface="Times New Roman" panose="02020603050405020304" pitchFamily="18" charset="0"/>
                          <a:cs typeface="Times New Roman" panose="02020603050405020304" pitchFamily="18" charset="0"/>
                        </a:rPr>
                        <a:t>n, p, e, </a:t>
                      </a:r>
                      <a14:m>
                        <m:oMath xmlns:m="http://schemas.openxmlformats.org/officeDocument/2006/math">
                          <m:r>
                            <a:rPr lang="en-US" altLang="zh-HK" sz="2000" b="0" i="1" smtClean="0">
                              <a:latin typeface="Cambria Math" panose="02040503050406030204" pitchFamily="18" charset="0"/>
                            </a:rPr>
                            <m:t>𝜇</m:t>
                          </m:r>
                        </m:oMath>
                      </a14:m>
                      <a:r>
                        <a:rPr lang="zh-HK" altLang="en-US" sz="2000" dirty="0">
                          <a:latin typeface="Times New Roman" panose="02020603050405020304" pitchFamily="18" charset="0"/>
                          <a:cs typeface="Times New Roman" panose="02020603050405020304" pitchFamily="18" charset="0"/>
                        </a:rPr>
                        <a:t> </a:t>
                      </a:r>
                      <a:r>
                        <a:rPr lang="en-US" altLang="zh-HK" sz="2000" dirty="0">
                          <a:latin typeface="Times New Roman" panose="02020603050405020304" pitchFamily="18" charset="0"/>
                          <a:cs typeface="Times New Roman" panose="02020603050405020304" pitchFamily="18" charset="0"/>
                        </a:rPr>
                        <a:t>matter</a:t>
                      </a:r>
                      <a:endParaRPr lang="zh-HK" altLang="en-US" sz="2000" dirty="0">
                        <a:latin typeface="Times New Roman" panose="02020603050405020304" pitchFamily="18"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8B09C5B3-C818-638F-4A94-2407D6BC219F}"/>
                        </a:ext>
                      </a:extLst>
                    </p:cNvPr>
                    <p:cNvSpPr txBox="1">
                      <a:spLocks noRot="1" noChangeAspect="1" noMove="1" noResize="1" noEditPoints="1" noAdjustHandles="1" noChangeArrowheads="1" noChangeShapeType="1" noTextEdit="1"/>
                    </p:cNvSpPr>
                    <p:nvPr/>
                  </p:nvSpPr>
                  <p:spPr>
                    <a:xfrm>
                      <a:off x="3992594" y="4688320"/>
                      <a:ext cx="1973996" cy="400110"/>
                    </a:xfrm>
                    <a:prstGeom prst="rect">
                      <a:avLst/>
                    </a:prstGeom>
                    <a:blipFill>
                      <a:blip r:embed="rId3"/>
                      <a:stretch>
                        <a:fillRect l="-3185" t="-6061" b="-24242"/>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A44DABE4-7A19-C0A2-0D94-E811A907DEBA}"/>
                    </a:ext>
                  </a:extLst>
                </p:cNvPr>
                <p:cNvSpPr txBox="1"/>
                <p:nvPr/>
              </p:nvSpPr>
              <p:spPr>
                <a:xfrm>
                  <a:off x="4412354" y="3999299"/>
                  <a:ext cx="1729562" cy="400110"/>
                </a:xfrm>
                <a:prstGeom prst="rect">
                  <a:avLst/>
                </a:prstGeom>
                <a:noFill/>
              </p:spPr>
              <p:txBody>
                <a:bodyPr wrap="square" rtlCol="0">
                  <a:spAutoFit/>
                </a:bodyPr>
                <a:lstStyle/>
                <a:p>
                  <a:r>
                    <a:rPr lang="en-US" altLang="zh-HK" sz="2000" dirty="0">
                      <a:latin typeface="Times New Roman" panose="02020603050405020304" pitchFamily="18" charset="0"/>
                      <a:cs typeface="Times New Roman" panose="02020603050405020304" pitchFamily="18" charset="0"/>
                    </a:rPr>
                    <a:t>nuclei, n</a:t>
                  </a:r>
                  <a:endParaRPr lang="zh-HK" altLang="en-US" sz="2000" dirty="0">
                    <a:latin typeface="Times New Roman" panose="02020603050405020304" pitchFamily="18" charset="0"/>
                    <a:cs typeface="Times New Roman" panose="02020603050405020304" pitchFamily="18" charset="0"/>
                  </a:endParaRPr>
                </a:p>
              </p:txBody>
            </p:sp>
          </p:grpSp>
          <p:sp>
            <p:nvSpPr>
              <p:cNvPr id="7" name="TextBox 6">
                <a:extLst>
                  <a:ext uri="{FF2B5EF4-FFF2-40B4-BE49-F238E27FC236}">
                    <a16:creationId xmlns:a16="http://schemas.microsoft.com/office/drawing/2014/main" id="{C2561557-690C-EA95-31D3-1A7AD44E7758}"/>
                  </a:ext>
                </a:extLst>
              </p:cNvPr>
              <p:cNvSpPr txBox="1"/>
              <p:nvPr/>
            </p:nvSpPr>
            <p:spPr>
              <a:xfrm>
                <a:off x="1582013" y="3396894"/>
                <a:ext cx="3518499" cy="460625"/>
              </a:xfrm>
              <a:prstGeom prst="rect">
                <a:avLst/>
              </a:prstGeom>
              <a:solidFill>
                <a:srgbClr val="FFC000"/>
              </a:solidFill>
            </p:spPr>
            <p:txBody>
              <a:bodyPr wrap="square" rtlCol="0">
                <a:spAutoFit/>
              </a:bodyPr>
              <a:lstStyle/>
              <a:p>
                <a:r>
                  <a:rPr lang="en-US" altLang="zh-HK" sz="2400" dirty="0">
                    <a:latin typeface="Times New Roman" panose="02020603050405020304" pitchFamily="18" charset="0"/>
                    <a:cs typeface="Times New Roman" panose="02020603050405020304" pitchFamily="18" charset="0"/>
                  </a:rPr>
                  <a:t>Neutron star cross-section</a:t>
                </a:r>
                <a:endParaRPr lang="zh-HK" altLang="en-US" sz="2400" dirty="0">
                  <a:latin typeface="Times New Roman" panose="02020603050405020304" pitchFamily="18" charset="0"/>
                  <a:cs typeface="Times New Roman" panose="02020603050405020304" pitchFamily="18" charset="0"/>
                </a:endParaRPr>
              </a:p>
            </p:txBody>
          </p:sp>
        </p:grpSp>
        <p:sp>
          <p:nvSpPr>
            <p:cNvPr id="5" name="TextBox 4">
              <a:extLst>
                <a:ext uri="{FF2B5EF4-FFF2-40B4-BE49-F238E27FC236}">
                  <a16:creationId xmlns:a16="http://schemas.microsoft.com/office/drawing/2014/main" id="{93BE572E-B547-1101-9EFB-1E009FDB378F}"/>
                </a:ext>
              </a:extLst>
            </p:cNvPr>
            <p:cNvSpPr txBox="1"/>
            <p:nvPr/>
          </p:nvSpPr>
          <p:spPr>
            <a:xfrm>
              <a:off x="1180137" y="5727858"/>
              <a:ext cx="4353222" cy="830997"/>
            </a:xfrm>
            <a:prstGeom prst="rect">
              <a:avLst/>
            </a:prstGeom>
            <a:noFill/>
          </p:spPr>
          <p:txBody>
            <a:bodyPr wrap="square" rtlCol="0">
              <a:spAutoFit/>
            </a:bodyPr>
            <a:lstStyle/>
            <a:p>
              <a:r>
                <a:rPr lang="en-US" altLang="zh-HK" sz="2400" dirty="0">
                  <a:latin typeface="Times New Roman" panose="02020603050405020304" pitchFamily="18" charset="0"/>
                  <a:cs typeface="Times New Roman" panose="02020603050405020304" pitchFamily="18" charset="0"/>
                </a:rPr>
                <a:t>Hyperons? Meson</a:t>
              </a:r>
              <a:r>
                <a:rPr lang="zh-HK" altLang="en-US" sz="2400" dirty="0">
                  <a:latin typeface="Times New Roman" panose="02020603050405020304" pitchFamily="18" charset="0"/>
                  <a:cs typeface="Times New Roman" panose="02020603050405020304" pitchFamily="18" charset="0"/>
                </a:rPr>
                <a:t> </a:t>
              </a:r>
              <a:r>
                <a:rPr lang="en-US" altLang="zh-HK" sz="2400" dirty="0">
                  <a:latin typeface="Times New Roman" panose="02020603050405020304" pitchFamily="18" charset="0"/>
                  <a:cs typeface="Times New Roman" panose="02020603050405020304" pitchFamily="18" charset="0"/>
                </a:rPr>
                <a:t>condensates?</a:t>
              </a:r>
            </a:p>
            <a:p>
              <a:r>
                <a:rPr lang="en-US" altLang="zh-HK" sz="2400" b="1" dirty="0">
                  <a:solidFill>
                    <a:srgbClr val="FF0000"/>
                  </a:solidFill>
                  <a:latin typeface="Times New Roman" panose="02020603050405020304" pitchFamily="18" charset="0"/>
                  <a:cs typeface="Times New Roman" panose="02020603050405020304" pitchFamily="18" charset="0"/>
                </a:rPr>
                <a:t>Quark matter?</a:t>
              </a:r>
            </a:p>
          </p:txBody>
        </p:sp>
      </p:grpSp>
      <p:cxnSp>
        <p:nvCxnSpPr>
          <p:cNvPr id="17" name="Straight Connector 16">
            <a:extLst>
              <a:ext uri="{FF2B5EF4-FFF2-40B4-BE49-F238E27FC236}">
                <a16:creationId xmlns:a16="http://schemas.microsoft.com/office/drawing/2014/main" id="{38DB9D78-6E5D-50E7-8C42-5B898C74F665}"/>
              </a:ext>
            </a:extLst>
          </p:cNvPr>
          <p:cNvCxnSpPr>
            <a:cxnSpLocks/>
            <a:stCxn id="11" idx="2"/>
            <a:endCxn id="5" idx="0"/>
          </p:cNvCxnSpPr>
          <p:nvPr/>
        </p:nvCxnSpPr>
        <p:spPr>
          <a:xfrm>
            <a:off x="2882551" y="4474624"/>
            <a:ext cx="373639" cy="64762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19" name="Slide Number Placeholder 18">
            <a:extLst>
              <a:ext uri="{FF2B5EF4-FFF2-40B4-BE49-F238E27FC236}">
                <a16:creationId xmlns:a16="http://schemas.microsoft.com/office/drawing/2014/main" id="{55BEA5D5-3964-4AC5-64B4-C11687D9AAC5}"/>
              </a:ext>
            </a:extLst>
          </p:cNvPr>
          <p:cNvSpPr>
            <a:spLocks noGrp="1"/>
          </p:cNvSpPr>
          <p:nvPr>
            <p:ph type="sldNum" sz="quarter" idx="12"/>
          </p:nvPr>
        </p:nvSpPr>
        <p:spPr/>
        <p:txBody>
          <a:bodyPr/>
          <a:lstStyle/>
          <a:p>
            <a:fld id="{AB7266A5-E367-0E4F-B6D8-12B47703675D}" type="slidenum">
              <a:rPr lang="en-US" smtClean="0"/>
              <a:t>3</a:t>
            </a:fld>
            <a:endParaRPr lang="en-US"/>
          </a:p>
        </p:txBody>
      </p:sp>
      <p:sp>
        <p:nvSpPr>
          <p:cNvPr id="25" name="TextBox 24">
            <a:extLst>
              <a:ext uri="{FF2B5EF4-FFF2-40B4-BE49-F238E27FC236}">
                <a16:creationId xmlns:a16="http://schemas.microsoft.com/office/drawing/2014/main" id="{18D4B68A-850A-6CF7-7E41-881C7686FC24}"/>
              </a:ext>
            </a:extLst>
          </p:cNvPr>
          <p:cNvSpPr txBox="1"/>
          <p:nvPr/>
        </p:nvSpPr>
        <p:spPr>
          <a:xfrm>
            <a:off x="8688566" y="976822"/>
            <a:ext cx="3142999" cy="400110"/>
          </a:xfrm>
          <a:prstGeom prst="rect">
            <a:avLst/>
          </a:prstGeom>
          <a:noFill/>
        </p:spPr>
        <p:txBody>
          <a:bodyPr wrap="square" rtlCol="0">
            <a:spAutoFit/>
          </a:bodyPr>
          <a:lstStyle/>
          <a:p>
            <a:r>
              <a:rPr lang="en-US" altLang="zh-HK" sz="2000" dirty="0" err="1">
                <a:latin typeface="Times New Roman" panose="02020603050405020304" pitchFamily="18" charset="0"/>
                <a:cs typeface="Times New Roman" panose="02020603050405020304" pitchFamily="18" charset="0"/>
              </a:rPr>
              <a:t>Eemeli</a:t>
            </a:r>
            <a:r>
              <a:rPr lang="en-US" altLang="zh-HK" sz="2000" dirty="0">
                <a:latin typeface="Times New Roman" panose="02020603050405020304" pitchFamily="18" charset="0"/>
                <a:cs typeface="Times New Roman" panose="02020603050405020304" pitchFamily="18" charset="0"/>
              </a:rPr>
              <a:t> </a:t>
            </a:r>
            <a:r>
              <a:rPr lang="en-US" altLang="zh-HK" sz="2000" dirty="0" err="1">
                <a:latin typeface="Times New Roman" panose="02020603050405020304" pitchFamily="18" charset="0"/>
                <a:cs typeface="Times New Roman" panose="02020603050405020304" pitchFamily="18" charset="0"/>
              </a:rPr>
              <a:t>Annala</a:t>
            </a:r>
            <a:r>
              <a:rPr lang="en-US" altLang="zh-HK" sz="2000" dirty="0">
                <a:latin typeface="Times New Roman" panose="02020603050405020304" pitchFamily="18" charset="0"/>
                <a:cs typeface="Times New Roman" panose="02020603050405020304" pitchFamily="18" charset="0"/>
              </a:rPr>
              <a:t> et al.(2020)</a:t>
            </a:r>
            <a:endParaRPr lang="zh-HK" altLang="en-US" sz="20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34E5859-8158-1A6F-2114-787C436DD4B1}"/>
              </a:ext>
            </a:extLst>
          </p:cNvPr>
          <p:cNvPicPr>
            <a:picLocks noChangeAspect="1"/>
          </p:cNvPicPr>
          <p:nvPr/>
        </p:nvPicPr>
        <p:blipFill>
          <a:blip r:embed="rId4"/>
          <a:stretch>
            <a:fillRect/>
          </a:stretch>
        </p:blipFill>
        <p:spPr>
          <a:xfrm>
            <a:off x="5233287" y="1376932"/>
            <a:ext cx="6811045" cy="4741353"/>
          </a:xfrm>
          <a:prstGeom prst="rect">
            <a:avLst/>
          </a:prstGeom>
        </p:spPr>
      </p:pic>
      <p:cxnSp>
        <p:nvCxnSpPr>
          <p:cNvPr id="18" name="Straight Arrow Connector 17">
            <a:extLst>
              <a:ext uri="{FF2B5EF4-FFF2-40B4-BE49-F238E27FC236}">
                <a16:creationId xmlns:a16="http://schemas.microsoft.com/office/drawing/2014/main" id="{5DF000B0-F3B9-2475-C242-5BD507672854}"/>
              </a:ext>
            </a:extLst>
          </p:cNvPr>
          <p:cNvCxnSpPr>
            <a:cxnSpLocks/>
          </p:cNvCxnSpPr>
          <p:nvPr/>
        </p:nvCxnSpPr>
        <p:spPr>
          <a:xfrm flipH="1" flipV="1">
            <a:off x="8629875" y="3344362"/>
            <a:ext cx="492146" cy="6378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4225FCD-EAD0-EB6F-A476-70A14C0CA94C}"/>
              </a:ext>
            </a:extLst>
          </p:cNvPr>
          <p:cNvSpPr txBox="1"/>
          <p:nvPr/>
        </p:nvSpPr>
        <p:spPr>
          <a:xfrm>
            <a:off x="9030308" y="3889849"/>
            <a:ext cx="782587"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Core</a:t>
            </a:r>
          </a:p>
        </p:txBody>
      </p:sp>
      <p:sp>
        <p:nvSpPr>
          <p:cNvPr id="9" name="Footer Placeholder 8">
            <a:extLst>
              <a:ext uri="{FF2B5EF4-FFF2-40B4-BE49-F238E27FC236}">
                <a16:creationId xmlns:a16="http://schemas.microsoft.com/office/drawing/2014/main" id="{E2662639-8B56-5388-B39F-E48380DB49A4}"/>
              </a:ext>
            </a:extLst>
          </p:cNvPr>
          <p:cNvSpPr>
            <a:spLocks noGrp="1"/>
          </p:cNvSpPr>
          <p:nvPr>
            <p:ph type="ftr" sz="quarter" idx="11"/>
          </p:nvPr>
        </p:nvSpPr>
        <p:spPr/>
        <p:txBody>
          <a:bodyPr/>
          <a:lstStyle/>
          <a:p>
            <a:r>
              <a:rPr lang="en-US"/>
              <a:t>Zoey Zhiyuan Dong</a:t>
            </a:r>
          </a:p>
        </p:txBody>
      </p:sp>
    </p:spTree>
    <p:extLst>
      <p:ext uri="{BB962C8B-B14F-4D97-AF65-F5344CB8AC3E}">
        <p14:creationId xmlns:p14="http://schemas.microsoft.com/office/powerpoint/2010/main" val="1603054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3E3D8-A105-7805-A675-CDC5D63544C5}"/>
              </a:ext>
            </a:extLst>
          </p:cNvPr>
          <p:cNvSpPr>
            <a:spLocks noGrp="1"/>
          </p:cNvSpPr>
          <p:nvPr>
            <p:ph type="title"/>
          </p:nvPr>
        </p:nvSpPr>
        <p:spPr>
          <a:xfrm>
            <a:off x="838200" y="182698"/>
            <a:ext cx="10515600" cy="1325563"/>
          </a:xfrm>
        </p:spPr>
        <p:txBody>
          <a:bodyPr>
            <a:normAutofit/>
          </a:bodyPr>
          <a:lstStyle/>
          <a:p>
            <a:r>
              <a:rPr lang="en-US" sz="5400" dirty="0">
                <a:latin typeface="Times New Roman" panose="02020603050405020304" pitchFamily="18" charset="0"/>
                <a:cs typeface="Times New Roman" panose="02020603050405020304" pitchFamily="18" charset="0"/>
              </a:rPr>
              <a:t>Solid core in a hybrid star</a:t>
            </a:r>
          </a:p>
        </p:txBody>
      </p:sp>
      <p:grpSp>
        <p:nvGrpSpPr>
          <p:cNvPr id="3" name="Group 2">
            <a:extLst>
              <a:ext uri="{FF2B5EF4-FFF2-40B4-BE49-F238E27FC236}">
                <a16:creationId xmlns:a16="http://schemas.microsoft.com/office/drawing/2014/main" id="{AE6A9B01-C444-99A8-CDC0-B693688D07BA}"/>
              </a:ext>
            </a:extLst>
          </p:cNvPr>
          <p:cNvGrpSpPr/>
          <p:nvPr/>
        </p:nvGrpSpPr>
        <p:grpSpPr>
          <a:xfrm>
            <a:off x="777644" y="3503041"/>
            <a:ext cx="4352413" cy="3251898"/>
            <a:chOff x="7230309" y="1523859"/>
            <a:chExt cx="4266398" cy="3187632"/>
          </a:xfrm>
        </p:grpSpPr>
        <p:pic>
          <p:nvPicPr>
            <p:cNvPr id="4" name="Picture 3">
              <a:extLst>
                <a:ext uri="{FF2B5EF4-FFF2-40B4-BE49-F238E27FC236}">
                  <a16:creationId xmlns:a16="http://schemas.microsoft.com/office/drawing/2014/main" id="{EED2875F-C314-D039-FACD-AC8B365630B3}"/>
                </a:ext>
              </a:extLst>
            </p:cNvPr>
            <p:cNvPicPr>
              <a:picLocks noChangeAspect="1"/>
            </p:cNvPicPr>
            <p:nvPr/>
          </p:nvPicPr>
          <p:blipFill>
            <a:blip r:embed="rId3"/>
            <a:stretch>
              <a:fillRect/>
            </a:stretch>
          </p:blipFill>
          <p:spPr>
            <a:xfrm>
              <a:off x="7230309" y="1523859"/>
              <a:ext cx="4266398" cy="3187632"/>
            </a:xfrm>
            <a:prstGeom prst="rect">
              <a:avLst/>
            </a:prstGeom>
          </p:spPr>
        </p:pic>
        <p:sp>
          <p:nvSpPr>
            <p:cNvPr id="5" name="TextBox 4">
              <a:extLst>
                <a:ext uri="{FF2B5EF4-FFF2-40B4-BE49-F238E27FC236}">
                  <a16:creationId xmlns:a16="http://schemas.microsoft.com/office/drawing/2014/main" id="{E8704CD9-740E-3587-3363-6C3F652D8B81}"/>
                </a:ext>
              </a:extLst>
            </p:cNvPr>
            <p:cNvSpPr txBox="1"/>
            <p:nvPr/>
          </p:nvSpPr>
          <p:spPr>
            <a:xfrm>
              <a:off x="8610631" y="2879262"/>
              <a:ext cx="2367844" cy="301695"/>
            </a:xfrm>
            <a:prstGeom prst="rect">
              <a:avLst/>
            </a:prstGeom>
            <a:noFill/>
          </p:spPr>
          <p:txBody>
            <a:bodyPr wrap="square" rtlCol="0">
              <a:spAutoFit/>
            </a:bodyPr>
            <a:lstStyle/>
            <a:p>
              <a:r>
                <a:rPr lang="en-US" altLang="zh-HK" sz="1400" dirty="0"/>
                <a:t>First order transition</a:t>
              </a:r>
              <a:endParaRPr lang="zh-HK" altLang="en-US" sz="1400" dirty="0"/>
            </a:p>
          </p:txBody>
        </p:sp>
        <p:cxnSp>
          <p:nvCxnSpPr>
            <p:cNvPr id="6" name="Straight Arrow Connector 5">
              <a:extLst>
                <a:ext uri="{FF2B5EF4-FFF2-40B4-BE49-F238E27FC236}">
                  <a16:creationId xmlns:a16="http://schemas.microsoft.com/office/drawing/2014/main" id="{9A71B52F-E843-F86D-1170-FAF7C1D36733}"/>
                </a:ext>
              </a:extLst>
            </p:cNvPr>
            <p:cNvCxnSpPr>
              <a:cxnSpLocks/>
            </p:cNvCxnSpPr>
            <p:nvPr/>
          </p:nvCxnSpPr>
          <p:spPr>
            <a:xfrm>
              <a:off x="9684520" y="3098381"/>
              <a:ext cx="220068" cy="3567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102FDF37-3141-C229-5213-BD260D8CD022}"/>
                </a:ext>
              </a:extLst>
            </p:cNvPr>
            <p:cNvSpPr txBox="1"/>
            <p:nvPr/>
          </p:nvSpPr>
          <p:spPr>
            <a:xfrm>
              <a:off x="10058988" y="1811374"/>
              <a:ext cx="1063977" cy="512880"/>
            </a:xfrm>
            <a:prstGeom prst="rect">
              <a:avLst/>
            </a:prstGeom>
            <a:noFill/>
          </p:spPr>
          <p:txBody>
            <a:bodyPr wrap="square" rtlCol="0">
              <a:spAutoFit/>
            </a:bodyPr>
            <a:lstStyle/>
            <a:p>
              <a:r>
                <a:rPr lang="en-US" altLang="zh-HK" sz="1400" dirty="0"/>
                <a:t>Quark matter</a:t>
              </a:r>
            </a:p>
          </p:txBody>
        </p:sp>
        <p:sp>
          <p:nvSpPr>
            <p:cNvPr id="8" name="TextBox 7">
              <a:extLst>
                <a:ext uri="{FF2B5EF4-FFF2-40B4-BE49-F238E27FC236}">
                  <a16:creationId xmlns:a16="http://schemas.microsoft.com/office/drawing/2014/main" id="{F7D77B1F-B837-38D6-C4F9-25441C200273}"/>
                </a:ext>
              </a:extLst>
            </p:cNvPr>
            <p:cNvSpPr txBox="1"/>
            <p:nvPr/>
          </p:nvSpPr>
          <p:spPr>
            <a:xfrm>
              <a:off x="8299531" y="3778587"/>
              <a:ext cx="1063977" cy="307777"/>
            </a:xfrm>
            <a:prstGeom prst="rect">
              <a:avLst/>
            </a:prstGeom>
            <a:noFill/>
          </p:spPr>
          <p:txBody>
            <a:bodyPr wrap="square" rtlCol="0">
              <a:spAutoFit/>
            </a:bodyPr>
            <a:lstStyle/>
            <a:p>
              <a:r>
                <a:rPr lang="en-US" altLang="zh-HK" sz="1400" dirty="0"/>
                <a:t>Hadron</a:t>
              </a:r>
              <a:endParaRPr lang="zh-HK" altLang="en-US" sz="1400" dirty="0"/>
            </a:p>
          </p:txBody>
        </p:sp>
      </p:grpSp>
      <p:grpSp>
        <p:nvGrpSpPr>
          <p:cNvPr id="9" name="Group 8">
            <a:extLst>
              <a:ext uri="{FF2B5EF4-FFF2-40B4-BE49-F238E27FC236}">
                <a16:creationId xmlns:a16="http://schemas.microsoft.com/office/drawing/2014/main" id="{51808CA1-21C8-DE91-1F1F-6D234EBC8EC7}"/>
              </a:ext>
            </a:extLst>
          </p:cNvPr>
          <p:cNvGrpSpPr/>
          <p:nvPr/>
        </p:nvGrpSpPr>
        <p:grpSpPr>
          <a:xfrm>
            <a:off x="330021" y="1445037"/>
            <a:ext cx="5612524" cy="2124259"/>
            <a:chOff x="7342657" y="1733269"/>
            <a:chExt cx="4422073" cy="1673691"/>
          </a:xfrm>
        </p:grpSpPr>
        <p:pic>
          <p:nvPicPr>
            <p:cNvPr id="10" name="Picture 9">
              <a:extLst>
                <a:ext uri="{FF2B5EF4-FFF2-40B4-BE49-F238E27FC236}">
                  <a16:creationId xmlns:a16="http://schemas.microsoft.com/office/drawing/2014/main" id="{42A261DC-6860-930D-30C1-7C25A860F41D}"/>
                </a:ext>
              </a:extLst>
            </p:cNvPr>
            <p:cNvPicPr>
              <a:picLocks noChangeAspect="1"/>
            </p:cNvPicPr>
            <p:nvPr/>
          </p:nvPicPr>
          <p:blipFill>
            <a:blip r:embed="rId4"/>
            <a:stretch>
              <a:fillRect/>
            </a:stretch>
          </p:blipFill>
          <p:spPr>
            <a:xfrm>
              <a:off x="8460635" y="1888538"/>
              <a:ext cx="1622288" cy="1518422"/>
            </a:xfrm>
            <a:prstGeom prst="rect">
              <a:avLst/>
            </a:prstGeom>
          </p:spPr>
        </p:pic>
        <p:grpSp>
          <p:nvGrpSpPr>
            <p:cNvPr id="11" name="Group 10">
              <a:extLst>
                <a:ext uri="{FF2B5EF4-FFF2-40B4-BE49-F238E27FC236}">
                  <a16:creationId xmlns:a16="http://schemas.microsoft.com/office/drawing/2014/main" id="{C91889E5-8F8F-AF60-335F-DF25E04026FF}"/>
                </a:ext>
              </a:extLst>
            </p:cNvPr>
            <p:cNvGrpSpPr/>
            <p:nvPr/>
          </p:nvGrpSpPr>
          <p:grpSpPr>
            <a:xfrm>
              <a:off x="7342657" y="1733269"/>
              <a:ext cx="4422073" cy="1294120"/>
              <a:chOff x="5599010" y="1576678"/>
              <a:chExt cx="4422073" cy="1294120"/>
            </a:xfrm>
          </p:grpSpPr>
          <p:sp>
            <p:nvSpPr>
              <p:cNvPr id="12" name="TextBox 11">
                <a:extLst>
                  <a:ext uri="{FF2B5EF4-FFF2-40B4-BE49-F238E27FC236}">
                    <a16:creationId xmlns:a16="http://schemas.microsoft.com/office/drawing/2014/main" id="{9B7B280B-C6D2-5FD2-3B7D-D2256C238D16}"/>
                  </a:ext>
                </a:extLst>
              </p:cNvPr>
              <p:cNvSpPr txBox="1"/>
              <p:nvPr/>
            </p:nvSpPr>
            <p:spPr>
              <a:xfrm>
                <a:off x="8461444" y="2216061"/>
                <a:ext cx="1559639" cy="654737"/>
              </a:xfrm>
              <a:prstGeom prst="rect">
                <a:avLst/>
              </a:prstGeom>
              <a:noFill/>
            </p:spPr>
            <p:txBody>
              <a:bodyPr wrap="square" rtlCol="0">
                <a:spAutoFit/>
              </a:bodyPr>
              <a:lstStyle/>
              <a:p>
                <a:r>
                  <a:rPr lang="en-US" altLang="zh-HK" sz="2400" dirty="0">
                    <a:latin typeface="Times New Roman" panose="02020603050405020304" pitchFamily="18" charset="0"/>
                    <a:cs typeface="Times New Roman" panose="02020603050405020304" pitchFamily="18" charset="0"/>
                  </a:rPr>
                  <a:t>Crystalline</a:t>
                </a:r>
              </a:p>
              <a:p>
                <a:r>
                  <a:rPr lang="en-US" altLang="zh-HK" sz="2400" dirty="0">
                    <a:latin typeface="Times New Roman" panose="02020603050405020304" pitchFamily="18" charset="0"/>
                    <a:cs typeface="Times New Roman" panose="02020603050405020304" pitchFamily="18" charset="0"/>
                  </a:rPr>
                  <a:t>Quark matter</a:t>
                </a:r>
                <a:endParaRPr lang="zh-HK" altLang="en-US" sz="2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68152C81-E23F-AAE4-0422-FC340A0E607E}"/>
                  </a:ext>
                </a:extLst>
              </p:cNvPr>
              <p:cNvSpPr txBox="1"/>
              <p:nvPr/>
            </p:nvSpPr>
            <p:spPr>
              <a:xfrm>
                <a:off x="5599010" y="1576678"/>
                <a:ext cx="1003205" cy="945732"/>
              </a:xfrm>
              <a:prstGeom prst="rect">
                <a:avLst/>
              </a:prstGeom>
              <a:noFill/>
            </p:spPr>
            <p:txBody>
              <a:bodyPr wrap="square" rtlCol="0">
                <a:spAutoFit/>
              </a:bodyPr>
              <a:lstStyle/>
              <a:p>
                <a:r>
                  <a:rPr lang="en-US" altLang="zh-HK" sz="2400" dirty="0">
                    <a:latin typeface="Times New Roman" panose="02020603050405020304" pitchFamily="18" charset="0"/>
                    <a:cs typeface="Times New Roman" panose="02020603050405020304" pitchFamily="18" charset="0"/>
                  </a:rPr>
                  <a:t>Fluid nuclear matter</a:t>
                </a:r>
                <a:endParaRPr lang="zh-HK" altLang="en-US" sz="2400" dirty="0">
                  <a:latin typeface="Times New Roman" panose="02020603050405020304" pitchFamily="18"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B967E031-8B0C-16E7-0A1A-6D44C111B1A5}"/>
                  </a:ext>
                </a:extLst>
              </p:cNvPr>
              <p:cNvCxnSpPr>
                <a:cxnSpLocks/>
                <a:stCxn id="12" idx="1"/>
              </p:cNvCxnSpPr>
              <p:nvPr/>
            </p:nvCxnSpPr>
            <p:spPr>
              <a:xfrm flipH="1">
                <a:off x="7810726" y="2543430"/>
                <a:ext cx="650718" cy="133201"/>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35497A39-08D6-5150-374A-C3F97D02FC48}"/>
                  </a:ext>
                </a:extLst>
              </p:cNvPr>
              <p:cNvCxnSpPr>
                <a:cxnSpLocks/>
                <a:endCxn id="13" idx="2"/>
              </p:cNvCxnSpPr>
              <p:nvPr/>
            </p:nvCxnSpPr>
            <p:spPr>
              <a:xfrm flipH="1">
                <a:off x="6100612" y="2306410"/>
                <a:ext cx="700152" cy="216000"/>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17" name="Group 16">
            <a:extLst>
              <a:ext uri="{FF2B5EF4-FFF2-40B4-BE49-F238E27FC236}">
                <a16:creationId xmlns:a16="http://schemas.microsoft.com/office/drawing/2014/main" id="{D3B63845-ABB6-478A-577D-25C7F858C4AF}"/>
              </a:ext>
            </a:extLst>
          </p:cNvPr>
          <p:cNvGrpSpPr/>
          <p:nvPr/>
        </p:nvGrpSpPr>
        <p:grpSpPr>
          <a:xfrm>
            <a:off x="5720751" y="1744904"/>
            <a:ext cx="6609109" cy="4777679"/>
            <a:chOff x="6096000" y="1680375"/>
            <a:chExt cx="5849703" cy="3740391"/>
          </a:xfrm>
        </p:grpSpPr>
        <p:pic>
          <p:nvPicPr>
            <p:cNvPr id="18" name="Picture 2">
              <a:extLst>
                <a:ext uri="{FF2B5EF4-FFF2-40B4-BE49-F238E27FC236}">
                  <a16:creationId xmlns:a16="http://schemas.microsoft.com/office/drawing/2014/main" id="{FBE7E06B-8605-BA12-66B2-3BE831186E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916314"/>
              <a:ext cx="5849703" cy="350445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7EC731B3-E144-9022-1386-64762274BDFD}"/>
                </a:ext>
              </a:extLst>
            </p:cNvPr>
            <p:cNvSpPr txBox="1"/>
            <p:nvPr/>
          </p:nvSpPr>
          <p:spPr>
            <a:xfrm>
              <a:off x="7719237" y="1680375"/>
              <a:ext cx="2934586" cy="411256"/>
            </a:xfrm>
            <a:prstGeom prst="rect">
              <a:avLst/>
            </a:prstGeom>
            <a:noFill/>
          </p:spPr>
          <p:txBody>
            <a:bodyPr wrap="square" rtlCol="0">
              <a:spAutoFit/>
            </a:bodyPr>
            <a:lstStyle/>
            <a:p>
              <a:r>
                <a:rPr lang="en-US" altLang="zh-HK" sz="2400" dirty="0">
                  <a:latin typeface="Times New Roman" panose="02020603050405020304" pitchFamily="18" charset="0"/>
                  <a:cs typeface="Times New Roman" panose="02020603050405020304" pitchFamily="18" charset="0"/>
                </a:rPr>
                <a:t>QCD phase diagram</a:t>
              </a:r>
              <a:endParaRPr lang="zh-HK" altLang="en-US" sz="2400" dirty="0">
                <a:latin typeface="Times New Roman" panose="02020603050405020304" pitchFamily="18" charset="0"/>
                <a:cs typeface="Times New Roman" panose="02020603050405020304" pitchFamily="18" charset="0"/>
              </a:endParaRPr>
            </a:p>
          </p:txBody>
        </p:sp>
      </p:grpSp>
      <p:cxnSp>
        <p:nvCxnSpPr>
          <p:cNvPr id="20" name="Straight Connector 19">
            <a:extLst>
              <a:ext uri="{FF2B5EF4-FFF2-40B4-BE49-F238E27FC236}">
                <a16:creationId xmlns:a16="http://schemas.microsoft.com/office/drawing/2014/main" id="{502C3BE4-2204-0D83-45A8-54578ACECFAD}"/>
              </a:ext>
            </a:extLst>
          </p:cNvPr>
          <p:cNvCxnSpPr>
            <a:cxnSpLocks/>
          </p:cNvCxnSpPr>
          <p:nvPr/>
        </p:nvCxnSpPr>
        <p:spPr>
          <a:xfrm>
            <a:off x="5629137" y="2786715"/>
            <a:ext cx="3376686" cy="27099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9521E5B-7B2F-8993-86F0-64B800199E5E}"/>
                  </a:ext>
                </a:extLst>
              </p:cNvPr>
              <p:cNvSpPr txBox="1"/>
              <p:nvPr/>
            </p:nvSpPr>
            <p:spPr>
              <a:xfrm>
                <a:off x="3553260" y="5675880"/>
                <a:ext cx="2415582" cy="307777"/>
              </a:xfrm>
              <a:prstGeom prst="rect">
                <a:avLst/>
              </a:prstGeom>
              <a:noFill/>
            </p:spPr>
            <p:txBody>
              <a:bodyPr wrap="square" rtlCol="0">
                <a:spAutoFit/>
              </a:bodyPr>
              <a:lstStyle/>
              <a:p>
                <a:r>
                  <a:rPr lang="en-US" altLang="zh-HK" sz="1400" dirty="0"/>
                  <a:t>Density gap </a:t>
                </a:r>
                <a14:m>
                  <m:oMath xmlns:m="http://schemas.openxmlformats.org/officeDocument/2006/math">
                    <m:r>
                      <m:rPr>
                        <m:sty m:val="p"/>
                      </m:rPr>
                      <a:rPr lang="en-US" altLang="zh-HK" sz="1400" b="0" i="0" smtClean="0">
                        <a:latin typeface="Cambria Math" panose="02040503050406030204" pitchFamily="18" charset="0"/>
                      </a:rPr>
                      <m:t>Δ</m:t>
                    </m:r>
                    <m:r>
                      <a:rPr lang="en-US" altLang="zh-HK" sz="1400" b="0" i="1" smtClean="0">
                        <a:latin typeface="Cambria Math" panose="02040503050406030204" pitchFamily="18" charset="0"/>
                      </a:rPr>
                      <m:t>𝜖</m:t>
                    </m:r>
                  </m:oMath>
                </a14:m>
                <a:endParaRPr lang="zh-HK" altLang="en-US" sz="1400" dirty="0"/>
              </a:p>
            </p:txBody>
          </p:sp>
        </mc:Choice>
        <mc:Fallback xmlns="">
          <p:sp>
            <p:nvSpPr>
              <p:cNvPr id="25" name="TextBox 24">
                <a:extLst>
                  <a:ext uri="{FF2B5EF4-FFF2-40B4-BE49-F238E27FC236}">
                    <a16:creationId xmlns:a16="http://schemas.microsoft.com/office/drawing/2014/main" id="{09521E5B-7B2F-8993-86F0-64B800199E5E}"/>
                  </a:ext>
                </a:extLst>
              </p:cNvPr>
              <p:cNvSpPr txBox="1">
                <a:spLocks noRot="1" noChangeAspect="1" noMove="1" noResize="1" noEditPoints="1" noAdjustHandles="1" noChangeArrowheads="1" noChangeShapeType="1" noTextEdit="1"/>
              </p:cNvSpPr>
              <p:nvPr/>
            </p:nvSpPr>
            <p:spPr>
              <a:xfrm>
                <a:off x="3553260" y="5675880"/>
                <a:ext cx="2415582" cy="307777"/>
              </a:xfrm>
              <a:prstGeom prst="rect">
                <a:avLst/>
              </a:prstGeom>
              <a:blipFill>
                <a:blip r:embed="rId6"/>
                <a:stretch>
                  <a:fillRect l="-524" t="-3846" b="-19231"/>
                </a:stretch>
              </a:blipFill>
            </p:spPr>
            <p:txBody>
              <a:bodyPr/>
              <a:lstStyle/>
              <a:p>
                <a:r>
                  <a:rPr lang="en-US">
                    <a:noFill/>
                  </a:rPr>
                  <a:t> </a:t>
                </a:r>
              </a:p>
            </p:txBody>
          </p:sp>
        </mc:Fallback>
      </mc:AlternateContent>
      <p:sp>
        <p:nvSpPr>
          <p:cNvPr id="21" name="Slide Number Placeholder 20">
            <a:extLst>
              <a:ext uri="{FF2B5EF4-FFF2-40B4-BE49-F238E27FC236}">
                <a16:creationId xmlns:a16="http://schemas.microsoft.com/office/drawing/2014/main" id="{A0080CE0-B258-AD4E-FC54-F217F2FF0B75}"/>
              </a:ext>
            </a:extLst>
          </p:cNvPr>
          <p:cNvSpPr>
            <a:spLocks noGrp="1"/>
          </p:cNvSpPr>
          <p:nvPr>
            <p:ph type="sldNum" sz="quarter" idx="12"/>
          </p:nvPr>
        </p:nvSpPr>
        <p:spPr/>
        <p:txBody>
          <a:bodyPr/>
          <a:lstStyle/>
          <a:p>
            <a:fld id="{AB7266A5-E367-0E4F-B6D8-12B47703675D}" type="slidenum">
              <a:rPr lang="en-US" smtClean="0"/>
              <a:t>4</a:t>
            </a:fld>
            <a:endParaRPr lang="en-US"/>
          </a:p>
        </p:txBody>
      </p:sp>
      <p:sp>
        <p:nvSpPr>
          <p:cNvPr id="27" name="TextBox 26">
            <a:extLst>
              <a:ext uri="{FF2B5EF4-FFF2-40B4-BE49-F238E27FC236}">
                <a16:creationId xmlns:a16="http://schemas.microsoft.com/office/drawing/2014/main" id="{389ECD1A-54DA-8E38-DD52-D8DC5A478219}"/>
              </a:ext>
            </a:extLst>
          </p:cNvPr>
          <p:cNvSpPr txBox="1"/>
          <p:nvPr/>
        </p:nvSpPr>
        <p:spPr>
          <a:xfrm>
            <a:off x="9446491" y="1366403"/>
            <a:ext cx="2689617" cy="400110"/>
          </a:xfrm>
          <a:prstGeom prst="rect">
            <a:avLst/>
          </a:prstGeom>
          <a:noFill/>
        </p:spPr>
        <p:txBody>
          <a:bodyPr wrap="square" rtlCol="0">
            <a:spAutoFit/>
          </a:bodyPr>
          <a:lstStyle/>
          <a:p>
            <a:r>
              <a:rPr lang="en-HK" altLang="zh-HK" sz="2000" dirty="0">
                <a:latin typeface="Times New Roman" panose="02020603050405020304" pitchFamily="18" charset="0"/>
                <a:cs typeface="Times New Roman" panose="02020603050405020304" pitchFamily="18" charset="0"/>
              </a:rPr>
              <a:t>M. Heuser et al. (2013)</a:t>
            </a:r>
            <a:endParaRPr lang="zh-HK" altLang="en-US" sz="2000" dirty="0">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DA808255-3FBE-E7DE-80E7-A9F08C8392C3}"/>
              </a:ext>
            </a:extLst>
          </p:cNvPr>
          <p:cNvSpPr/>
          <p:nvPr/>
        </p:nvSpPr>
        <p:spPr>
          <a:xfrm>
            <a:off x="3612552" y="5675879"/>
            <a:ext cx="1136228" cy="307777"/>
          </a:xfrm>
          <a:prstGeom prst="rect">
            <a:avLst/>
          </a:prstGeom>
          <a:noFill/>
          <a:ln w="158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Footer Placeholder 15">
            <a:extLst>
              <a:ext uri="{FF2B5EF4-FFF2-40B4-BE49-F238E27FC236}">
                <a16:creationId xmlns:a16="http://schemas.microsoft.com/office/drawing/2014/main" id="{0BB49D51-FE00-95A4-2D5F-9047941B677F}"/>
              </a:ext>
            </a:extLst>
          </p:cNvPr>
          <p:cNvSpPr>
            <a:spLocks noGrp="1"/>
          </p:cNvSpPr>
          <p:nvPr>
            <p:ph type="ftr" sz="quarter" idx="11"/>
          </p:nvPr>
        </p:nvSpPr>
        <p:spPr/>
        <p:txBody>
          <a:bodyPr/>
          <a:lstStyle/>
          <a:p>
            <a:r>
              <a:rPr lang="en-US"/>
              <a:t>Zoey Zhiyuan Dong</a:t>
            </a:r>
          </a:p>
        </p:txBody>
      </p:sp>
    </p:spTree>
    <p:extLst>
      <p:ext uri="{BB962C8B-B14F-4D97-AF65-F5344CB8AC3E}">
        <p14:creationId xmlns:p14="http://schemas.microsoft.com/office/powerpoint/2010/main" val="4232916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6F267-C8B0-A2F2-A916-B525AC27F15E}"/>
              </a:ext>
            </a:extLst>
          </p:cNvPr>
          <p:cNvSpPr>
            <a:spLocks noGrp="1"/>
          </p:cNvSpPr>
          <p:nvPr>
            <p:ph type="title"/>
          </p:nvPr>
        </p:nvSpPr>
        <p:spPr>
          <a:xfrm>
            <a:off x="1147293" y="231988"/>
            <a:ext cx="5997827" cy="1325563"/>
          </a:xfrm>
        </p:spPr>
        <p:txBody>
          <a:bodyPr>
            <a:normAutofit/>
          </a:bodyPr>
          <a:lstStyle/>
          <a:p>
            <a:r>
              <a:rPr lang="en-US" sz="5400" dirty="0">
                <a:latin typeface="Times New Roman" panose="02020603050405020304" pitchFamily="18" charset="0"/>
                <a:cs typeface="Times New Roman" panose="02020603050405020304" pitchFamily="18" charset="0"/>
              </a:rPr>
              <a:t>The shear modulus</a:t>
            </a:r>
          </a:p>
        </p:txBody>
      </p:sp>
      <p:grpSp>
        <p:nvGrpSpPr>
          <p:cNvPr id="12" name="Group 11">
            <a:extLst>
              <a:ext uri="{FF2B5EF4-FFF2-40B4-BE49-F238E27FC236}">
                <a16:creationId xmlns:a16="http://schemas.microsoft.com/office/drawing/2014/main" id="{A633BD81-36FF-1477-3483-5DC6BF61DA4B}"/>
              </a:ext>
            </a:extLst>
          </p:cNvPr>
          <p:cNvGrpSpPr/>
          <p:nvPr/>
        </p:nvGrpSpPr>
        <p:grpSpPr>
          <a:xfrm>
            <a:off x="1342817" y="2864610"/>
            <a:ext cx="9862268" cy="1810624"/>
            <a:chOff x="1174926" y="3777033"/>
            <a:chExt cx="9862268" cy="1810624"/>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031A192-95DE-59AD-0E33-52B92C510BF7}"/>
                    </a:ext>
                  </a:extLst>
                </p:cNvPr>
                <p:cNvSpPr txBox="1"/>
                <p:nvPr/>
              </p:nvSpPr>
              <p:spPr>
                <a:xfrm>
                  <a:off x="1174926" y="3777033"/>
                  <a:ext cx="9862268" cy="1810624"/>
                </a:xfrm>
                <a:prstGeom prst="rect">
                  <a:avLst/>
                </a:prstGeom>
                <a:noFill/>
              </p:spPr>
              <p:txBody>
                <a:bodyPr wrap="square">
                  <a:spAutoFit/>
                </a:bodyPr>
                <a:lstStyle/>
                <a:p>
                  <a:r>
                    <a:rPr lang="en-US" altLang="zh-HK" sz="2400" b="1" dirty="0">
                      <a:latin typeface="Times New Roman" panose="02020603050405020304" pitchFamily="18" charset="0"/>
                      <a:cs typeface="Times New Roman" panose="02020603050405020304" pitchFamily="18" charset="0"/>
                    </a:rPr>
                    <a:t>Crystalline color-superconducting phase:</a:t>
                  </a:r>
                </a:p>
                <a:p>
                  <a:endParaRPr lang="en-US" altLang="zh-HK" sz="900" dirty="0">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sSub>
                        <m:sSubPr>
                          <m:ctrlPr>
                            <a:rPr lang="en-US" altLang="zh-HK" sz="2400" b="0" i="1" dirty="0" smtClean="0">
                              <a:latin typeface="Cambria Math" panose="02040503050406030204" pitchFamily="18" charset="0"/>
                            </a:rPr>
                          </m:ctrlPr>
                        </m:sSubPr>
                        <m:e>
                          <m:r>
                            <a:rPr lang="zh-HK" altLang="en-US" sz="2400" i="1" dirty="0">
                              <a:latin typeface="Cambria Math" panose="02040503050406030204" pitchFamily="18" charset="0"/>
                            </a:rPr>
                            <m:t>𝜇</m:t>
                          </m:r>
                        </m:e>
                        <m:sub>
                          <m:r>
                            <a:rPr lang="en-US" altLang="zh-HK" sz="2400" b="0" i="1" dirty="0" smtClean="0">
                              <a:latin typeface="Cambria Math" panose="02040503050406030204" pitchFamily="18" charset="0"/>
                            </a:rPr>
                            <m:t>𝑐𝑐𝑠</m:t>
                          </m:r>
                        </m:sub>
                      </m:sSub>
                      <m:r>
                        <a:rPr lang="en-US" altLang="zh-HK" sz="2400" b="0" i="1" dirty="0" smtClean="0">
                          <a:latin typeface="Cambria Math" panose="02040503050406030204" pitchFamily="18" charset="0"/>
                        </a:rPr>
                        <m:t>=2.47</m:t>
                      </m:r>
                      <m:r>
                        <a:rPr lang="en-US" altLang="zh-HK" sz="2400" b="0" i="0" dirty="0" smtClean="0">
                          <a:latin typeface="Cambria Math" panose="02040503050406030204" pitchFamily="18" charset="0"/>
                        </a:rPr>
                        <m:t> </m:t>
                      </m:r>
                      <m:sSup>
                        <m:sSupPr>
                          <m:ctrlPr>
                            <a:rPr lang="en-US" altLang="zh-HK" sz="2400" b="0" i="1" dirty="0" smtClean="0">
                              <a:latin typeface="Cambria Math" panose="02040503050406030204" pitchFamily="18" charset="0"/>
                            </a:rPr>
                          </m:ctrlPr>
                        </m:sSupPr>
                        <m:e>
                          <m:d>
                            <m:dPr>
                              <m:ctrlPr>
                                <a:rPr lang="en-US" altLang="zh-HK" sz="2400" b="0" i="1" dirty="0" smtClean="0">
                                  <a:latin typeface="Cambria Math" panose="02040503050406030204" pitchFamily="18" charset="0"/>
                                </a:rPr>
                              </m:ctrlPr>
                            </m:dPr>
                            <m:e>
                              <m:f>
                                <m:fPr>
                                  <m:ctrlPr>
                                    <a:rPr lang="en-US" altLang="zh-HK" sz="2400" b="0" i="1" dirty="0" smtClean="0">
                                      <a:latin typeface="Cambria Math" panose="02040503050406030204" pitchFamily="18" charset="0"/>
                                    </a:rPr>
                                  </m:ctrlPr>
                                </m:fPr>
                                <m:num>
                                  <m:r>
                                    <m:rPr>
                                      <m:sty m:val="p"/>
                                    </m:rPr>
                                    <a:rPr lang="en-US" altLang="zh-HK" sz="2400" b="0" i="0" dirty="0" smtClean="0">
                                      <a:latin typeface="Cambria Math" panose="02040503050406030204" pitchFamily="18" charset="0"/>
                                    </a:rPr>
                                    <m:t>Δ</m:t>
                                  </m:r>
                                </m:num>
                                <m:den>
                                  <m:r>
                                    <a:rPr lang="en-US" altLang="zh-HK" sz="2400" b="0" i="1" dirty="0" smtClean="0">
                                      <a:latin typeface="Cambria Math" panose="02040503050406030204" pitchFamily="18" charset="0"/>
                                    </a:rPr>
                                    <m:t>10 </m:t>
                                  </m:r>
                                  <m:r>
                                    <m:rPr>
                                      <m:sty m:val="p"/>
                                    </m:rPr>
                                    <a:rPr lang="en-US" altLang="zh-HK" sz="2400" b="0" i="0" dirty="0" smtClean="0">
                                      <a:latin typeface="Cambria Math" panose="02040503050406030204" pitchFamily="18" charset="0"/>
                                    </a:rPr>
                                    <m:t>MeV</m:t>
                                  </m:r>
                                </m:den>
                              </m:f>
                            </m:e>
                          </m:d>
                        </m:e>
                        <m:sup>
                          <m:r>
                            <a:rPr lang="en-US" altLang="zh-HK" sz="2400" b="0" i="1" dirty="0" smtClean="0">
                              <a:latin typeface="Cambria Math" panose="02040503050406030204" pitchFamily="18" charset="0"/>
                            </a:rPr>
                            <m:t>2</m:t>
                          </m:r>
                        </m:sup>
                      </m:sSup>
                      <m:sSup>
                        <m:sSupPr>
                          <m:ctrlPr>
                            <a:rPr lang="en-US" altLang="zh-HK" sz="2400" b="0" i="1" dirty="0" smtClean="0">
                              <a:latin typeface="Cambria Math" panose="02040503050406030204" pitchFamily="18" charset="0"/>
                            </a:rPr>
                          </m:ctrlPr>
                        </m:sSupPr>
                        <m:e>
                          <m:d>
                            <m:dPr>
                              <m:ctrlPr>
                                <a:rPr lang="en-US" altLang="zh-HK" sz="2400" b="0" i="1" dirty="0" smtClean="0">
                                  <a:latin typeface="Cambria Math" panose="02040503050406030204" pitchFamily="18" charset="0"/>
                                </a:rPr>
                              </m:ctrlPr>
                            </m:dPr>
                            <m:e>
                              <m:f>
                                <m:fPr>
                                  <m:ctrlPr>
                                    <a:rPr lang="en-US" altLang="zh-HK" sz="2400" b="0" i="1" dirty="0" smtClean="0">
                                      <a:latin typeface="Cambria Math" panose="02040503050406030204" pitchFamily="18" charset="0"/>
                                    </a:rPr>
                                  </m:ctrlPr>
                                </m:fPr>
                                <m:num>
                                  <m:sSub>
                                    <m:sSubPr>
                                      <m:ctrlPr>
                                        <a:rPr lang="en-US" altLang="zh-HK" sz="2400" b="0" i="1" dirty="0" smtClean="0">
                                          <a:latin typeface="Cambria Math" panose="02040503050406030204" pitchFamily="18" charset="0"/>
                                        </a:rPr>
                                      </m:ctrlPr>
                                    </m:sSubPr>
                                    <m:e>
                                      <m:r>
                                        <a:rPr lang="en-US" altLang="zh-HK" sz="2400" b="0" i="1" dirty="0" smtClean="0">
                                          <a:latin typeface="Cambria Math" panose="02040503050406030204" pitchFamily="18" charset="0"/>
                                        </a:rPr>
                                        <m:t>𝜇</m:t>
                                      </m:r>
                                    </m:e>
                                    <m:sub>
                                      <m:r>
                                        <a:rPr lang="en-US" altLang="zh-HK" sz="2400" b="0" i="1" dirty="0" smtClean="0">
                                          <a:latin typeface="Cambria Math" panose="02040503050406030204" pitchFamily="18" charset="0"/>
                                        </a:rPr>
                                        <m:t>𝑞</m:t>
                                      </m:r>
                                    </m:sub>
                                  </m:sSub>
                                </m:num>
                                <m:den>
                                  <m:r>
                                    <a:rPr lang="en-US" altLang="zh-HK" sz="2400" b="0" i="1" dirty="0" smtClean="0">
                                      <a:latin typeface="Cambria Math" panose="02040503050406030204" pitchFamily="18" charset="0"/>
                                    </a:rPr>
                                    <m:t>400 </m:t>
                                  </m:r>
                                  <m:r>
                                    <m:rPr>
                                      <m:sty m:val="p"/>
                                    </m:rPr>
                                    <a:rPr lang="en-US" altLang="zh-HK" sz="2400" b="0" i="0" dirty="0" smtClean="0">
                                      <a:latin typeface="Cambria Math" panose="02040503050406030204" pitchFamily="18" charset="0"/>
                                    </a:rPr>
                                    <m:t>MeV</m:t>
                                  </m:r>
                                </m:den>
                              </m:f>
                            </m:e>
                          </m:d>
                        </m:e>
                        <m:sup>
                          <m:r>
                            <a:rPr lang="en-US" altLang="zh-HK" sz="2400" b="0" i="1" dirty="0" smtClean="0">
                              <a:latin typeface="Cambria Math" panose="02040503050406030204" pitchFamily="18" charset="0"/>
                            </a:rPr>
                            <m:t>2</m:t>
                          </m:r>
                        </m:sup>
                      </m:sSup>
                      <m:r>
                        <a:rPr lang="en-US" altLang="zh-HK" sz="2400" b="0" i="1" dirty="0" smtClean="0">
                          <a:latin typeface="Cambria Math" panose="02040503050406030204" pitchFamily="18" charset="0"/>
                        </a:rPr>
                        <m:t> </m:t>
                      </m:r>
                      <m:r>
                        <m:rPr>
                          <m:sty m:val="p"/>
                        </m:rPr>
                        <a:rPr lang="en-US" altLang="zh-HK" sz="2400" b="0" i="0" dirty="0" smtClean="0">
                          <a:latin typeface="Cambria Math" panose="02040503050406030204" pitchFamily="18" charset="0"/>
                        </a:rPr>
                        <m:t>MeV</m:t>
                      </m:r>
                      <m:r>
                        <a:rPr lang="en-US" altLang="zh-HK" sz="2400" b="0" i="1" dirty="0" smtClean="0">
                          <a:latin typeface="Cambria Math" panose="02040503050406030204" pitchFamily="18" charset="0"/>
                        </a:rPr>
                        <m:t>/</m:t>
                      </m:r>
                      <m:r>
                        <m:rPr>
                          <m:sty m:val="p"/>
                        </m:rPr>
                        <a:rPr lang="en-US" altLang="zh-HK" sz="2400" b="0" i="0" dirty="0" smtClean="0">
                          <a:latin typeface="Cambria Math" panose="02040503050406030204" pitchFamily="18" charset="0"/>
                        </a:rPr>
                        <m:t>f</m:t>
                      </m:r>
                      <m:sSup>
                        <m:sSupPr>
                          <m:ctrlPr>
                            <a:rPr lang="en-US" altLang="zh-HK" sz="2400" b="0" i="1" dirty="0" smtClean="0">
                              <a:latin typeface="Cambria Math" panose="02040503050406030204" pitchFamily="18" charset="0"/>
                            </a:rPr>
                          </m:ctrlPr>
                        </m:sSupPr>
                        <m:e>
                          <m:r>
                            <m:rPr>
                              <m:sty m:val="p"/>
                            </m:rPr>
                            <a:rPr lang="en-US" altLang="zh-HK" sz="2400" b="0" i="0" dirty="0" smtClean="0">
                              <a:latin typeface="Cambria Math" panose="02040503050406030204" pitchFamily="18" charset="0"/>
                            </a:rPr>
                            <m:t>m</m:t>
                          </m:r>
                        </m:e>
                        <m:sup>
                          <m:r>
                            <a:rPr lang="en-US" altLang="zh-HK" sz="2400" b="0" i="1" dirty="0" smtClean="0">
                              <a:latin typeface="Cambria Math" panose="02040503050406030204" pitchFamily="18" charset="0"/>
                            </a:rPr>
                            <m:t>3 </m:t>
                          </m:r>
                        </m:sup>
                      </m:sSup>
                    </m:oMath>
                  </a14:m>
                  <a:r>
                    <a:rPr lang="el-GR" altLang="zh-HK" sz="2400" dirty="0">
                      <a:latin typeface="Times New Roman" panose="02020603050405020304" pitchFamily="18" charset="0"/>
                      <a:cs typeface="Times New Roman" panose="02020603050405020304" pitchFamily="18" charset="0"/>
                    </a:rPr>
                    <a:t>, </a:t>
                  </a:r>
                  <a:endParaRPr lang="en-US" altLang="zh-HK" sz="2400" dirty="0">
                    <a:latin typeface="Times New Roman" panose="02020603050405020304" pitchFamily="18" charset="0"/>
                    <a:cs typeface="Times New Roman" panose="02020603050405020304" pitchFamily="18" charset="0"/>
                  </a:endParaRPr>
                </a:p>
                <a:p>
                  <a:pPr marL="0" indent="0">
                    <a:buNone/>
                  </a:pPr>
                  <a:endParaRPr lang="en-US" altLang="zh-HK" sz="1400" dirty="0">
                    <a:latin typeface="Times New Roman" panose="02020603050405020304" pitchFamily="18" charset="0"/>
                    <a:cs typeface="Times New Roman" panose="02020603050405020304" pitchFamily="18" charset="0"/>
                  </a:endParaRPr>
                </a:p>
                <a:p>
                  <a:r>
                    <a:rPr lang="en-US" altLang="zh-HK" sz="2400" dirty="0">
                      <a:latin typeface="Times New Roman" panose="02020603050405020304" pitchFamily="18" charset="0"/>
                      <a:cs typeface="Times New Roman" panose="02020603050405020304" pitchFamily="18" charset="0"/>
                    </a:rPr>
                    <a:t>~ </a:t>
                  </a:r>
                  <a:r>
                    <a:rPr lang="en-US" altLang="zh-HK" sz="2400" dirty="0">
                      <a:solidFill>
                        <a:srgbClr val="FF0000"/>
                      </a:solidFill>
                      <a:latin typeface="Times New Roman" panose="02020603050405020304" pitchFamily="18" charset="0"/>
                      <a:cs typeface="Times New Roman" panose="02020603050405020304" pitchFamily="18" charset="0"/>
                    </a:rPr>
                    <a:t>20-1000</a:t>
                  </a:r>
                  <a:r>
                    <a:rPr lang="en-US" altLang="zh-HK" sz="2400" dirty="0">
                      <a:latin typeface="Times New Roman" panose="02020603050405020304" pitchFamily="18" charset="0"/>
                      <a:cs typeface="Times New Roman" panose="02020603050405020304" pitchFamily="18" charset="0"/>
                    </a:rPr>
                    <a:t> times larger than the neutron star crust (</a:t>
                  </a:r>
                  <a:r>
                    <a:rPr lang="en-US" altLang="zh-HK" sz="2400" dirty="0" err="1">
                      <a:latin typeface="Times New Roman" panose="02020603050405020304" pitchFamily="18" charset="0"/>
                      <a:cs typeface="Times New Roman" panose="02020603050405020304" pitchFamily="18" charset="0"/>
                    </a:rPr>
                    <a:t>Mannarelli</a:t>
                  </a:r>
                  <a:r>
                    <a:rPr lang="en-US" altLang="zh-HK" sz="2400" dirty="0">
                      <a:latin typeface="Times New Roman" panose="02020603050405020304" pitchFamily="18" charset="0"/>
                      <a:cs typeface="Times New Roman" panose="02020603050405020304" pitchFamily="18" charset="0"/>
                    </a:rPr>
                    <a:t> et al. 2007).</a:t>
                  </a:r>
                  <a:endParaRPr lang="zh-HK" altLang="en-US" sz="2400" dirty="0">
                    <a:latin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6031A192-95DE-59AD-0E33-52B92C510BF7}"/>
                    </a:ext>
                  </a:extLst>
                </p:cNvPr>
                <p:cNvSpPr txBox="1">
                  <a:spLocks noRot="1" noChangeAspect="1" noMove="1" noResize="1" noEditPoints="1" noAdjustHandles="1" noChangeArrowheads="1" noChangeShapeType="1" noTextEdit="1"/>
                </p:cNvSpPr>
                <p:nvPr/>
              </p:nvSpPr>
              <p:spPr>
                <a:xfrm>
                  <a:off x="1174926" y="3777033"/>
                  <a:ext cx="9862268" cy="1810624"/>
                </a:xfrm>
                <a:prstGeom prst="rect">
                  <a:avLst/>
                </a:prstGeom>
                <a:blipFill>
                  <a:blip r:embed="rId3"/>
                  <a:stretch>
                    <a:fillRect l="-900" t="-2778"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FB6CCD3-CA4E-6634-4EF4-3807D5DD8E9E}"/>
                    </a:ext>
                  </a:extLst>
                </p:cNvPr>
                <p:cNvSpPr txBox="1"/>
                <p:nvPr/>
              </p:nvSpPr>
              <p:spPr>
                <a:xfrm>
                  <a:off x="7147560" y="4226821"/>
                  <a:ext cx="2926080" cy="859531"/>
                </a:xfrm>
                <a:prstGeom prst="rect">
                  <a:avLst/>
                </a:prstGeom>
                <a:noFill/>
              </p:spPr>
              <p:txBody>
                <a:bodyPr wrap="square" rtlCol="0">
                  <a:spAutoFit/>
                </a:bodyPr>
                <a:lstStyle/>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𝜇</m:t>
                          </m:r>
                        </m:e>
                        <m:sub>
                          <m:r>
                            <a:rPr lang="en-US" sz="2400" b="0" i="1" smtClean="0">
                              <a:latin typeface="Cambria Math" panose="02040503050406030204" pitchFamily="18" charset="0"/>
                            </a:rPr>
                            <m:t>𝑞</m:t>
                          </m:r>
                        </m:sub>
                      </m:sSub>
                    </m:oMath>
                  </a14:m>
                  <a:r>
                    <a:rPr lang="en-US" sz="2400" dirty="0">
                      <a:latin typeface="Times New Roman" panose="02020603050405020304" pitchFamily="18" charset="0"/>
                      <a:cs typeface="Times New Roman" panose="02020603050405020304" pitchFamily="18" charset="0"/>
                    </a:rPr>
                    <a:t>: chemical potential</a:t>
                  </a:r>
                  <a:endParaRPr lang="en-US" sz="2400" b="0" i="1" dirty="0">
                    <a:latin typeface="Times New Roman" panose="02020603050405020304" pitchFamily="18" charset="0"/>
                    <a:cs typeface="Times New Roman" panose="02020603050405020304" pitchFamily="18" charset="0"/>
                  </a:endParaRPr>
                </a:p>
                <a:p>
                  <a14:m>
                    <m:oMath xmlns:m="http://schemas.openxmlformats.org/officeDocument/2006/math">
                      <m:r>
                        <m:rPr>
                          <m:sty m:val="p"/>
                        </m:rPr>
                        <a:rPr lang="en-US" sz="2400" b="0" i="0" smtClean="0">
                          <a:latin typeface="Cambria Math" panose="02040503050406030204" pitchFamily="18" charset="0"/>
                        </a:rPr>
                        <m:t>Δ</m:t>
                      </m:r>
                    </m:oMath>
                  </a14:m>
                  <a:r>
                    <a:rPr lang="en-US" sz="2400" dirty="0">
                      <a:latin typeface="Times New Roman" panose="02020603050405020304" pitchFamily="18" charset="0"/>
                      <a:cs typeface="Times New Roman" panose="02020603050405020304" pitchFamily="18" charset="0"/>
                    </a:rPr>
                    <a:t>: gap parameter</a:t>
                  </a:r>
                </a:p>
              </p:txBody>
            </p:sp>
          </mc:Choice>
          <mc:Fallback xmlns="">
            <p:sp>
              <p:nvSpPr>
                <p:cNvPr id="6" name="TextBox 5">
                  <a:extLst>
                    <a:ext uri="{FF2B5EF4-FFF2-40B4-BE49-F238E27FC236}">
                      <a16:creationId xmlns:a16="http://schemas.microsoft.com/office/drawing/2014/main" id="{DFB6CCD3-CA4E-6634-4EF4-3807D5DD8E9E}"/>
                    </a:ext>
                  </a:extLst>
                </p:cNvPr>
                <p:cNvSpPr txBox="1">
                  <a:spLocks noRot="1" noChangeAspect="1" noMove="1" noResize="1" noEditPoints="1" noAdjustHandles="1" noChangeArrowheads="1" noChangeShapeType="1" noTextEdit="1"/>
                </p:cNvSpPr>
                <p:nvPr/>
              </p:nvSpPr>
              <p:spPr>
                <a:xfrm>
                  <a:off x="7147560" y="4226821"/>
                  <a:ext cx="2926080" cy="859531"/>
                </a:xfrm>
                <a:prstGeom prst="rect">
                  <a:avLst/>
                </a:prstGeom>
                <a:blipFill>
                  <a:blip r:embed="rId4"/>
                  <a:stretch>
                    <a:fillRect l="-433" t="-5882" r="-2165" b="-16176"/>
                  </a:stretch>
                </a:blipFill>
              </p:spPr>
              <p:txBody>
                <a:bodyPr/>
                <a:lstStyle/>
                <a:p>
                  <a:r>
                    <a:rPr lang="en-US">
                      <a:noFill/>
                    </a:rPr>
                    <a:t> </a:t>
                  </a:r>
                </a:p>
              </p:txBody>
            </p:sp>
          </mc:Fallback>
        </mc:AlternateContent>
      </p:grpSp>
      <p:sp>
        <p:nvSpPr>
          <p:cNvPr id="7" name="Slide Number Placeholder 6">
            <a:extLst>
              <a:ext uri="{FF2B5EF4-FFF2-40B4-BE49-F238E27FC236}">
                <a16:creationId xmlns:a16="http://schemas.microsoft.com/office/drawing/2014/main" id="{A3A775DD-B4CD-E3A2-B5B7-E5C347743BC9}"/>
              </a:ext>
            </a:extLst>
          </p:cNvPr>
          <p:cNvSpPr>
            <a:spLocks noGrp="1"/>
          </p:cNvSpPr>
          <p:nvPr>
            <p:ph type="sldNum" sz="quarter" idx="12"/>
          </p:nvPr>
        </p:nvSpPr>
        <p:spPr/>
        <p:txBody>
          <a:bodyPr/>
          <a:lstStyle/>
          <a:p>
            <a:fld id="{AB7266A5-E367-0E4F-B6D8-12B47703675D}" type="slidenum">
              <a:rPr lang="en-US" smtClean="0"/>
              <a:t>5</a:t>
            </a:fld>
            <a:endParaRPr lang="en-US" dirty="0"/>
          </a:p>
        </p:txBody>
      </p:sp>
      <p:pic>
        <p:nvPicPr>
          <p:cNvPr id="1026" name="Picture 2">
            <a:extLst>
              <a:ext uri="{FF2B5EF4-FFF2-40B4-BE49-F238E27FC236}">
                <a16:creationId xmlns:a16="http://schemas.microsoft.com/office/drawing/2014/main" id="{B43B4EE7-9DDC-8D11-A984-D1C8AE8770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5991" y="465685"/>
            <a:ext cx="3874502" cy="22718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4716F4D-BD3B-7716-BBC2-4CE1CB4B250E}"/>
              </a:ext>
            </a:extLst>
          </p:cNvPr>
          <p:cNvPicPr>
            <a:picLocks noChangeAspect="1"/>
          </p:cNvPicPr>
          <p:nvPr/>
        </p:nvPicPr>
        <p:blipFill>
          <a:blip r:embed="rId6"/>
          <a:stretch>
            <a:fillRect/>
          </a:stretch>
        </p:blipFill>
        <p:spPr>
          <a:xfrm>
            <a:off x="1828139" y="1624856"/>
            <a:ext cx="4074732" cy="801942"/>
          </a:xfrm>
          <a:prstGeom prst="rect">
            <a:avLst/>
          </a:prstGeom>
        </p:spPr>
      </p:pic>
      <p:sp>
        <p:nvSpPr>
          <p:cNvPr id="13" name="TextBox 12">
            <a:extLst>
              <a:ext uri="{FF2B5EF4-FFF2-40B4-BE49-F238E27FC236}">
                <a16:creationId xmlns:a16="http://schemas.microsoft.com/office/drawing/2014/main" id="{F2830315-FF73-876E-F67B-286FEAB3DC20}"/>
              </a:ext>
            </a:extLst>
          </p:cNvPr>
          <p:cNvSpPr txBox="1"/>
          <p:nvPr/>
        </p:nvSpPr>
        <p:spPr>
          <a:xfrm>
            <a:off x="9829407" y="2025827"/>
            <a:ext cx="2082173" cy="400110"/>
          </a:xfrm>
          <a:prstGeom prst="rect">
            <a:avLst/>
          </a:prstGeom>
          <a:noFill/>
        </p:spPr>
        <p:txBody>
          <a:bodyPr wrap="none" rtlCol="0">
            <a:spAutoFit/>
          </a:bodyPr>
          <a:lstStyle/>
          <a:p>
            <a:pPr algn="l"/>
            <a:r>
              <a:rPr lang="en-US" sz="2000" dirty="0">
                <a:latin typeface="Times New Roman" panose="02020603050405020304" pitchFamily="18" charset="0"/>
                <a:cs typeface="Times New Roman" panose="02020603050405020304" pitchFamily="18" charset="0"/>
              </a:rPr>
              <a:t>Source: Wikipedia</a:t>
            </a:r>
          </a:p>
        </p:txBody>
      </p:sp>
      <p:grpSp>
        <p:nvGrpSpPr>
          <p:cNvPr id="20" name="Group 19">
            <a:extLst>
              <a:ext uri="{FF2B5EF4-FFF2-40B4-BE49-F238E27FC236}">
                <a16:creationId xmlns:a16="http://schemas.microsoft.com/office/drawing/2014/main" id="{632AD523-DB38-B8AC-DECC-5DC2323DFB99}"/>
              </a:ext>
            </a:extLst>
          </p:cNvPr>
          <p:cNvGrpSpPr/>
          <p:nvPr/>
        </p:nvGrpSpPr>
        <p:grpSpPr>
          <a:xfrm>
            <a:off x="1342817" y="4926116"/>
            <a:ext cx="6860279" cy="2216119"/>
            <a:chOff x="1342817" y="4865128"/>
            <a:chExt cx="6616387" cy="2394695"/>
          </a:xfrm>
        </p:grpSpPr>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103BB81-4E78-8C32-F537-5E22EE79ED66}"/>
                    </a:ext>
                  </a:extLst>
                </p:cNvPr>
                <p:cNvSpPr txBox="1"/>
                <p:nvPr/>
              </p:nvSpPr>
              <p:spPr>
                <a:xfrm>
                  <a:off x="1342817" y="4865128"/>
                  <a:ext cx="6616387" cy="2394695"/>
                </a:xfrm>
                <a:prstGeom prst="rect">
                  <a:avLst/>
                </a:prstGeom>
                <a:noFill/>
                <a:ln>
                  <a:noFill/>
                </a:ln>
              </p:spPr>
              <p:txBody>
                <a:bodyPr wrap="square" rtlCol="0">
                  <a:spAutoFit/>
                </a:bodyPr>
                <a:lstStyle/>
                <a:p>
                  <a:pPr algn="l"/>
                  <a:r>
                    <a:rPr lang="en-US" sz="2400" b="1" dirty="0">
                      <a:latin typeface="Times New Roman" panose="02020603050405020304" pitchFamily="18" charset="0"/>
                      <a:cs typeface="Times New Roman" panose="02020603050405020304" pitchFamily="18" charset="0"/>
                    </a:rPr>
                    <a:t>A more general framework:</a:t>
                  </a:r>
                </a:p>
                <a:p>
                  <a:pPr algn="l"/>
                  <a:endParaRPr lang="en-US" sz="900" b="1" dirty="0">
                    <a:latin typeface="Times New Roman" panose="02020603050405020304" pitchFamily="18" charset="0"/>
                    <a:cs typeface="Times New Roman" panose="02020603050405020304" pitchFamily="18" charset="0"/>
                  </a:endParaRPr>
                </a:p>
                <a:p>
                  <a:pPr algn="l"/>
                  <a14:m>
                    <m:oMath xmlns:m="http://schemas.openxmlformats.org/officeDocument/2006/math">
                      <m:r>
                        <a:rPr lang="en-US" sz="2800" b="0" i="1" smtClean="0">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𝜇</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𝜅</m:t>
                      </m:r>
                      <m:r>
                        <a:rPr lang="en-US" sz="2800" b="0" i="1" smtClean="0">
                          <a:latin typeface="Cambria Math" panose="02040503050406030204" pitchFamily="18" charset="0"/>
                          <a:cs typeface="Times New Roman" panose="02020603050405020304" pitchFamily="18" charset="0"/>
                        </a:rPr>
                        <m:t> </m:t>
                      </m:r>
                      <m:sSup>
                        <m:sSupPr>
                          <m:ctrlPr>
                            <a:rPr lang="en-US" sz="2800" b="0" i="1" smtClean="0">
                              <a:latin typeface="Cambria Math" panose="02040503050406030204" pitchFamily="18" charset="0"/>
                              <a:cs typeface="Times New Roman" panose="02020603050405020304" pitchFamily="18" charset="0"/>
                            </a:rPr>
                          </m:ctrlPr>
                        </m:sSupPr>
                        <m:e>
                          <m:d>
                            <m:dPr>
                              <m:ctrlPr>
                                <a:rPr lang="en-US" sz="2800" b="0" i="1" smtClean="0">
                                  <a:latin typeface="Cambria Math" panose="02040503050406030204" pitchFamily="18" charset="0"/>
                                  <a:cs typeface="Times New Roman" panose="02020603050405020304" pitchFamily="18" charset="0"/>
                                </a:rPr>
                              </m:ctrlPr>
                            </m:dPr>
                            <m:e>
                              <m:f>
                                <m:fPr>
                                  <m:ctrlPr>
                                    <a:rPr lang="en-US" sz="2800" b="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𝜌</m:t>
                                  </m:r>
                                </m:num>
                                <m:den>
                                  <m:sSub>
                                    <m:sSubPr>
                                      <m:ctrlPr>
                                        <a:rPr lang="en-US" sz="2800" b="0" i="1" smtClean="0">
                                          <a:latin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cs typeface="Times New Roman" panose="02020603050405020304" pitchFamily="18" charset="0"/>
                                        </a:rPr>
                                        <m:t>𝜌</m:t>
                                      </m:r>
                                    </m:e>
                                    <m:sub>
                                      <m:r>
                                        <a:rPr lang="en-US" sz="2800" b="0" i="1" smtClean="0">
                                          <a:latin typeface="Cambria Math" panose="02040503050406030204" pitchFamily="18" charset="0"/>
                                          <a:cs typeface="Times New Roman" panose="02020603050405020304" pitchFamily="18" charset="0"/>
                                        </a:rPr>
                                        <m:t>𝑟𝑒𝑓</m:t>
                                      </m:r>
                                    </m:sub>
                                  </m:sSub>
                                </m:den>
                              </m:f>
                            </m:e>
                          </m:d>
                        </m:e>
                        <m:sup>
                          <m:r>
                            <a:rPr lang="en-US" sz="2800" b="0" i="1" smtClean="0">
                              <a:latin typeface="Cambria Math" panose="02040503050406030204" pitchFamily="18" charset="0"/>
                              <a:cs typeface="Times New Roman" panose="02020603050405020304" pitchFamily="18" charset="0"/>
                            </a:rPr>
                            <m:t>𝑁</m:t>
                          </m:r>
                        </m:sup>
                      </m:sSup>
                      <m:r>
                        <a:rPr lang="en-US" sz="2800" b="0" i="1" smtClean="0">
                          <a:latin typeface="Cambria Math" panose="02040503050406030204" pitchFamily="18" charset="0"/>
                          <a:cs typeface="Times New Roman" panose="02020603050405020304" pitchFamily="18" charset="0"/>
                        </a:rPr>
                        <m:t>,</m:t>
                      </m:r>
                    </m:oMath>
                  </a14:m>
                  <a:r>
                    <a:rPr lang="zh-TW" altLang="en-US" sz="2400" dirty="0">
                      <a:latin typeface="Times New Roman" panose="02020603050405020304" pitchFamily="18" charset="0"/>
                      <a:cs typeface="Times New Roman" panose="02020603050405020304" pitchFamily="18" charset="0"/>
                    </a:rPr>
                    <a:t> </a:t>
                  </a:r>
                  <a:endParaRPr lang="en-US" altLang="zh-TW" sz="2400" b="0" dirty="0">
                    <a:latin typeface="Times New Roman" panose="02020603050405020304" pitchFamily="18" charset="0"/>
                    <a:cs typeface="Times New Roman" panose="02020603050405020304" pitchFamily="18" charset="0"/>
                  </a:endParaRPr>
                </a:p>
                <a:p>
                  <a:pPr algn="l"/>
                  <a:r>
                    <a:rPr lang="zh-TW" altLang="en-US" sz="2400" dirty="0">
                      <a:latin typeface="Times New Roman" panose="02020603050405020304" pitchFamily="18" charset="0"/>
                      <a:cs typeface="Times New Roman" panose="02020603050405020304" pitchFamily="18" charset="0"/>
                    </a:rPr>
                    <a:t>                               </a:t>
                  </a:r>
                  <a:endParaRPr lang="en-US" altLang="zh-TW" sz="2400" dirty="0">
                    <a:latin typeface="Times New Roman" panose="02020603050405020304" pitchFamily="18" charset="0"/>
                    <a:cs typeface="Times New Roman" panose="02020603050405020304" pitchFamily="18" charset="0"/>
                  </a:endParaRPr>
                </a:p>
                <a:p>
                  <a:pPr algn="l"/>
                  <a:endParaRPr lang="en-US" sz="2400" dirty="0">
                    <a:latin typeface="Times New Roman" panose="02020603050405020304" pitchFamily="18" charset="0"/>
                    <a:cs typeface="Times New Roman" panose="02020603050405020304" pitchFamily="18" charset="0"/>
                  </a:endParaRPr>
                </a:p>
              </p:txBody>
            </p:sp>
          </mc:Choice>
          <mc:Fallback xmlns="">
            <p:sp>
              <p:nvSpPr>
                <p:cNvPr id="17" name="TextBox 16">
                  <a:extLst>
                    <a:ext uri="{FF2B5EF4-FFF2-40B4-BE49-F238E27FC236}">
                      <a16:creationId xmlns:a16="http://schemas.microsoft.com/office/drawing/2014/main" id="{9103BB81-4E78-8C32-F537-5E22EE79ED66}"/>
                    </a:ext>
                  </a:extLst>
                </p:cNvPr>
                <p:cNvSpPr txBox="1">
                  <a:spLocks noRot="1" noChangeAspect="1" noMove="1" noResize="1" noEditPoints="1" noAdjustHandles="1" noChangeArrowheads="1" noChangeShapeType="1" noTextEdit="1"/>
                </p:cNvSpPr>
                <p:nvPr/>
              </p:nvSpPr>
              <p:spPr>
                <a:xfrm>
                  <a:off x="1342817" y="4865128"/>
                  <a:ext cx="6616387" cy="2394695"/>
                </a:xfrm>
                <a:prstGeom prst="rect">
                  <a:avLst/>
                </a:prstGeom>
                <a:blipFill>
                  <a:blip r:embed="rId7"/>
                  <a:stretch>
                    <a:fillRect l="-1292" t="-170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7046902-3C95-A61B-BAA5-2573225697E1}"/>
                    </a:ext>
                  </a:extLst>
                </p:cNvPr>
                <p:cNvSpPr txBox="1"/>
                <p:nvPr/>
              </p:nvSpPr>
              <p:spPr>
                <a:xfrm>
                  <a:off x="3885755" y="5525004"/>
                  <a:ext cx="3710002" cy="835165"/>
                </a:xfrm>
                <a:prstGeom prst="rect">
                  <a:avLst/>
                </a:prstGeom>
                <a:noFill/>
                <a:ln>
                  <a:noFill/>
                </a:ln>
              </p:spPr>
              <p:txBody>
                <a:bodyPr wrap="square" rtlCol="0">
                  <a:spAutoFit/>
                </a:bodyPr>
                <a:lstStyle/>
                <a:p>
                  <a:pPr algn="l"/>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𝜅</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l-GR" sz="2400" b="0" i="1" smtClean="0">
                              <a:latin typeface="Cambria Math" panose="02040503050406030204" pitchFamily="18" charset="0"/>
                              <a:ea typeface="Cambria Math" panose="02040503050406030204" pitchFamily="18" charset="0"/>
                              <a:cs typeface="Times New Roman" panose="02020603050405020304" pitchFamily="18" charset="0"/>
                            </a:rPr>
                            <m:t>Δ</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m:t>
                          </m:r>
                        </m:sup>
                      </m:sSup>
                    </m:oMath>
                  </a14:m>
                  <a:r>
                    <a:rPr lang="en-US" sz="2400" dirty="0">
                      <a:latin typeface="Times New Roman" panose="02020603050405020304" pitchFamily="18" charset="0"/>
                      <a:cs typeface="Times New Roman" panose="02020603050405020304" pitchFamily="18" charset="0"/>
                    </a:rPr>
                    <a:t> </a:t>
                  </a:r>
                </a:p>
                <a:p>
                  <a:pPr algn="l"/>
                  <a14:m>
                    <m:oMath xmlns:m="http://schemas.openxmlformats.org/officeDocument/2006/math">
                      <m:sSub>
                        <m:sSub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i="1" smtClean="0">
                              <a:latin typeface="Cambria Math" panose="02040503050406030204" pitchFamily="18" charset="0"/>
                              <a:ea typeface="Cambria Math" panose="02040503050406030204" pitchFamily="18" charset="0"/>
                              <a:cs typeface="Times New Roman" panose="02020603050405020304" pitchFamily="18" charset="0"/>
                            </a:rPr>
                            <m:t>𝜌</m:t>
                          </m:r>
                        </m:e>
                        <m:sub>
                          <m:r>
                            <m:rPr>
                              <m:sty m:val="p"/>
                            </m:rPr>
                            <a:rPr lang="en-US" sz="2400" b="0" i="0" smtClean="0">
                              <a:latin typeface="Cambria Math" panose="02040503050406030204" pitchFamily="18" charset="0"/>
                              <a:ea typeface="Cambria Math" panose="02040503050406030204" pitchFamily="18" charset="0"/>
                              <a:cs typeface="Times New Roman" panose="02020603050405020304" pitchFamily="18" charset="0"/>
                            </a:rPr>
                            <m:t>ref</m:t>
                          </m:r>
                        </m:sub>
                      </m:sSub>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m:t>
                      </m:r>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15</m:t>
                          </m:r>
                        </m:sup>
                      </m:s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𝑔</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 </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𝑐</m:t>
                      </m:r>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𝑚</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−3</m:t>
                          </m:r>
                        </m:sup>
                      </m:sSup>
                    </m:oMath>
                  </a14:m>
                  <a:r>
                    <a:rPr lang="en-US" sz="2400" dirty="0">
                      <a:latin typeface="Times New Roman" panose="02020603050405020304" pitchFamily="18" charset="0"/>
                      <a:cs typeface="Times New Roman" panose="02020603050405020304" pitchFamily="18" charset="0"/>
                    </a:rPr>
                    <a:t> </a:t>
                  </a:r>
                </a:p>
              </p:txBody>
            </p:sp>
          </mc:Choice>
          <mc:Fallback xmlns="">
            <p:sp>
              <p:nvSpPr>
                <p:cNvPr id="18" name="TextBox 17">
                  <a:extLst>
                    <a:ext uri="{FF2B5EF4-FFF2-40B4-BE49-F238E27FC236}">
                      <a16:creationId xmlns:a16="http://schemas.microsoft.com/office/drawing/2014/main" id="{F7046902-3C95-A61B-BAA5-2573225697E1}"/>
                    </a:ext>
                  </a:extLst>
                </p:cNvPr>
                <p:cNvSpPr txBox="1">
                  <a:spLocks noRot="1" noChangeAspect="1" noMove="1" noResize="1" noEditPoints="1" noAdjustHandles="1" noChangeArrowheads="1" noChangeShapeType="1" noTextEdit="1"/>
                </p:cNvSpPr>
                <p:nvPr/>
              </p:nvSpPr>
              <p:spPr>
                <a:xfrm>
                  <a:off x="3885755" y="5525004"/>
                  <a:ext cx="3710002" cy="835165"/>
                </a:xfrm>
                <a:prstGeom prst="rect">
                  <a:avLst/>
                </a:prstGeom>
                <a:blipFill>
                  <a:blip r:embed="rId8"/>
                  <a:stretch>
                    <a:fillRect l="-329" b="-20968"/>
                  </a:stretch>
                </a:blipFill>
                <a:ln>
                  <a:noFill/>
                </a:ln>
              </p:spPr>
              <p:txBody>
                <a:bodyPr/>
                <a:lstStyle/>
                <a:p>
                  <a:r>
                    <a:rPr lang="en-US">
                      <a:noFill/>
                    </a:rPr>
                    <a:t> </a:t>
                  </a:r>
                </a:p>
              </p:txBody>
            </p:sp>
          </mc:Fallback>
        </mc:AlternateContent>
      </p:grpSp>
      <p:sp>
        <p:nvSpPr>
          <p:cNvPr id="19" name="TextBox 18">
            <a:extLst>
              <a:ext uri="{FF2B5EF4-FFF2-40B4-BE49-F238E27FC236}">
                <a16:creationId xmlns:a16="http://schemas.microsoft.com/office/drawing/2014/main" id="{784D0D17-25B9-0A93-7ADE-3CE5774377C2}"/>
              </a:ext>
            </a:extLst>
          </p:cNvPr>
          <p:cNvSpPr txBox="1"/>
          <p:nvPr/>
        </p:nvSpPr>
        <p:spPr>
          <a:xfrm>
            <a:off x="7145120" y="5779994"/>
            <a:ext cx="4858160" cy="707886"/>
          </a:xfrm>
          <a:prstGeom prst="rect">
            <a:avLst/>
          </a:prstGeom>
          <a:noFill/>
        </p:spPr>
        <p:txBody>
          <a:bodyPr wrap="square" rtlCol="0">
            <a:spAutoFit/>
          </a:bodyPr>
          <a:lstStyle/>
          <a:p>
            <a:pPr algn="l"/>
            <a:r>
              <a:rPr lang="en-US" sz="2000" dirty="0">
                <a:solidFill>
                  <a:schemeClr val="tx1">
                    <a:lumMod val="65000"/>
                    <a:lumOff val="35000"/>
                  </a:schemeClr>
                </a:solidFill>
                <a:latin typeface="Times New Roman" panose="02020603050405020304" pitchFamily="18" charset="0"/>
                <a:cs typeface="Times New Roman" panose="02020603050405020304" pitchFamily="18" charset="0"/>
              </a:rPr>
              <a:t>If you are interested in how it was obtained, you can refer to</a:t>
            </a:r>
            <a:r>
              <a:rPr lang="zh-TW" altLang="en-US" sz="20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000" dirty="0">
                <a:solidFill>
                  <a:schemeClr val="tx1">
                    <a:lumMod val="65000"/>
                    <a:lumOff val="35000"/>
                  </a:schemeClr>
                </a:solidFill>
                <a:latin typeface="Times New Roman" panose="02020603050405020304" pitchFamily="18" charset="0"/>
                <a:cs typeface="Times New Roman" panose="02020603050405020304" pitchFamily="18" charset="0"/>
              </a:rPr>
              <a:t>J. P. Pereira et al.(2018).</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826B0EC-14AF-9E00-92B9-C3D23B2D3338}"/>
                  </a:ext>
                </a:extLst>
              </p:cNvPr>
              <p:cNvSpPr txBox="1"/>
              <p:nvPr/>
            </p:nvSpPr>
            <p:spPr>
              <a:xfrm>
                <a:off x="7073105" y="5260984"/>
                <a:ext cx="4046301" cy="461665"/>
              </a:xfrm>
              <a:prstGeom prst="rect">
                <a:avLst/>
              </a:prstGeom>
              <a:noFill/>
            </p:spPr>
            <p:txBody>
              <a:bodyPr wrap="none" rtlCol="0">
                <a:spAutoFit/>
              </a:bodyPr>
              <a:lstStyle/>
              <a:p>
                <a:pPr algn="l"/>
                <a:r>
                  <a:rPr lang="en-US" altLang="zh-TW" sz="2400" dirty="0">
                    <a:latin typeface="Times New Roman" panose="02020603050405020304" pitchFamily="18" charset="0"/>
                    <a:cs typeface="Times New Roman" panose="02020603050405020304" pitchFamily="18" charset="0"/>
                  </a:rPr>
                  <a:t>When</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N=1/2, </a:t>
                </a:r>
                <a14:m>
                  <m:oMath xmlns:m="http://schemas.openxmlformats.org/officeDocument/2006/math">
                    <m:r>
                      <a:rPr lang="en-US" altLang="zh-CN" sz="2400" b="0" i="1" smtClean="0">
                        <a:latin typeface="Cambria Math" panose="02040503050406030204" pitchFamily="18" charset="0"/>
                        <a:cs typeface="Times New Roman" panose="02020603050405020304" pitchFamily="18" charset="0"/>
                      </a:rPr>
                      <m:t>𝜇</m:t>
                    </m:r>
                  </m:oMath>
                </a14:m>
                <a:r>
                  <a:rPr lang="en-US" altLang="zh-TW" sz="2400" dirty="0">
                    <a:latin typeface="Times New Roman" panose="02020603050405020304" pitchFamily="18" charset="0"/>
                    <a:cs typeface="Times New Roman" panose="02020603050405020304" pitchFamily="18" charset="0"/>
                  </a:rPr>
                  <a:t> reduces to </a:t>
                </a:r>
                <a14:m>
                  <m:oMath xmlns:m="http://schemas.openxmlformats.org/officeDocument/2006/math">
                    <m:sSub>
                      <m:sSubPr>
                        <m:ctrlPr>
                          <a:rPr lang="en-US" altLang="zh-TW" sz="2400" b="0" i="1" smtClean="0">
                            <a:latin typeface="Cambria Math" panose="02040503050406030204" pitchFamily="18" charset="0"/>
                            <a:cs typeface="Times New Roman" panose="02020603050405020304" pitchFamily="18" charset="0"/>
                          </a:rPr>
                        </m:ctrlPr>
                      </m:sSubPr>
                      <m:e>
                        <m:r>
                          <a:rPr lang="en-US" altLang="zh-TW" sz="2400" b="0" i="1" smtClean="0">
                            <a:latin typeface="Cambria Math" panose="02040503050406030204" pitchFamily="18" charset="0"/>
                            <a:cs typeface="Times New Roman" panose="02020603050405020304" pitchFamily="18" charset="0"/>
                          </a:rPr>
                          <m:t>𝜇</m:t>
                        </m:r>
                      </m:e>
                      <m:sub>
                        <m:r>
                          <a:rPr lang="en-US" altLang="zh-TW" sz="2400" b="0" i="1" smtClean="0">
                            <a:latin typeface="Cambria Math" panose="02040503050406030204" pitchFamily="18" charset="0"/>
                            <a:cs typeface="Times New Roman" panose="02020603050405020304" pitchFamily="18" charset="0"/>
                          </a:rPr>
                          <m:t>𝑐𝑐𝑠</m:t>
                        </m:r>
                      </m:sub>
                    </m:sSub>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B826B0EC-14AF-9E00-92B9-C3D23B2D3338}"/>
                  </a:ext>
                </a:extLst>
              </p:cNvPr>
              <p:cNvSpPr txBox="1">
                <a:spLocks noRot="1" noChangeAspect="1" noMove="1" noResize="1" noEditPoints="1" noAdjustHandles="1" noChangeArrowheads="1" noChangeShapeType="1" noTextEdit="1"/>
              </p:cNvSpPr>
              <p:nvPr/>
            </p:nvSpPr>
            <p:spPr>
              <a:xfrm>
                <a:off x="7073105" y="5260984"/>
                <a:ext cx="4046301" cy="461665"/>
              </a:xfrm>
              <a:prstGeom prst="rect">
                <a:avLst/>
              </a:prstGeom>
              <a:blipFill>
                <a:blip r:embed="rId9"/>
                <a:stretch>
                  <a:fillRect l="-2188" t="-10811" b="-29730"/>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C5350D0C-02CB-077D-DD27-BE59ED0342F9}"/>
              </a:ext>
            </a:extLst>
          </p:cNvPr>
          <p:cNvSpPr>
            <a:spLocks noGrp="1"/>
          </p:cNvSpPr>
          <p:nvPr>
            <p:ph type="ftr" sz="quarter" idx="11"/>
          </p:nvPr>
        </p:nvSpPr>
        <p:spPr/>
        <p:txBody>
          <a:bodyPr/>
          <a:lstStyle/>
          <a:p>
            <a:r>
              <a:rPr lang="en-US"/>
              <a:t>Zoey Zhiyuan Dong</a:t>
            </a:r>
          </a:p>
        </p:txBody>
      </p:sp>
    </p:spTree>
    <p:extLst>
      <p:ext uri="{BB962C8B-B14F-4D97-AF65-F5344CB8AC3E}">
        <p14:creationId xmlns:p14="http://schemas.microsoft.com/office/powerpoint/2010/main" val="257137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B84F8-F39A-01AF-5F96-E7C90E5441FB}"/>
              </a:ext>
            </a:extLst>
          </p:cNvPr>
          <p:cNvSpPr>
            <a:spLocks noGrp="1"/>
          </p:cNvSpPr>
          <p:nvPr>
            <p:ph type="title"/>
          </p:nvPr>
        </p:nvSpPr>
        <p:spPr>
          <a:xfrm>
            <a:off x="838199" y="247096"/>
            <a:ext cx="10515600" cy="1325563"/>
          </a:xfrm>
        </p:spPr>
        <p:txBody>
          <a:bodyPr>
            <a:normAutofit fontScale="90000"/>
          </a:bodyPr>
          <a:lstStyle/>
          <a:p>
            <a:r>
              <a:rPr lang="en-US" sz="4800" dirty="0">
                <a:latin typeface="Times New Roman" panose="02020603050405020304" pitchFamily="18" charset="0"/>
                <a:cs typeface="Times New Roman" panose="02020603050405020304" pitchFamily="18" charset="0"/>
              </a:rPr>
              <a:t>Method - Relations between NS properties</a:t>
            </a:r>
          </a:p>
        </p:txBody>
      </p:sp>
      <p:sp>
        <p:nvSpPr>
          <p:cNvPr id="3" name="TextBox 2">
            <a:extLst>
              <a:ext uri="{FF2B5EF4-FFF2-40B4-BE49-F238E27FC236}">
                <a16:creationId xmlns:a16="http://schemas.microsoft.com/office/drawing/2014/main" id="{2B7FB623-D9B7-9510-6BAA-DEDB4F7931A4}"/>
              </a:ext>
            </a:extLst>
          </p:cNvPr>
          <p:cNvSpPr txBox="1"/>
          <p:nvPr/>
        </p:nvSpPr>
        <p:spPr>
          <a:xfrm>
            <a:off x="466324" y="5404554"/>
            <a:ext cx="2368881" cy="400110"/>
          </a:xfrm>
          <a:prstGeom prst="rect">
            <a:avLst/>
          </a:prstGeom>
          <a:noFill/>
        </p:spPr>
        <p:txBody>
          <a:bodyPr wrap="square" rtlCol="0">
            <a:spAutoFit/>
          </a:bodyPr>
          <a:lstStyle/>
          <a:p>
            <a:r>
              <a:rPr lang="en-US" altLang="zh-HK" sz="2000" dirty="0">
                <a:latin typeface="Times New Roman" panose="02020603050405020304" pitchFamily="18" charset="0"/>
                <a:cs typeface="Times New Roman" panose="02020603050405020304" pitchFamily="18" charset="0"/>
              </a:rPr>
              <a:t>Yagi &amp; </a:t>
            </a:r>
            <a:r>
              <a:rPr lang="en-US" altLang="zh-HK" sz="2000" dirty="0" err="1">
                <a:latin typeface="Times New Roman" panose="02020603050405020304" pitchFamily="18" charset="0"/>
                <a:cs typeface="Times New Roman" panose="02020603050405020304" pitchFamily="18" charset="0"/>
              </a:rPr>
              <a:t>Yunes</a:t>
            </a:r>
            <a:r>
              <a:rPr lang="en-US" altLang="zh-HK" sz="2000" dirty="0">
                <a:latin typeface="Times New Roman" panose="02020603050405020304" pitchFamily="18" charset="0"/>
                <a:cs typeface="Times New Roman" panose="02020603050405020304" pitchFamily="18" charset="0"/>
              </a:rPr>
              <a:t> (2013)</a:t>
            </a:r>
            <a:endParaRPr lang="zh-HK" altLang="en-US" sz="2000" dirty="0">
              <a:latin typeface="Times New Roman" panose="02020603050405020304" pitchFamily="18" charset="0"/>
              <a:cs typeface="Times New Roman" panose="02020603050405020304" pitchFamily="18" charset="0"/>
            </a:endParaRPr>
          </a:p>
        </p:txBody>
      </p:sp>
      <p:grpSp>
        <p:nvGrpSpPr>
          <p:cNvPr id="19" name="Group 18">
            <a:extLst>
              <a:ext uri="{FF2B5EF4-FFF2-40B4-BE49-F238E27FC236}">
                <a16:creationId xmlns:a16="http://schemas.microsoft.com/office/drawing/2014/main" id="{2CE6282E-511C-08D2-E5CA-78996985B1DB}"/>
              </a:ext>
            </a:extLst>
          </p:cNvPr>
          <p:cNvGrpSpPr/>
          <p:nvPr/>
        </p:nvGrpSpPr>
        <p:grpSpPr>
          <a:xfrm>
            <a:off x="61775" y="1733155"/>
            <a:ext cx="4263750" cy="3661234"/>
            <a:chOff x="337293" y="2084987"/>
            <a:chExt cx="4263750" cy="3661234"/>
          </a:xfrm>
        </p:grpSpPr>
        <p:pic>
          <p:nvPicPr>
            <p:cNvPr id="4" name="Picture 3">
              <a:extLst>
                <a:ext uri="{FF2B5EF4-FFF2-40B4-BE49-F238E27FC236}">
                  <a16:creationId xmlns:a16="http://schemas.microsoft.com/office/drawing/2014/main" id="{5948085D-E183-E2CA-F114-1C5925D85575}"/>
                </a:ext>
              </a:extLst>
            </p:cNvPr>
            <p:cNvPicPr>
              <a:picLocks/>
            </p:cNvPicPr>
            <p:nvPr/>
          </p:nvPicPr>
          <p:blipFill rotWithShape="1">
            <a:blip r:embed="rId3"/>
            <a:srcRect l="2477" t="2797"/>
            <a:stretch/>
          </p:blipFill>
          <p:spPr>
            <a:xfrm>
              <a:off x="337293" y="2603896"/>
              <a:ext cx="4263750" cy="3142325"/>
            </a:xfrm>
            <a:prstGeom prst="rect">
              <a:avLst/>
            </a:prstGeom>
          </p:spPr>
        </p:pic>
        <p:sp>
          <p:nvSpPr>
            <p:cNvPr id="6" name="TextBox 5">
              <a:extLst>
                <a:ext uri="{FF2B5EF4-FFF2-40B4-BE49-F238E27FC236}">
                  <a16:creationId xmlns:a16="http://schemas.microsoft.com/office/drawing/2014/main" id="{C7D1EA50-5867-6F6F-B687-0A9B1CC972DF}"/>
                </a:ext>
              </a:extLst>
            </p:cNvPr>
            <p:cNvSpPr txBox="1"/>
            <p:nvPr/>
          </p:nvSpPr>
          <p:spPr>
            <a:xfrm>
              <a:off x="1432789" y="2084987"/>
              <a:ext cx="2390553" cy="461665"/>
            </a:xfrm>
            <a:prstGeom prst="rect">
              <a:avLst/>
            </a:prstGeom>
            <a:noFill/>
          </p:spPr>
          <p:txBody>
            <a:bodyPr wrap="square" rtlCol="0">
              <a:spAutoFit/>
            </a:bodyPr>
            <a:lstStyle/>
            <a:p>
              <a:r>
                <a:rPr lang="en-US" altLang="zh-HK" sz="2400" dirty="0">
                  <a:latin typeface="Times New Roman" panose="02020603050405020304" pitchFamily="18" charset="0"/>
                  <a:cs typeface="Times New Roman" panose="02020603050405020304" pitchFamily="18" charset="0"/>
                </a:rPr>
                <a:t>Love-C relation</a:t>
              </a:r>
            </a:p>
          </p:txBody>
        </p:sp>
      </p:grpSp>
      <p:grpSp>
        <p:nvGrpSpPr>
          <p:cNvPr id="8" name="Group 7">
            <a:extLst>
              <a:ext uri="{FF2B5EF4-FFF2-40B4-BE49-F238E27FC236}">
                <a16:creationId xmlns:a16="http://schemas.microsoft.com/office/drawing/2014/main" id="{DF2F87BD-7CCC-2C07-6F7D-F81D11798015}"/>
              </a:ext>
            </a:extLst>
          </p:cNvPr>
          <p:cNvGrpSpPr/>
          <p:nvPr/>
        </p:nvGrpSpPr>
        <p:grpSpPr>
          <a:xfrm>
            <a:off x="4239363" y="1485935"/>
            <a:ext cx="4408326" cy="4275356"/>
            <a:chOff x="8110382" y="1574787"/>
            <a:chExt cx="3965565" cy="3756570"/>
          </a:xfrm>
        </p:grpSpPr>
        <p:pic>
          <p:nvPicPr>
            <p:cNvPr id="9" name="Picture 8">
              <a:extLst>
                <a:ext uri="{FF2B5EF4-FFF2-40B4-BE49-F238E27FC236}">
                  <a16:creationId xmlns:a16="http://schemas.microsoft.com/office/drawing/2014/main" id="{40D68E6D-64F5-0056-7423-9D1197630609}"/>
                </a:ext>
              </a:extLst>
            </p:cNvPr>
            <p:cNvPicPr>
              <a:picLocks noChangeAspect="1"/>
            </p:cNvPicPr>
            <p:nvPr/>
          </p:nvPicPr>
          <p:blipFill rotWithShape="1">
            <a:blip r:embed="rId4"/>
            <a:srcRect l="5537"/>
            <a:stretch/>
          </p:blipFill>
          <p:spPr>
            <a:xfrm>
              <a:off x="8110382" y="1949628"/>
              <a:ext cx="3965565" cy="3381729"/>
            </a:xfrm>
            <a:prstGeom prst="rect">
              <a:avLst/>
            </a:prstGeom>
          </p:spPr>
        </p:pic>
        <p:sp>
          <p:nvSpPr>
            <p:cNvPr id="10" name="TextBox 9">
              <a:extLst>
                <a:ext uri="{FF2B5EF4-FFF2-40B4-BE49-F238E27FC236}">
                  <a16:creationId xmlns:a16="http://schemas.microsoft.com/office/drawing/2014/main" id="{7E79FD35-8718-5132-2D70-5FA954800326}"/>
                </a:ext>
              </a:extLst>
            </p:cNvPr>
            <p:cNvSpPr txBox="1"/>
            <p:nvPr/>
          </p:nvSpPr>
          <p:spPr>
            <a:xfrm>
              <a:off x="9231786" y="1574787"/>
              <a:ext cx="1971912" cy="405645"/>
            </a:xfrm>
            <a:prstGeom prst="rect">
              <a:avLst/>
            </a:prstGeom>
            <a:noFill/>
          </p:spPr>
          <p:txBody>
            <a:bodyPr wrap="square" rtlCol="0">
              <a:spAutoFit/>
            </a:bodyPr>
            <a:lstStyle/>
            <a:p>
              <a:r>
                <a:rPr lang="en-US" altLang="zh-HK" sz="2400" dirty="0">
                  <a:latin typeface="Times New Roman" panose="02020603050405020304" pitchFamily="18" charset="0"/>
                  <a:cs typeface="Times New Roman" panose="02020603050405020304" pitchFamily="18" charset="0"/>
                </a:rPr>
                <a:t>I-Love relation</a:t>
              </a:r>
            </a:p>
          </p:txBody>
        </p:sp>
      </p:grpSp>
      <p:sp>
        <p:nvSpPr>
          <p:cNvPr id="11" name="Slide Number Placeholder 10">
            <a:extLst>
              <a:ext uri="{FF2B5EF4-FFF2-40B4-BE49-F238E27FC236}">
                <a16:creationId xmlns:a16="http://schemas.microsoft.com/office/drawing/2014/main" id="{A56DB22B-F5DB-8557-97DC-B67474319E18}"/>
              </a:ext>
            </a:extLst>
          </p:cNvPr>
          <p:cNvSpPr>
            <a:spLocks noGrp="1"/>
          </p:cNvSpPr>
          <p:nvPr>
            <p:ph type="sldNum" sz="quarter" idx="12"/>
          </p:nvPr>
        </p:nvSpPr>
        <p:spPr/>
        <p:txBody>
          <a:bodyPr/>
          <a:lstStyle/>
          <a:p>
            <a:fld id="{AB7266A5-E367-0E4F-B6D8-12B47703675D}" type="slidenum">
              <a:rPr lang="en-US" smtClean="0"/>
              <a:t>6</a:t>
            </a:fld>
            <a:endParaRPr lang="en-US"/>
          </a:p>
        </p:txBody>
      </p:sp>
      <p:sp>
        <p:nvSpPr>
          <p:cNvPr id="12" name="TextBox 11">
            <a:extLst>
              <a:ext uri="{FF2B5EF4-FFF2-40B4-BE49-F238E27FC236}">
                <a16:creationId xmlns:a16="http://schemas.microsoft.com/office/drawing/2014/main" id="{88FE7E70-9932-F0A3-346D-A6A4586722D6}"/>
              </a:ext>
            </a:extLst>
          </p:cNvPr>
          <p:cNvSpPr txBox="1"/>
          <p:nvPr/>
        </p:nvSpPr>
        <p:spPr>
          <a:xfrm>
            <a:off x="1650764" y="5917476"/>
            <a:ext cx="5653344" cy="523220"/>
          </a:xfrm>
          <a:prstGeom prst="rect">
            <a:avLst/>
          </a:prstGeom>
          <a:noFill/>
          <a:ln w="12700">
            <a:noFill/>
          </a:ln>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Insensitive to the Equation of State!</a:t>
            </a:r>
          </a:p>
        </p:txBody>
      </p:sp>
      <p:grpSp>
        <p:nvGrpSpPr>
          <p:cNvPr id="14" name="Group 13">
            <a:extLst>
              <a:ext uri="{FF2B5EF4-FFF2-40B4-BE49-F238E27FC236}">
                <a16:creationId xmlns:a16="http://schemas.microsoft.com/office/drawing/2014/main" id="{045A920C-9168-1037-EAE6-FA2A43A3D42F}"/>
              </a:ext>
            </a:extLst>
          </p:cNvPr>
          <p:cNvGrpSpPr/>
          <p:nvPr/>
        </p:nvGrpSpPr>
        <p:grpSpPr>
          <a:xfrm>
            <a:off x="8394700" y="2118072"/>
            <a:ext cx="3797300" cy="2498886"/>
            <a:chOff x="1210726" y="4497384"/>
            <a:chExt cx="3605866" cy="2233140"/>
          </a:xfrm>
        </p:grpSpPr>
        <p:grpSp>
          <p:nvGrpSpPr>
            <p:cNvPr id="15" name="Group 14">
              <a:extLst>
                <a:ext uri="{FF2B5EF4-FFF2-40B4-BE49-F238E27FC236}">
                  <a16:creationId xmlns:a16="http://schemas.microsoft.com/office/drawing/2014/main" id="{BE0D9466-D23D-AC8B-055F-923FF0A956DB}"/>
                </a:ext>
              </a:extLst>
            </p:cNvPr>
            <p:cNvGrpSpPr/>
            <p:nvPr/>
          </p:nvGrpSpPr>
          <p:grpSpPr>
            <a:xfrm>
              <a:off x="1538419" y="4497384"/>
              <a:ext cx="2970449" cy="1568686"/>
              <a:chOff x="1030168" y="4234524"/>
              <a:chExt cx="3328245" cy="1757633"/>
            </a:xfrm>
          </p:grpSpPr>
          <p:sp>
            <p:nvSpPr>
              <p:cNvPr id="17" name="Oval 16">
                <a:extLst>
                  <a:ext uri="{FF2B5EF4-FFF2-40B4-BE49-F238E27FC236}">
                    <a16:creationId xmlns:a16="http://schemas.microsoft.com/office/drawing/2014/main" id="{36932899-4CD2-A28F-E675-0C7A62FBAC82}"/>
                  </a:ext>
                </a:extLst>
              </p:cNvPr>
              <p:cNvSpPr/>
              <p:nvPr/>
            </p:nvSpPr>
            <p:spPr>
              <a:xfrm rot="20257452">
                <a:off x="4205808" y="5022192"/>
                <a:ext cx="152605" cy="1519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pic>
            <p:nvPicPr>
              <p:cNvPr id="18" name="Picture 2">
                <a:extLst>
                  <a:ext uri="{FF2B5EF4-FFF2-40B4-BE49-F238E27FC236}">
                    <a16:creationId xmlns:a16="http://schemas.microsoft.com/office/drawing/2014/main" id="{7D6AC7A0-0E05-5B17-F314-59F66B65443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7310"/>
              <a:stretch/>
            </p:blipFill>
            <p:spPr bwMode="auto">
              <a:xfrm>
                <a:off x="1030168" y="4234524"/>
                <a:ext cx="2359826" cy="1757633"/>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591F13B-9077-F788-A57D-8406298A1B01}"/>
                    </a:ext>
                  </a:extLst>
                </p:cNvPr>
                <p:cNvSpPr txBox="1"/>
                <p:nvPr/>
              </p:nvSpPr>
              <p:spPr>
                <a:xfrm>
                  <a:off x="1210726" y="6291367"/>
                  <a:ext cx="3605866" cy="4391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HK" sz="2400" b="0" i="1" dirty="0" smtClean="0">
                                <a:latin typeface="Cambria Math" panose="02040503050406030204" pitchFamily="18" charset="0"/>
                              </a:rPr>
                            </m:ctrlPr>
                          </m:sSubPr>
                          <m:e>
                            <m:r>
                              <a:rPr lang="en-US" altLang="zh-HK" sz="2400" i="1" dirty="0" smtClean="0">
                                <a:latin typeface="Cambria Math" panose="02040503050406030204" pitchFamily="18" charset="0"/>
                              </a:rPr>
                              <m:t>𝑄</m:t>
                            </m:r>
                          </m:e>
                          <m:sub>
                            <m:r>
                              <a:rPr lang="en-US" altLang="zh-HK" sz="2400" b="0" i="1" dirty="0" smtClean="0">
                                <a:latin typeface="Cambria Math" panose="02040503050406030204" pitchFamily="18" charset="0"/>
                              </a:rPr>
                              <m:t>𝑖𝑗</m:t>
                            </m:r>
                          </m:sub>
                        </m:sSub>
                        <m:r>
                          <a:rPr lang="en-US" altLang="zh-HK" sz="2400" i="1" dirty="0">
                            <a:latin typeface="Cambria Math" panose="02040503050406030204" pitchFamily="18" charset="0"/>
                          </a:rPr>
                          <m:t>=</m:t>
                        </m:r>
                        <m:r>
                          <a:rPr lang="en-US" altLang="zh-HK" sz="2400" b="0" i="1" dirty="0" smtClean="0">
                            <a:latin typeface="Cambria Math" panose="02040503050406030204" pitchFamily="18" charset="0"/>
                          </a:rPr>
                          <m:t>−</m:t>
                        </m:r>
                        <m:r>
                          <a:rPr lang="en-US" altLang="zh-HK" sz="2400" b="0" i="1" dirty="0" smtClean="0">
                            <a:latin typeface="Cambria Math" panose="02040503050406030204" pitchFamily="18" charset="0"/>
                          </a:rPr>
                          <m:t>𝜆</m:t>
                        </m:r>
                        <m:sSub>
                          <m:sSubPr>
                            <m:ctrlPr>
                              <a:rPr lang="en-US" altLang="zh-HK" sz="2400" i="1" dirty="0">
                                <a:latin typeface="Cambria Math" panose="02040503050406030204" pitchFamily="18" charset="0"/>
                              </a:rPr>
                            </m:ctrlPr>
                          </m:sSubPr>
                          <m:e>
                            <m:r>
                              <m:rPr>
                                <m:nor/>
                              </m:rPr>
                              <a:rPr lang="en-US" altLang="zh-HK" sz="2400" dirty="0"/>
                              <m:t>ℇ</m:t>
                            </m:r>
                          </m:e>
                          <m:sub>
                            <m:r>
                              <a:rPr lang="en-US" altLang="zh-HK" sz="2400" i="1" dirty="0">
                                <a:latin typeface="Cambria Math" panose="02040503050406030204" pitchFamily="18" charset="0"/>
                              </a:rPr>
                              <m:t>𝑖𝑗</m:t>
                            </m:r>
                          </m:sub>
                        </m:sSub>
                      </m:oMath>
                    </m:oMathPara>
                  </a14:m>
                  <a:endParaRPr lang="zh-HK" altLang="en-US" dirty="0"/>
                </a:p>
              </p:txBody>
            </p:sp>
          </mc:Choice>
          <mc:Fallback xmlns="">
            <p:sp>
              <p:nvSpPr>
                <p:cNvPr id="16" name="TextBox 15">
                  <a:extLst>
                    <a:ext uri="{FF2B5EF4-FFF2-40B4-BE49-F238E27FC236}">
                      <a16:creationId xmlns:a16="http://schemas.microsoft.com/office/drawing/2014/main" id="{9591F13B-9077-F788-A57D-8406298A1B01}"/>
                    </a:ext>
                  </a:extLst>
                </p:cNvPr>
                <p:cNvSpPr txBox="1">
                  <a:spLocks noRot="1" noChangeAspect="1" noMove="1" noResize="1" noEditPoints="1" noAdjustHandles="1" noChangeArrowheads="1" noChangeShapeType="1" noTextEdit="1"/>
                </p:cNvSpPr>
                <p:nvPr/>
              </p:nvSpPr>
              <p:spPr>
                <a:xfrm>
                  <a:off x="1210726" y="6291367"/>
                  <a:ext cx="3605866" cy="439157"/>
                </a:xfrm>
                <a:prstGeom prst="rect">
                  <a:avLst/>
                </a:prstGeom>
                <a:blipFill>
                  <a:blip r:embed="rId6"/>
                  <a:stretch>
                    <a:fillRect b="-125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CF0E75D-E496-30DF-A6B9-9F0AC4806700}"/>
                  </a:ext>
                </a:extLst>
              </p:cNvPr>
              <p:cNvSpPr txBox="1"/>
              <p:nvPr/>
            </p:nvSpPr>
            <p:spPr>
              <a:xfrm>
                <a:off x="9163978" y="4700851"/>
                <a:ext cx="2887255" cy="1015663"/>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λ</a:t>
                </a:r>
                <a:r>
                  <a:rPr lang="en-US" sz="2000" dirty="0">
                    <a:latin typeface="Times New Roman" panose="02020603050405020304" pitchFamily="18" charset="0"/>
                    <a:cs typeface="Times New Roman" panose="02020603050405020304" pitchFamily="18" charset="0"/>
                  </a:rPr>
                  <a:t>: Love number</a:t>
                </a:r>
              </a:p>
              <a:p>
                <a14:m>
                  <m:oMath xmlns:m="http://schemas.openxmlformats.org/officeDocument/2006/math">
                    <m:r>
                      <a:rPr lang="en-US" sz="2000" b="0" i="1" smtClean="0">
                        <a:latin typeface="Cambria Math" panose="02040503050406030204" pitchFamily="18" charset="0"/>
                      </a:rPr>
                      <m:t>ℰ</m:t>
                    </m:r>
                  </m:oMath>
                </a14:m>
                <a:r>
                  <a:rPr lang="en-US" sz="2000" dirty="0">
                    <a:latin typeface="Times New Roman" panose="02020603050405020304" pitchFamily="18" charset="0"/>
                    <a:cs typeface="Times New Roman" panose="02020603050405020304" pitchFamily="18" charset="0"/>
                  </a:rPr>
                  <a:t>: Disturbing potential</a:t>
                </a:r>
              </a:p>
              <a:p>
                <a:r>
                  <a:rPr lang="en-US" sz="2000" dirty="0">
                    <a:latin typeface="Times New Roman" panose="02020603050405020304" pitchFamily="18" charset="0"/>
                    <a:cs typeface="Times New Roman" panose="02020603050405020304" pitchFamily="18" charset="0"/>
                  </a:rPr>
                  <a:t>Q: Quadrupole moment</a:t>
                </a:r>
              </a:p>
            </p:txBody>
          </p:sp>
        </mc:Choice>
        <mc:Fallback xmlns="">
          <p:sp>
            <p:nvSpPr>
              <p:cNvPr id="20" name="TextBox 19">
                <a:extLst>
                  <a:ext uri="{FF2B5EF4-FFF2-40B4-BE49-F238E27FC236}">
                    <a16:creationId xmlns:a16="http://schemas.microsoft.com/office/drawing/2014/main" id="{1CF0E75D-E496-30DF-A6B9-9F0AC4806700}"/>
                  </a:ext>
                </a:extLst>
              </p:cNvPr>
              <p:cNvSpPr txBox="1">
                <a:spLocks noRot="1" noChangeAspect="1" noMove="1" noResize="1" noEditPoints="1" noAdjustHandles="1" noChangeArrowheads="1" noChangeShapeType="1" noTextEdit="1"/>
              </p:cNvSpPr>
              <p:nvPr/>
            </p:nvSpPr>
            <p:spPr>
              <a:xfrm>
                <a:off x="9163978" y="4700851"/>
                <a:ext cx="2887255" cy="1015663"/>
              </a:xfrm>
              <a:prstGeom prst="rect">
                <a:avLst/>
              </a:prstGeom>
              <a:blipFill>
                <a:blip r:embed="rId7"/>
                <a:stretch>
                  <a:fillRect l="-2193" t="-3704" b="-8642"/>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A3E35296-8A6F-89DF-1599-F5D96A55FF10}"/>
              </a:ext>
            </a:extLst>
          </p:cNvPr>
          <p:cNvSpPr txBox="1"/>
          <p:nvPr/>
        </p:nvSpPr>
        <p:spPr>
          <a:xfrm>
            <a:off x="9069768" y="1420268"/>
            <a:ext cx="2750305" cy="461665"/>
          </a:xfrm>
          <a:prstGeom prst="rect">
            <a:avLst/>
          </a:prstGeom>
          <a:noFill/>
        </p:spPr>
        <p:txBody>
          <a:bodyPr wrap="none" rtlCol="0">
            <a:spAutoFit/>
          </a:bodyPr>
          <a:lstStyle/>
          <a:p>
            <a:pPr algn="l"/>
            <a:r>
              <a:rPr lang="en-US" sz="2400" b="1" dirty="0">
                <a:latin typeface="Times New Roman" panose="02020603050405020304" pitchFamily="18" charset="0"/>
                <a:cs typeface="Times New Roman" panose="02020603050405020304" pitchFamily="18" charset="0"/>
              </a:rPr>
              <a:t>Tidal deformability</a:t>
            </a:r>
          </a:p>
        </p:txBody>
      </p:sp>
      <p:cxnSp>
        <p:nvCxnSpPr>
          <p:cNvPr id="23" name="Straight Connector 22">
            <a:extLst>
              <a:ext uri="{FF2B5EF4-FFF2-40B4-BE49-F238E27FC236}">
                <a16:creationId xmlns:a16="http://schemas.microsoft.com/office/drawing/2014/main" id="{10A8584E-3C0C-0BF4-2E45-AADADD03A07B}"/>
              </a:ext>
            </a:extLst>
          </p:cNvPr>
          <p:cNvCxnSpPr>
            <a:cxnSpLocks/>
          </p:cNvCxnSpPr>
          <p:nvPr/>
        </p:nvCxnSpPr>
        <p:spPr>
          <a:xfrm>
            <a:off x="8610600" y="1469144"/>
            <a:ext cx="0" cy="4887206"/>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FB83F419-706E-7847-9D90-30FA5BD05CD3}"/>
              </a:ext>
            </a:extLst>
          </p:cNvPr>
          <p:cNvSpPr>
            <a:spLocks noGrp="1"/>
          </p:cNvSpPr>
          <p:nvPr>
            <p:ph type="ftr" sz="quarter" idx="11"/>
          </p:nvPr>
        </p:nvSpPr>
        <p:spPr/>
        <p:txBody>
          <a:bodyPr/>
          <a:lstStyle/>
          <a:p>
            <a:r>
              <a:rPr lang="en-US"/>
              <a:t>Zoey Zhiyuan Dong</a:t>
            </a:r>
          </a:p>
        </p:txBody>
      </p:sp>
    </p:spTree>
    <p:extLst>
      <p:ext uri="{BB962C8B-B14F-4D97-AF65-F5344CB8AC3E}">
        <p14:creationId xmlns:p14="http://schemas.microsoft.com/office/powerpoint/2010/main" val="2217704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9A171-37B3-AAC2-BA41-A2D594AA7D57}"/>
              </a:ext>
            </a:extLst>
          </p:cNvPr>
          <p:cNvSpPr>
            <a:spLocks noGrp="1"/>
          </p:cNvSpPr>
          <p:nvPr>
            <p:ph type="title"/>
          </p:nvPr>
        </p:nvSpPr>
        <p:spPr>
          <a:xfrm>
            <a:off x="838200" y="54723"/>
            <a:ext cx="10515600" cy="1325563"/>
          </a:xfrm>
        </p:spPr>
        <p:txBody>
          <a:bodyPr>
            <a:normAutofit/>
          </a:bodyPr>
          <a:lstStyle/>
          <a:p>
            <a:r>
              <a:rPr lang="en-US" dirty="0">
                <a:latin typeface="Times New Roman" panose="02020603050405020304" pitchFamily="18" charset="0"/>
                <a:cs typeface="Times New Roman" panose="02020603050405020304" pitchFamily="18" charset="0"/>
              </a:rPr>
              <a:t>Effect on the Love number (CCS phase)</a:t>
            </a:r>
          </a:p>
        </p:txBody>
      </p:sp>
      <p:sp>
        <p:nvSpPr>
          <p:cNvPr id="8" name="Slide Number Placeholder 7">
            <a:extLst>
              <a:ext uri="{FF2B5EF4-FFF2-40B4-BE49-F238E27FC236}">
                <a16:creationId xmlns:a16="http://schemas.microsoft.com/office/drawing/2014/main" id="{5BE4F8E7-4FEC-B903-D5C0-3ACA5D56CBB7}"/>
              </a:ext>
            </a:extLst>
          </p:cNvPr>
          <p:cNvSpPr>
            <a:spLocks noGrp="1"/>
          </p:cNvSpPr>
          <p:nvPr>
            <p:ph type="sldNum" sz="quarter" idx="12"/>
          </p:nvPr>
        </p:nvSpPr>
        <p:spPr/>
        <p:txBody>
          <a:bodyPr/>
          <a:lstStyle/>
          <a:p>
            <a:fld id="{AB7266A5-E367-0E4F-B6D8-12B47703675D}" type="slidenum">
              <a:rPr lang="en-US" smtClean="0"/>
              <a:t>7</a:t>
            </a:fld>
            <a:endParaRPr lang="en-US"/>
          </a:p>
        </p:txBody>
      </p:sp>
      <p:pic>
        <p:nvPicPr>
          <p:cNvPr id="9" name="Picture 8">
            <a:extLst>
              <a:ext uri="{FF2B5EF4-FFF2-40B4-BE49-F238E27FC236}">
                <a16:creationId xmlns:a16="http://schemas.microsoft.com/office/drawing/2014/main" id="{C3650098-3E39-074C-2A35-CC8AB1795E48}"/>
              </a:ext>
            </a:extLst>
          </p:cNvPr>
          <p:cNvPicPr>
            <a:picLocks noChangeAspect="1"/>
          </p:cNvPicPr>
          <p:nvPr/>
        </p:nvPicPr>
        <p:blipFill>
          <a:blip r:embed="rId3"/>
          <a:stretch>
            <a:fillRect/>
          </a:stretch>
        </p:blipFill>
        <p:spPr>
          <a:xfrm>
            <a:off x="182419" y="1340012"/>
            <a:ext cx="6136004" cy="4337757"/>
          </a:xfrm>
          <a:prstGeom prst="rect">
            <a:avLst/>
          </a:prstGeom>
        </p:spPr>
      </p:pic>
      <p:sp>
        <p:nvSpPr>
          <p:cNvPr id="10" name="TextBox 9">
            <a:extLst>
              <a:ext uri="{FF2B5EF4-FFF2-40B4-BE49-F238E27FC236}">
                <a16:creationId xmlns:a16="http://schemas.microsoft.com/office/drawing/2014/main" id="{49E5AF50-BD4D-8193-980D-004E723FD507}"/>
              </a:ext>
            </a:extLst>
          </p:cNvPr>
          <p:cNvSpPr txBox="1"/>
          <p:nvPr/>
        </p:nvSpPr>
        <p:spPr>
          <a:xfrm>
            <a:off x="2267889" y="1180231"/>
            <a:ext cx="2555830" cy="400110"/>
          </a:xfrm>
          <a:prstGeom prst="rect">
            <a:avLst/>
          </a:prstGeom>
          <a:noFill/>
        </p:spPr>
        <p:txBody>
          <a:bodyPr wrap="square" rtlCol="0">
            <a:spAutoFit/>
          </a:bodyPr>
          <a:lstStyle/>
          <a:p>
            <a:r>
              <a:rPr lang="en-US" altLang="zh-HK" sz="2000" dirty="0">
                <a:latin typeface="Times New Roman" panose="02020603050405020304" pitchFamily="18" charset="0"/>
                <a:cs typeface="Times New Roman" panose="02020603050405020304" pitchFamily="18" charset="0"/>
              </a:rPr>
              <a:t>Credit: Shu Yan Lau</a:t>
            </a:r>
            <a:endParaRPr lang="zh-HK" altLang="en-US"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BC667F7-D10B-F748-8691-6B1DD228F4F2}"/>
                  </a:ext>
                </a:extLst>
              </p:cNvPr>
              <p:cNvSpPr txBox="1"/>
              <p:nvPr/>
            </p:nvSpPr>
            <p:spPr>
              <a:xfrm>
                <a:off x="6103490" y="1112973"/>
                <a:ext cx="5676900" cy="737766"/>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sSub>
                        <m:sSubPr>
                          <m:ctrlPr>
                            <a:rPr lang="en-US" altLang="zh-HK" sz="2000" b="0" i="1" dirty="0" smtClean="0">
                              <a:latin typeface="Cambria Math" panose="02040503050406030204" pitchFamily="18" charset="0"/>
                            </a:rPr>
                          </m:ctrlPr>
                        </m:sSubPr>
                        <m:e>
                          <m:r>
                            <a:rPr lang="zh-HK" altLang="en-US" sz="2000" i="1" dirty="0">
                              <a:latin typeface="Cambria Math" panose="02040503050406030204" pitchFamily="18" charset="0"/>
                            </a:rPr>
                            <m:t>𝜇</m:t>
                          </m:r>
                        </m:e>
                        <m:sub>
                          <m:r>
                            <a:rPr lang="en-US" altLang="zh-HK" sz="2000" b="0" i="1" dirty="0" smtClean="0">
                              <a:latin typeface="Cambria Math" panose="02040503050406030204" pitchFamily="18" charset="0"/>
                            </a:rPr>
                            <m:t>𝑐𝑐𝑠</m:t>
                          </m:r>
                        </m:sub>
                      </m:sSub>
                      <m:r>
                        <a:rPr lang="en-US" altLang="zh-HK" sz="2000" b="0" i="1" dirty="0" smtClean="0">
                          <a:latin typeface="Cambria Math" panose="02040503050406030204" pitchFamily="18" charset="0"/>
                        </a:rPr>
                        <m:t>=2.47</m:t>
                      </m:r>
                      <m:r>
                        <a:rPr lang="en-US" altLang="zh-HK" sz="2000" b="0" i="0" dirty="0" smtClean="0">
                          <a:latin typeface="Cambria Math" panose="02040503050406030204" pitchFamily="18" charset="0"/>
                        </a:rPr>
                        <m:t> </m:t>
                      </m:r>
                      <m:sSup>
                        <m:sSupPr>
                          <m:ctrlPr>
                            <a:rPr lang="en-US" altLang="zh-HK" sz="2000" b="0" i="1" dirty="0" smtClean="0">
                              <a:latin typeface="Cambria Math" panose="02040503050406030204" pitchFamily="18" charset="0"/>
                            </a:rPr>
                          </m:ctrlPr>
                        </m:sSupPr>
                        <m:e>
                          <m:d>
                            <m:dPr>
                              <m:ctrlPr>
                                <a:rPr lang="en-US" altLang="zh-HK" sz="2000" b="0" i="1" dirty="0" smtClean="0">
                                  <a:latin typeface="Cambria Math" panose="02040503050406030204" pitchFamily="18" charset="0"/>
                                </a:rPr>
                              </m:ctrlPr>
                            </m:dPr>
                            <m:e>
                              <m:f>
                                <m:fPr>
                                  <m:ctrlPr>
                                    <a:rPr lang="en-US" altLang="zh-HK" sz="2000" b="0" i="1" dirty="0" smtClean="0">
                                      <a:latin typeface="Cambria Math" panose="02040503050406030204" pitchFamily="18" charset="0"/>
                                    </a:rPr>
                                  </m:ctrlPr>
                                </m:fPr>
                                <m:num>
                                  <m:r>
                                    <m:rPr>
                                      <m:sty m:val="p"/>
                                    </m:rPr>
                                    <a:rPr lang="en-US" altLang="zh-HK" sz="2000" b="0" i="0" dirty="0" smtClean="0">
                                      <a:latin typeface="Cambria Math" panose="02040503050406030204" pitchFamily="18" charset="0"/>
                                    </a:rPr>
                                    <m:t>Δ</m:t>
                                  </m:r>
                                </m:num>
                                <m:den>
                                  <m:r>
                                    <a:rPr lang="en-US" altLang="zh-HK" sz="2000" b="0" i="1" dirty="0" smtClean="0">
                                      <a:latin typeface="Cambria Math" panose="02040503050406030204" pitchFamily="18" charset="0"/>
                                    </a:rPr>
                                    <m:t>10 </m:t>
                                  </m:r>
                                  <m:r>
                                    <m:rPr>
                                      <m:sty m:val="p"/>
                                    </m:rPr>
                                    <a:rPr lang="en-US" altLang="zh-HK" sz="2000" b="0" i="0" dirty="0" smtClean="0">
                                      <a:latin typeface="Cambria Math" panose="02040503050406030204" pitchFamily="18" charset="0"/>
                                    </a:rPr>
                                    <m:t>MeV</m:t>
                                  </m:r>
                                </m:den>
                              </m:f>
                            </m:e>
                          </m:d>
                        </m:e>
                        <m:sup>
                          <m:r>
                            <a:rPr lang="en-US" altLang="zh-HK" sz="2000" b="0" i="1" dirty="0" smtClean="0">
                              <a:latin typeface="Cambria Math" panose="02040503050406030204" pitchFamily="18" charset="0"/>
                            </a:rPr>
                            <m:t>2</m:t>
                          </m:r>
                        </m:sup>
                      </m:sSup>
                      <m:sSup>
                        <m:sSupPr>
                          <m:ctrlPr>
                            <a:rPr lang="en-US" altLang="zh-HK" sz="2000" b="0" i="1" dirty="0" smtClean="0">
                              <a:latin typeface="Cambria Math" panose="02040503050406030204" pitchFamily="18" charset="0"/>
                            </a:rPr>
                          </m:ctrlPr>
                        </m:sSupPr>
                        <m:e>
                          <m:d>
                            <m:dPr>
                              <m:ctrlPr>
                                <a:rPr lang="en-US" altLang="zh-HK" sz="2000" b="0" i="1" dirty="0" smtClean="0">
                                  <a:latin typeface="Cambria Math" panose="02040503050406030204" pitchFamily="18" charset="0"/>
                                </a:rPr>
                              </m:ctrlPr>
                            </m:dPr>
                            <m:e>
                              <m:f>
                                <m:fPr>
                                  <m:ctrlPr>
                                    <a:rPr lang="en-US" altLang="zh-HK" sz="2000" b="0" i="1" dirty="0" smtClean="0">
                                      <a:latin typeface="Cambria Math" panose="02040503050406030204" pitchFamily="18" charset="0"/>
                                    </a:rPr>
                                  </m:ctrlPr>
                                </m:fPr>
                                <m:num>
                                  <m:sSub>
                                    <m:sSubPr>
                                      <m:ctrlPr>
                                        <a:rPr lang="en-US" altLang="zh-HK" sz="2000" b="0" i="1" dirty="0" smtClean="0">
                                          <a:latin typeface="Cambria Math" panose="02040503050406030204" pitchFamily="18" charset="0"/>
                                        </a:rPr>
                                      </m:ctrlPr>
                                    </m:sSubPr>
                                    <m:e>
                                      <m:r>
                                        <a:rPr lang="en-US" altLang="zh-HK" sz="2000" b="0" i="1" dirty="0" smtClean="0">
                                          <a:latin typeface="Cambria Math" panose="02040503050406030204" pitchFamily="18" charset="0"/>
                                        </a:rPr>
                                        <m:t>𝜇</m:t>
                                      </m:r>
                                    </m:e>
                                    <m:sub>
                                      <m:r>
                                        <a:rPr lang="en-US" altLang="zh-HK" sz="2000" b="0" i="1" dirty="0" smtClean="0">
                                          <a:latin typeface="Cambria Math" panose="02040503050406030204" pitchFamily="18" charset="0"/>
                                        </a:rPr>
                                        <m:t>𝑞</m:t>
                                      </m:r>
                                    </m:sub>
                                  </m:sSub>
                                </m:num>
                                <m:den>
                                  <m:r>
                                    <a:rPr lang="en-US" altLang="zh-HK" sz="2000" b="0" i="1" dirty="0" smtClean="0">
                                      <a:latin typeface="Cambria Math" panose="02040503050406030204" pitchFamily="18" charset="0"/>
                                    </a:rPr>
                                    <m:t>400 </m:t>
                                  </m:r>
                                  <m:r>
                                    <m:rPr>
                                      <m:sty m:val="p"/>
                                    </m:rPr>
                                    <a:rPr lang="en-US" altLang="zh-HK" sz="2000" b="0" i="0" dirty="0" smtClean="0">
                                      <a:latin typeface="Cambria Math" panose="02040503050406030204" pitchFamily="18" charset="0"/>
                                    </a:rPr>
                                    <m:t>MeV</m:t>
                                  </m:r>
                                </m:den>
                              </m:f>
                            </m:e>
                          </m:d>
                        </m:e>
                        <m:sup>
                          <m:r>
                            <a:rPr lang="en-US" altLang="zh-HK" sz="2000" b="0" i="1" dirty="0" smtClean="0">
                              <a:latin typeface="Cambria Math" panose="02040503050406030204" pitchFamily="18" charset="0"/>
                            </a:rPr>
                            <m:t>2</m:t>
                          </m:r>
                        </m:sup>
                      </m:sSup>
                      <m:r>
                        <a:rPr lang="en-US" altLang="zh-HK" sz="2000" b="0" i="1" dirty="0" smtClean="0">
                          <a:latin typeface="Cambria Math" panose="02040503050406030204" pitchFamily="18" charset="0"/>
                        </a:rPr>
                        <m:t> </m:t>
                      </m:r>
                      <m:r>
                        <m:rPr>
                          <m:sty m:val="p"/>
                        </m:rPr>
                        <a:rPr lang="en-US" altLang="zh-HK" sz="2000" b="0" i="0" dirty="0" smtClean="0">
                          <a:latin typeface="Cambria Math" panose="02040503050406030204" pitchFamily="18" charset="0"/>
                        </a:rPr>
                        <m:t>MeV</m:t>
                      </m:r>
                      <m:r>
                        <a:rPr lang="en-US" altLang="zh-HK" sz="2000" b="0" i="1" dirty="0" smtClean="0">
                          <a:latin typeface="Cambria Math" panose="02040503050406030204" pitchFamily="18" charset="0"/>
                        </a:rPr>
                        <m:t>/</m:t>
                      </m:r>
                      <m:r>
                        <m:rPr>
                          <m:sty m:val="p"/>
                        </m:rPr>
                        <a:rPr lang="en-US" altLang="zh-HK" sz="2000" b="0" i="0" dirty="0" smtClean="0">
                          <a:latin typeface="Cambria Math" panose="02040503050406030204" pitchFamily="18" charset="0"/>
                        </a:rPr>
                        <m:t>f</m:t>
                      </m:r>
                      <m:sSup>
                        <m:sSupPr>
                          <m:ctrlPr>
                            <a:rPr lang="en-US" altLang="zh-HK" sz="2000" b="0" i="1" dirty="0" smtClean="0">
                              <a:latin typeface="Cambria Math" panose="02040503050406030204" pitchFamily="18" charset="0"/>
                            </a:rPr>
                          </m:ctrlPr>
                        </m:sSupPr>
                        <m:e>
                          <m:r>
                            <m:rPr>
                              <m:sty m:val="p"/>
                            </m:rPr>
                            <a:rPr lang="en-US" altLang="zh-HK" sz="2000" b="0" i="0" dirty="0" smtClean="0">
                              <a:latin typeface="Cambria Math" panose="02040503050406030204" pitchFamily="18" charset="0"/>
                            </a:rPr>
                            <m:t>m</m:t>
                          </m:r>
                        </m:e>
                        <m:sup>
                          <m:r>
                            <a:rPr lang="en-US" altLang="zh-HK" sz="2000" b="0" i="1" dirty="0" smtClean="0">
                              <a:latin typeface="Cambria Math" panose="02040503050406030204" pitchFamily="18" charset="0"/>
                            </a:rPr>
                            <m:t>3 </m:t>
                          </m:r>
                        </m:sup>
                      </m:sSup>
                    </m:oMath>
                  </m:oMathPara>
                </a14:m>
                <a:endParaRPr lang="en-US" altLang="zh-HK" sz="2000" dirty="0">
                  <a:latin typeface="Times New Roman" panose="02020603050405020304" pitchFamily="18"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2BC667F7-D10B-F748-8691-6B1DD228F4F2}"/>
                  </a:ext>
                </a:extLst>
              </p:cNvPr>
              <p:cNvSpPr txBox="1">
                <a:spLocks noRot="1" noChangeAspect="1" noMove="1" noResize="1" noEditPoints="1" noAdjustHandles="1" noChangeArrowheads="1" noChangeShapeType="1" noTextEdit="1"/>
              </p:cNvSpPr>
              <p:nvPr/>
            </p:nvSpPr>
            <p:spPr>
              <a:xfrm>
                <a:off x="6103490" y="1112973"/>
                <a:ext cx="5676900" cy="737766"/>
              </a:xfrm>
              <a:prstGeom prst="rect">
                <a:avLst/>
              </a:prstGeom>
              <a:blipFill>
                <a:blip r:embed="rId4"/>
                <a:stretch>
                  <a:fillRect b="-16949"/>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4E7719D8-4289-12E9-A0D1-8AD2BAF2FF04}"/>
              </a:ext>
            </a:extLst>
          </p:cNvPr>
          <p:cNvSpPr txBox="1"/>
          <p:nvPr/>
        </p:nvSpPr>
        <p:spPr>
          <a:xfrm>
            <a:off x="1602682" y="5437281"/>
            <a:ext cx="4107967" cy="1323439"/>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FQS: Fluid Quark Star </a:t>
            </a:r>
          </a:p>
          <a:p>
            <a:pPr algn="l"/>
            <a:r>
              <a:rPr lang="en-US" sz="2000" dirty="0">
                <a:latin typeface="Times New Roman" panose="02020603050405020304" pitchFamily="18" charset="0"/>
                <a:cs typeface="Times New Roman" panose="02020603050405020304" pitchFamily="18" charset="0"/>
              </a:rPr>
              <a:t>QS: Solid Quark Star</a:t>
            </a:r>
          </a:p>
          <a:p>
            <a:pPr algn="l"/>
            <a:r>
              <a:rPr lang="en-US" sz="2000" dirty="0">
                <a:latin typeface="Times New Roman" panose="02020603050405020304" pitchFamily="18" charset="0"/>
                <a:cs typeface="Times New Roman" panose="02020603050405020304" pitchFamily="18" charset="0"/>
              </a:rPr>
              <a:t>PPL: results of Love-C relation of various fluid neutron star models</a:t>
            </a:r>
          </a:p>
        </p:txBody>
      </p:sp>
      <p:pic>
        <p:nvPicPr>
          <p:cNvPr id="11" name="Picture 10" descr="A graph of a function&#10;&#10;Description automatically generated">
            <a:extLst>
              <a:ext uri="{FF2B5EF4-FFF2-40B4-BE49-F238E27FC236}">
                <a16:creationId xmlns:a16="http://schemas.microsoft.com/office/drawing/2014/main" id="{CD346BB7-4B73-1F70-2EC2-540336659123}"/>
              </a:ext>
            </a:extLst>
          </p:cNvPr>
          <p:cNvPicPr>
            <a:picLocks noChangeAspect="1"/>
          </p:cNvPicPr>
          <p:nvPr/>
        </p:nvPicPr>
        <p:blipFill>
          <a:blip r:embed="rId5"/>
          <a:stretch>
            <a:fillRect/>
          </a:stretch>
        </p:blipFill>
        <p:spPr>
          <a:xfrm>
            <a:off x="6345876" y="2003093"/>
            <a:ext cx="5192128" cy="4200903"/>
          </a:xfrm>
          <a:prstGeom prst="rect">
            <a:avLst/>
          </a:prstGeom>
        </p:spPr>
      </p:pic>
      <p:sp>
        <p:nvSpPr>
          <p:cNvPr id="12" name="TextBox 11">
            <a:extLst>
              <a:ext uri="{FF2B5EF4-FFF2-40B4-BE49-F238E27FC236}">
                <a16:creationId xmlns:a16="http://schemas.microsoft.com/office/drawing/2014/main" id="{5AB9D34C-D9EF-8C2D-619D-CF7CE3414A14}"/>
              </a:ext>
            </a:extLst>
          </p:cNvPr>
          <p:cNvSpPr txBox="1"/>
          <p:nvPr/>
        </p:nvSpPr>
        <p:spPr>
          <a:xfrm>
            <a:off x="7425945" y="6099001"/>
            <a:ext cx="3476832" cy="707886"/>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HS: Hybrid Star</a:t>
            </a:r>
          </a:p>
          <a:p>
            <a:pPr algn="l"/>
            <a:r>
              <a:rPr lang="en-US" sz="2000" dirty="0">
                <a:latin typeface="Times New Roman" panose="02020603050405020304" pitchFamily="18" charset="0"/>
                <a:cs typeface="Times New Roman" panose="02020603050405020304" pitchFamily="18" charset="0"/>
              </a:rPr>
              <a:t>Yagi &amp; </a:t>
            </a:r>
            <a:r>
              <a:rPr lang="en-US" sz="2000" dirty="0" err="1">
                <a:latin typeface="Times New Roman" panose="02020603050405020304" pitchFamily="18" charset="0"/>
                <a:cs typeface="Times New Roman" panose="02020603050405020304" pitchFamily="18" charset="0"/>
              </a:rPr>
              <a:t>Yunes</a:t>
            </a:r>
            <a:r>
              <a:rPr lang="en-US" sz="2000" dirty="0">
                <a:latin typeface="Times New Roman" panose="02020603050405020304" pitchFamily="18" charset="0"/>
                <a:cs typeface="Times New Roman" panose="02020603050405020304" pitchFamily="18" charset="0"/>
              </a:rPr>
              <a:t>: a line of best fit</a:t>
            </a:r>
          </a:p>
        </p:txBody>
      </p:sp>
      <p:sp>
        <p:nvSpPr>
          <p:cNvPr id="5" name="Footer Placeholder 4">
            <a:extLst>
              <a:ext uri="{FF2B5EF4-FFF2-40B4-BE49-F238E27FC236}">
                <a16:creationId xmlns:a16="http://schemas.microsoft.com/office/drawing/2014/main" id="{8E7E0D5B-EE30-40F9-E7BC-191DA91DC351}"/>
              </a:ext>
            </a:extLst>
          </p:cNvPr>
          <p:cNvSpPr>
            <a:spLocks noGrp="1"/>
          </p:cNvSpPr>
          <p:nvPr>
            <p:ph type="ftr" sz="quarter" idx="11"/>
          </p:nvPr>
        </p:nvSpPr>
        <p:spPr/>
        <p:txBody>
          <a:bodyPr/>
          <a:lstStyle/>
          <a:p>
            <a:r>
              <a:rPr lang="en-US"/>
              <a:t>Zoey Zhiyuan Dong</a:t>
            </a:r>
          </a:p>
        </p:txBody>
      </p:sp>
    </p:spTree>
    <p:extLst>
      <p:ext uri="{BB962C8B-B14F-4D97-AF65-F5344CB8AC3E}">
        <p14:creationId xmlns:p14="http://schemas.microsoft.com/office/powerpoint/2010/main" val="2982922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14E704-0ECF-0222-C851-F61F0E8CB896}"/>
              </a:ext>
            </a:extLst>
          </p:cNvPr>
          <p:cNvSpPr>
            <a:spLocks noGrp="1"/>
          </p:cNvSpPr>
          <p:nvPr>
            <p:ph type="sldNum" sz="quarter" idx="12"/>
          </p:nvPr>
        </p:nvSpPr>
        <p:spPr/>
        <p:txBody>
          <a:bodyPr/>
          <a:lstStyle/>
          <a:p>
            <a:fld id="{AB7266A5-E367-0E4F-B6D8-12B47703675D}" type="slidenum">
              <a:rPr lang="en-US" smtClean="0"/>
              <a:t>8</a:t>
            </a:fld>
            <a:endParaRPr lang="en-US"/>
          </a:p>
        </p:txBody>
      </p:sp>
      <p:sp>
        <p:nvSpPr>
          <p:cNvPr id="9" name="TextBox 8">
            <a:extLst>
              <a:ext uri="{FF2B5EF4-FFF2-40B4-BE49-F238E27FC236}">
                <a16:creationId xmlns:a16="http://schemas.microsoft.com/office/drawing/2014/main" id="{81E52D02-8113-32F1-4C98-85C35B5596FE}"/>
              </a:ext>
            </a:extLst>
          </p:cNvPr>
          <p:cNvSpPr txBox="1"/>
          <p:nvPr/>
        </p:nvSpPr>
        <p:spPr>
          <a:xfrm>
            <a:off x="7364301" y="1475356"/>
            <a:ext cx="3785011" cy="461665"/>
          </a:xfrm>
          <a:prstGeom prst="rect">
            <a:avLst/>
          </a:prstGeom>
          <a:noFill/>
        </p:spPr>
        <p:txBody>
          <a:bodyPr wrap="none" rtlCol="0">
            <a:spAutoFit/>
          </a:bodyPr>
          <a:lstStyle/>
          <a:p>
            <a:pPr algn="l"/>
            <a:r>
              <a:rPr lang="en-US" sz="2400" b="1" dirty="0">
                <a:solidFill>
                  <a:schemeClr val="accent5">
                    <a:lumMod val="50000"/>
                  </a:schemeClr>
                </a:solidFill>
                <a:latin typeface="Times New Roman" panose="02020603050405020304" pitchFamily="18" charset="0"/>
                <a:cs typeface="Times New Roman" panose="02020603050405020304" pitchFamily="18" charset="0"/>
              </a:rPr>
              <a:t>Non-monotonic </a:t>
            </a:r>
            <a:r>
              <a:rPr lang="en-US" sz="2400" b="1" dirty="0" err="1">
                <a:solidFill>
                  <a:schemeClr val="accent5">
                    <a:lumMod val="50000"/>
                  </a:schemeClr>
                </a:solidFill>
                <a:latin typeface="Times New Roman" panose="02020603050405020304" pitchFamily="18" charset="0"/>
                <a:cs typeface="Times New Roman" panose="02020603050405020304" pitchFamily="18" charset="0"/>
              </a:rPr>
              <a:t>behaviour</a:t>
            </a:r>
            <a:r>
              <a:rPr lang="en-US" sz="2400" b="1" dirty="0">
                <a:solidFill>
                  <a:schemeClr val="accent5">
                    <a:lumMod val="50000"/>
                  </a:schemeClr>
                </a:solidFill>
                <a:latin typeface="Times New Roman" panose="02020603050405020304" pitchFamily="18" charset="0"/>
                <a:cs typeface="Times New Roman" panose="02020603050405020304" pitchFamily="18" charset="0"/>
              </a:rPr>
              <a:t>?</a:t>
            </a:r>
          </a:p>
        </p:txBody>
      </p:sp>
      <p:sp>
        <p:nvSpPr>
          <p:cNvPr id="17" name="Oval 16">
            <a:extLst>
              <a:ext uri="{FF2B5EF4-FFF2-40B4-BE49-F238E27FC236}">
                <a16:creationId xmlns:a16="http://schemas.microsoft.com/office/drawing/2014/main" id="{4AF8C353-827C-1796-3FC3-82FC5B51E55D}"/>
              </a:ext>
            </a:extLst>
          </p:cNvPr>
          <p:cNvSpPr/>
          <p:nvPr/>
        </p:nvSpPr>
        <p:spPr>
          <a:xfrm>
            <a:off x="6096000" y="3697267"/>
            <a:ext cx="309175" cy="27972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28ABD5A-51D2-C51D-19A7-94EF311D6388}"/>
              </a:ext>
            </a:extLst>
          </p:cNvPr>
          <p:cNvSpPr txBox="1"/>
          <p:nvPr/>
        </p:nvSpPr>
        <p:spPr>
          <a:xfrm>
            <a:off x="8680543" y="6325900"/>
            <a:ext cx="829092" cy="422562"/>
          </a:xfrm>
          <a:prstGeom prst="rect">
            <a:avLst/>
          </a:prstGeom>
          <a:noFill/>
        </p:spPr>
        <p:txBody>
          <a:bodyPr wrap="none" rtlCol="0">
            <a:spAutoFit/>
          </a:bodyPr>
          <a:lstStyle/>
          <a:p>
            <a:pPr algn="l"/>
            <a:r>
              <a:rPr lang="en-US" sz="2400" b="1" dirty="0">
                <a:latin typeface="Times New Roman" panose="02020603050405020304" pitchFamily="18" charset="0"/>
                <a:cs typeface="Times New Roman" panose="02020603050405020304" pitchFamily="18" charset="0"/>
              </a:rPr>
              <a:t>N = 0</a:t>
            </a:r>
          </a:p>
        </p:txBody>
      </p:sp>
      <p:sp>
        <p:nvSpPr>
          <p:cNvPr id="15" name="TextBox 14">
            <a:extLst>
              <a:ext uri="{FF2B5EF4-FFF2-40B4-BE49-F238E27FC236}">
                <a16:creationId xmlns:a16="http://schemas.microsoft.com/office/drawing/2014/main" id="{164DA37D-99C3-DE29-D79A-EB8B6B2E6A6D}"/>
              </a:ext>
            </a:extLst>
          </p:cNvPr>
          <p:cNvSpPr txBox="1"/>
          <p:nvPr/>
        </p:nvSpPr>
        <p:spPr>
          <a:xfrm>
            <a:off x="3166107" y="6298913"/>
            <a:ext cx="830587" cy="422562"/>
          </a:xfrm>
          <a:prstGeom prst="rect">
            <a:avLst/>
          </a:prstGeom>
          <a:noFill/>
        </p:spPr>
        <p:txBody>
          <a:bodyPr wrap="none" rtlCol="0">
            <a:spAutoFit/>
          </a:bodyPr>
          <a:lstStyle/>
          <a:p>
            <a:pPr algn="l"/>
            <a:r>
              <a:rPr lang="en-US" sz="2400" b="1" dirty="0">
                <a:latin typeface="Times New Roman" panose="02020603050405020304" pitchFamily="18" charset="0"/>
                <a:cs typeface="Times New Roman" panose="02020603050405020304" pitchFamily="18" charset="0"/>
              </a:rPr>
              <a:t>N = 1</a:t>
            </a:r>
          </a:p>
        </p:txBody>
      </p:sp>
      <p:sp>
        <p:nvSpPr>
          <p:cNvPr id="20" name="Title 1">
            <a:extLst>
              <a:ext uri="{FF2B5EF4-FFF2-40B4-BE49-F238E27FC236}">
                <a16:creationId xmlns:a16="http://schemas.microsoft.com/office/drawing/2014/main" id="{05ABDA58-9E63-068D-326F-70B6673AAA19}"/>
              </a:ext>
            </a:extLst>
          </p:cNvPr>
          <p:cNvSpPr txBox="1">
            <a:spLocks/>
          </p:cNvSpPr>
          <p:nvPr/>
        </p:nvSpPr>
        <p:spPr>
          <a:xfrm>
            <a:off x="838200" y="5472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Times New Roman" panose="02020603050405020304" pitchFamily="18" charset="0"/>
                <a:cs typeface="Times New Roman" panose="02020603050405020304" pitchFamily="18" charset="0"/>
              </a:rPr>
              <a:t>Effect on the Love number (general case)</a:t>
            </a:r>
          </a:p>
        </p:txBody>
      </p:sp>
      <p:grpSp>
        <p:nvGrpSpPr>
          <p:cNvPr id="22" name="Group 21">
            <a:extLst>
              <a:ext uri="{FF2B5EF4-FFF2-40B4-BE49-F238E27FC236}">
                <a16:creationId xmlns:a16="http://schemas.microsoft.com/office/drawing/2014/main" id="{96A1062D-1A4C-6707-E6C6-C74F2AE95FB4}"/>
              </a:ext>
            </a:extLst>
          </p:cNvPr>
          <p:cNvGrpSpPr/>
          <p:nvPr/>
        </p:nvGrpSpPr>
        <p:grpSpPr>
          <a:xfrm>
            <a:off x="1106946" y="1105326"/>
            <a:ext cx="6793448" cy="1338957"/>
            <a:chOff x="1342817" y="4865128"/>
            <a:chExt cx="6551932" cy="1446850"/>
          </a:xfrm>
        </p:grpSpPr>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210236E-389C-8507-FD43-616015FD81AF}"/>
                    </a:ext>
                  </a:extLst>
                </p:cNvPr>
                <p:cNvSpPr txBox="1"/>
                <p:nvPr/>
              </p:nvSpPr>
              <p:spPr>
                <a:xfrm>
                  <a:off x="1342817" y="4865128"/>
                  <a:ext cx="6551932" cy="1446850"/>
                </a:xfrm>
                <a:prstGeom prst="rect">
                  <a:avLst/>
                </a:prstGeom>
                <a:noFill/>
                <a:ln>
                  <a:noFill/>
                </a:ln>
              </p:spPr>
              <p:txBody>
                <a:bodyPr wrap="square" rtlCol="0">
                  <a:spAutoFit/>
                </a:bodyPr>
                <a:lstStyle/>
                <a:p>
                  <a:pPr algn="l"/>
                  <a14:m>
                    <m:oMath xmlns:m="http://schemas.openxmlformats.org/officeDocument/2006/math">
                      <m:r>
                        <a:rPr lang="en-US" sz="2800" b="0" i="1" smtClean="0">
                          <a:latin typeface="Cambria Math" panose="02040503050406030204" pitchFamily="18" charset="0"/>
                          <a:cs typeface="Times New Roman" panose="02020603050405020304" pitchFamily="18" charset="0"/>
                        </a:rPr>
                        <m:t>𝜇</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𝜅</m:t>
                      </m:r>
                      <m:r>
                        <a:rPr lang="en-US" sz="2800" b="0" i="1" smtClean="0">
                          <a:latin typeface="Cambria Math" panose="02040503050406030204" pitchFamily="18" charset="0"/>
                          <a:cs typeface="Times New Roman" panose="02020603050405020304" pitchFamily="18" charset="0"/>
                        </a:rPr>
                        <m:t> </m:t>
                      </m:r>
                      <m:sSup>
                        <m:sSupPr>
                          <m:ctrlPr>
                            <a:rPr lang="en-US" sz="2800" b="0" i="1" smtClean="0">
                              <a:latin typeface="Cambria Math" panose="02040503050406030204" pitchFamily="18" charset="0"/>
                              <a:cs typeface="Times New Roman" panose="02020603050405020304" pitchFamily="18" charset="0"/>
                            </a:rPr>
                          </m:ctrlPr>
                        </m:sSupPr>
                        <m:e>
                          <m:d>
                            <m:dPr>
                              <m:ctrlPr>
                                <a:rPr lang="en-US" sz="2800" b="0" i="1" smtClean="0">
                                  <a:latin typeface="Cambria Math" panose="02040503050406030204" pitchFamily="18" charset="0"/>
                                  <a:cs typeface="Times New Roman" panose="02020603050405020304" pitchFamily="18" charset="0"/>
                                </a:rPr>
                              </m:ctrlPr>
                            </m:dPr>
                            <m:e>
                              <m:f>
                                <m:fPr>
                                  <m:ctrlPr>
                                    <a:rPr lang="en-US" sz="2800" b="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𝜌</m:t>
                                  </m:r>
                                </m:num>
                                <m:den>
                                  <m:sSub>
                                    <m:sSubPr>
                                      <m:ctrlPr>
                                        <a:rPr lang="en-US" sz="2800" b="0" i="1" smtClean="0">
                                          <a:latin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cs typeface="Times New Roman" panose="02020603050405020304" pitchFamily="18" charset="0"/>
                                        </a:rPr>
                                        <m:t>𝜌</m:t>
                                      </m:r>
                                    </m:e>
                                    <m:sub>
                                      <m:r>
                                        <a:rPr lang="en-US" sz="2800" b="0" i="1" smtClean="0">
                                          <a:latin typeface="Cambria Math" panose="02040503050406030204" pitchFamily="18" charset="0"/>
                                          <a:cs typeface="Times New Roman" panose="02020603050405020304" pitchFamily="18" charset="0"/>
                                        </a:rPr>
                                        <m:t>𝑟𝑒𝑓</m:t>
                                      </m:r>
                                    </m:sub>
                                  </m:sSub>
                                </m:den>
                              </m:f>
                            </m:e>
                          </m:d>
                        </m:e>
                        <m:sup>
                          <m:r>
                            <a:rPr lang="en-US" sz="2800" b="0" i="1" smtClean="0">
                              <a:latin typeface="Cambria Math" panose="02040503050406030204" pitchFamily="18" charset="0"/>
                              <a:cs typeface="Times New Roman" panose="02020603050405020304" pitchFamily="18" charset="0"/>
                            </a:rPr>
                            <m:t>𝑁</m:t>
                          </m:r>
                        </m:sup>
                      </m:sSup>
                      <m:r>
                        <a:rPr lang="en-US" sz="2800" b="0" i="1" smtClean="0">
                          <a:latin typeface="Cambria Math" panose="02040503050406030204" pitchFamily="18" charset="0"/>
                          <a:cs typeface="Times New Roman" panose="02020603050405020304" pitchFamily="18" charset="0"/>
                        </a:rPr>
                        <m:t>,</m:t>
                      </m:r>
                    </m:oMath>
                  </a14:m>
                  <a:r>
                    <a:rPr lang="zh-TW" altLang="en-US" sz="2400" dirty="0">
                      <a:latin typeface="Times New Roman" panose="02020603050405020304" pitchFamily="18" charset="0"/>
                      <a:cs typeface="Times New Roman" panose="02020603050405020304" pitchFamily="18" charset="0"/>
                    </a:rPr>
                    <a:t>                                </a:t>
                  </a:r>
                  <a:endParaRPr lang="en-US" altLang="zh-TW" sz="2400" dirty="0">
                    <a:latin typeface="Times New Roman" panose="02020603050405020304" pitchFamily="18" charset="0"/>
                    <a:cs typeface="Times New Roman" panose="02020603050405020304" pitchFamily="18" charset="0"/>
                  </a:endParaRPr>
                </a:p>
                <a:p>
                  <a:pPr algn="l"/>
                  <a:endParaRPr lang="en-US" sz="2400" dirty="0">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A210236E-389C-8507-FD43-616015FD81AF}"/>
                    </a:ext>
                  </a:extLst>
                </p:cNvPr>
                <p:cNvSpPr txBox="1">
                  <a:spLocks noRot="1" noChangeAspect="1" noMove="1" noResize="1" noEditPoints="1" noAdjustHandles="1" noChangeArrowheads="1" noChangeShapeType="1" noTextEdit="1"/>
                </p:cNvSpPr>
                <p:nvPr/>
              </p:nvSpPr>
              <p:spPr>
                <a:xfrm>
                  <a:off x="1342817" y="4865128"/>
                  <a:ext cx="6551932" cy="1446850"/>
                </a:xfrm>
                <a:prstGeom prst="rect">
                  <a:avLst/>
                </a:prstGeom>
                <a:blipFill>
                  <a:blip r:embed="rId4"/>
                  <a:stretch>
                    <a:fillRect l="-56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F639BD0-E2ED-EC4B-E56D-D690379A068F}"/>
                    </a:ext>
                  </a:extLst>
                </p:cNvPr>
                <p:cNvSpPr txBox="1"/>
                <p:nvPr/>
              </p:nvSpPr>
              <p:spPr>
                <a:xfrm>
                  <a:off x="3881746" y="4962510"/>
                  <a:ext cx="3710002" cy="902462"/>
                </a:xfrm>
                <a:prstGeom prst="rect">
                  <a:avLst/>
                </a:prstGeom>
                <a:noFill/>
                <a:ln>
                  <a:noFill/>
                </a:ln>
              </p:spPr>
              <p:txBody>
                <a:bodyPr wrap="square" rtlCol="0">
                  <a:spAutoFit/>
                </a:bodyPr>
                <a:lstStyle/>
                <a:p>
                  <a:pPr algn="l"/>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𝜅</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l-GR" sz="2400" b="0" i="1" smtClean="0">
                              <a:latin typeface="Cambria Math" panose="02040503050406030204" pitchFamily="18" charset="0"/>
                              <a:ea typeface="Cambria Math" panose="02040503050406030204" pitchFamily="18" charset="0"/>
                              <a:cs typeface="Times New Roman" panose="02020603050405020304" pitchFamily="18" charset="0"/>
                            </a:rPr>
                            <m:t>Δ</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2400" b="0" i="0" smtClean="0">
                          <a:latin typeface="Cambria Math" panose="02040503050406030204" pitchFamily="18" charset="0"/>
                          <a:ea typeface="Cambria Math" panose="02040503050406030204" pitchFamily="18" charset="0"/>
                          <a:cs typeface="Times New Roman" panose="02020603050405020304" pitchFamily="18" charset="0"/>
                        </a:rPr>
                        <m:t>,  </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 =25</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𝑀𝑒𝑉</m:t>
                      </m:r>
                    </m:oMath>
                  </a14:m>
                  <a:r>
                    <a:rPr lang="en-US" sz="2400" dirty="0">
                      <a:latin typeface="Times New Roman" panose="02020603050405020304" pitchFamily="18" charset="0"/>
                      <a:cs typeface="Times New Roman" panose="02020603050405020304" pitchFamily="18" charset="0"/>
                    </a:rPr>
                    <a:t> </a:t>
                  </a:r>
                </a:p>
                <a:p>
                  <a:pPr algn="l"/>
                  <a14:m>
                    <m:oMath xmlns:m="http://schemas.openxmlformats.org/officeDocument/2006/math">
                      <m:sSub>
                        <m:sSub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i="1" smtClean="0">
                              <a:latin typeface="Cambria Math" panose="02040503050406030204" pitchFamily="18" charset="0"/>
                              <a:ea typeface="Cambria Math" panose="02040503050406030204" pitchFamily="18" charset="0"/>
                              <a:cs typeface="Times New Roman" panose="02020603050405020304" pitchFamily="18" charset="0"/>
                            </a:rPr>
                            <m:t>𝜌</m:t>
                          </m:r>
                        </m:e>
                        <m:sub>
                          <m:r>
                            <m:rPr>
                              <m:sty m:val="p"/>
                            </m:rPr>
                            <a:rPr lang="en-US" sz="2400" b="0" i="0" smtClean="0">
                              <a:latin typeface="Cambria Math" panose="02040503050406030204" pitchFamily="18" charset="0"/>
                              <a:ea typeface="Cambria Math" panose="02040503050406030204" pitchFamily="18" charset="0"/>
                              <a:cs typeface="Times New Roman" panose="02020603050405020304" pitchFamily="18" charset="0"/>
                            </a:rPr>
                            <m:t>ref</m:t>
                          </m:r>
                        </m:sub>
                      </m:sSub>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m:t>
                      </m:r>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15</m:t>
                          </m:r>
                        </m:sup>
                      </m:s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𝑔</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 </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𝑐</m:t>
                      </m:r>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𝑚</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−3</m:t>
                          </m:r>
                        </m:sup>
                      </m:sSup>
                    </m:oMath>
                  </a14:m>
                  <a:r>
                    <a:rPr lang="en-US" sz="2400" dirty="0">
                      <a:latin typeface="Times New Roman" panose="02020603050405020304" pitchFamily="18" charset="0"/>
                      <a:cs typeface="Times New Roman" panose="02020603050405020304" pitchFamily="18" charset="0"/>
                    </a:rPr>
                    <a:t> </a:t>
                  </a:r>
                </a:p>
              </p:txBody>
            </p:sp>
          </mc:Choice>
          <mc:Fallback xmlns="">
            <p:sp>
              <p:nvSpPr>
                <p:cNvPr id="24" name="TextBox 23">
                  <a:extLst>
                    <a:ext uri="{FF2B5EF4-FFF2-40B4-BE49-F238E27FC236}">
                      <a16:creationId xmlns:a16="http://schemas.microsoft.com/office/drawing/2014/main" id="{9F639BD0-E2ED-EC4B-E56D-D690379A068F}"/>
                    </a:ext>
                  </a:extLst>
                </p:cNvPr>
                <p:cNvSpPr txBox="1">
                  <a:spLocks noRot="1" noChangeAspect="1" noMove="1" noResize="1" noEditPoints="1" noAdjustHandles="1" noChangeArrowheads="1" noChangeShapeType="1" noTextEdit="1"/>
                </p:cNvSpPr>
                <p:nvPr/>
              </p:nvSpPr>
              <p:spPr>
                <a:xfrm>
                  <a:off x="3881746" y="4962510"/>
                  <a:ext cx="3710002" cy="902462"/>
                </a:xfrm>
                <a:prstGeom prst="rect">
                  <a:avLst/>
                </a:prstGeom>
                <a:blipFill>
                  <a:blip r:embed="rId5"/>
                  <a:stretch>
                    <a:fillRect l="-329" b="-12121"/>
                  </a:stretch>
                </a:blipFill>
                <a:ln>
                  <a:noFill/>
                </a:ln>
              </p:spPr>
              <p:txBody>
                <a:bodyPr/>
                <a:lstStyle/>
                <a:p>
                  <a:r>
                    <a:rPr lang="en-US">
                      <a:noFill/>
                    </a:rPr>
                    <a:t> </a:t>
                  </a:r>
                </a:p>
              </p:txBody>
            </p:sp>
          </mc:Fallback>
        </mc:AlternateContent>
      </p:grpSp>
      <p:pic>
        <p:nvPicPr>
          <p:cNvPr id="4" name="Picture 3" descr="A graph of a function&#10;&#10;Description automatically generated">
            <a:extLst>
              <a:ext uri="{FF2B5EF4-FFF2-40B4-BE49-F238E27FC236}">
                <a16:creationId xmlns:a16="http://schemas.microsoft.com/office/drawing/2014/main" id="{3E3A0A15-B9E2-9EDD-6E18-A54479285C9A}"/>
              </a:ext>
            </a:extLst>
          </p:cNvPr>
          <p:cNvPicPr>
            <a:picLocks noChangeAspect="1"/>
          </p:cNvPicPr>
          <p:nvPr/>
        </p:nvPicPr>
        <p:blipFill>
          <a:blip r:embed="rId6"/>
          <a:stretch>
            <a:fillRect/>
          </a:stretch>
        </p:blipFill>
        <p:spPr>
          <a:xfrm>
            <a:off x="770002" y="2164244"/>
            <a:ext cx="5153465" cy="4216471"/>
          </a:xfrm>
          <a:prstGeom prst="rect">
            <a:avLst/>
          </a:prstGeom>
        </p:spPr>
      </p:pic>
      <p:pic>
        <p:nvPicPr>
          <p:cNvPr id="6" name="Picture 5" descr="A graph of a function&#10;&#10;Description automatically generated">
            <a:extLst>
              <a:ext uri="{FF2B5EF4-FFF2-40B4-BE49-F238E27FC236}">
                <a16:creationId xmlns:a16="http://schemas.microsoft.com/office/drawing/2014/main" id="{6072A35B-45FD-C5A5-3D4A-E0E5D5949B01}"/>
              </a:ext>
            </a:extLst>
          </p:cNvPr>
          <p:cNvPicPr>
            <a:picLocks noChangeAspect="1"/>
          </p:cNvPicPr>
          <p:nvPr/>
        </p:nvPicPr>
        <p:blipFill>
          <a:blip r:embed="rId7"/>
          <a:stretch>
            <a:fillRect/>
          </a:stretch>
        </p:blipFill>
        <p:spPr>
          <a:xfrm>
            <a:off x="6294513" y="2164244"/>
            <a:ext cx="5205945" cy="4259410"/>
          </a:xfrm>
          <a:prstGeom prst="rect">
            <a:avLst/>
          </a:prstGeom>
        </p:spPr>
      </p:pic>
      <p:cxnSp>
        <p:nvCxnSpPr>
          <p:cNvPr id="18" name="Curved Connector 17">
            <a:extLst>
              <a:ext uri="{FF2B5EF4-FFF2-40B4-BE49-F238E27FC236}">
                <a16:creationId xmlns:a16="http://schemas.microsoft.com/office/drawing/2014/main" id="{6E179854-C82E-E215-B8EE-544CE0731FE5}"/>
              </a:ext>
            </a:extLst>
          </p:cNvPr>
          <p:cNvCxnSpPr>
            <a:cxnSpLocks/>
          </p:cNvCxnSpPr>
          <p:nvPr/>
        </p:nvCxnSpPr>
        <p:spPr>
          <a:xfrm rot="5400000">
            <a:off x="8499855" y="3547257"/>
            <a:ext cx="665305" cy="579740"/>
          </a:xfrm>
          <a:prstGeom prst="curvedConnector3">
            <a:avLst>
              <a:gd name="adj1" fmla="val 158807"/>
            </a:avLst>
          </a:prstGeom>
          <a:ln w="28575">
            <a:solidFill>
              <a:schemeClr val="tx2">
                <a:lumMod val="60000"/>
                <a:lumOff val="40000"/>
              </a:schemeClr>
            </a:solidFill>
            <a:tailEnd type="triangle"/>
          </a:ln>
        </p:spPr>
        <p:style>
          <a:lnRef idx="1">
            <a:schemeClr val="accent6"/>
          </a:lnRef>
          <a:fillRef idx="0">
            <a:schemeClr val="accent6"/>
          </a:fillRef>
          <a:effectRef idx="0">
            <a:schemeClr val="accent6"/>
          </a:effectRef>
          <a:fontRef idx="minor">
            <a:schemeClr val="tx1"/>
          </a:fontRef>
        </p:style>
      </p:cxnSp>
      <p:sp>
        <p:nvSpPr>
          <p:cNvPr id="3" name="Footer Placeholder 2">
            <a:extLst>
              <a:ext uri="{FF2B5EF4-FFF2-40B4-BE49-F238E27FC236}">
                <a16:creationId xmlns:a16="http://schemas.microsoft.com/office/drawing/2014/main" id="{E3F4120E-4718-AB69-FE24-100C7CE0E32C}"/>
              </a:ext>
            </a:extLst>
          </p:cNvPr>
          <p:cNvSpPr>
            <a:spLocks noGrp="1"/>
          </p:cNvSpPr>
          <p:nvPr>
            <p:ph type="ftr" sz="quarter" idx="11"/>
          </p:nvPr>
        </p:nvSpPr>
        <p:spPr/>
        <p:txBody>
          <a:bodyPr/>
          <a:lstStyle/>
          <a:p>
            <a:r>
              <a:rPr lang="en-US"/>
              <a:t>Zoey Zhiyuan Dong</a:t>
            </a:r>
          </a:p>
        </p:txBody>
      </p:sp>
    </p:spTree>
    <p:extLst>
      <p:ext uri="{BB962C8B-B14F-4D97-AF65-F5344CB8AC3E}">
        <p14:creationId xmlns:p14="http://schemas.microsoft.com/office/powerpoint/2010/main" val="280632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8C6EE-924D-2957-1200-D5AE99F01C5E}"/>
              </a:ext>
            </a:extLst>
          </p:cNvPr>
          <p:cNvSpPr>
            <a:spLocks noGrp="1"/>
          </p:cNvSpPr>
          <p:nvPr>
            <p:ph type="title"/>
          </p:nvPr>
        </p:nvSpPr>
        <p:spPr>
          <a:xfrm>
            <a:off x="879566" y="60450"/>
            <a:ext cx="10515600" cy="1325563"/>
          </a:xfrm>
        </p:spPr>
        <p:txBody>
          <a:bodyPr>
            <a:normAutofit/>
          </a:bodyPr>
          <a:lstStyle/>
          <a:p>
            <a:r>
              <a:rPr lang="en-US" sz="5400" dirty="0">
                <a:latin typeface="Times New Roman" panose="02020603050405020304" pitchFamily="18" charset="0"/>
                <a:cs typeface="Times New Roman" panose="02020603050405020304" pitchFamily="18" charset="0"/>
              </a:rPr>
              <a:t>A non-monotonic dependence?</a:t>
            </a:r>
          </a:p>
        </p:txBody>
      </p:sp>
      <p:sp>
        <p:nvSpPr>
          <p:cNvPr id="3" name="Slide Number Placeholder 2">
            <a:extLst>
              <a:ext uri="{FF2B5EF4-FFF2-40B4-BE49-F238E27FC236}">
                <a16:creationId xmlns:a16="http://schemas.microsoft.com/office/drawing/2014/main" id="{CC2E2775-E14C-60C8-ED3A-4882E1724500}"/>
              </a:ext>
            </a:extLst>
          </p:cNvPr>
          <p:cNvSpPr>
            <a:spLocks noGrp="1"/>
          </p:cNvSpPr>
          <p:nvPr>
            <p:ph type="sldNum" sz="quarter" idx="12"/>
          </p:nvPr>
        </p:nvSpPr>
        <p:spPr/>
        <p:txBody>
          <a:bodyPr/>
          <a:lstStyle/>
          <a:p>
            <a:fld id="{AB7266A5-E367-0E4F-B6D8-12B47703675D}" type="slidenum">
              <a:rPr lang="en-US" smtClean="0"/>
              <a:t>9</a:t>
            </a:fld>
            <a:endParaRPr lang="en-US"/>
          </a:p>
        </p:txBody>
      </p:sp>
      <p:grpSp>
        <p:nvGrpSpPr>
          <p:cNvPr id="5" name="Group 4">
            <a:extLst>
              <a:ext uri="{FF2B5EF4-FFF2-40B4-BE49-F238E27FC236}">
                <a16:creationId xmlns:a16="http://schemas.microsoft.com/office/drawing/2014/main" id="{F72FBF04-793B-E124-4FD3-255F6F3109DB}"/>
              </a:ext>
            </a:extLst>
          </p:cNvPr>
          <p:cNvGrpSpPr/>
          <p:nvPr/>
        </p:nvGrpSpPr>
        <p:grpSpPr>
          <a:xfrm>
            <a:off x="7260747" y="2633085"/>
            <a:ext cx="2555977" cy="2494504"/>
            <a:chOff x="9409541" y="0"/>
            <a:chExt cx="1863493" cy="1880732"/>
          </a:xfrm>
        </p:grpSpPr>
        <mc:AlternateContent xmlns:mc="http://schemas.openxmlformats.org/markup-compatibility/2006" xmlns:a14="http://schemas.microsoft.com/office/drawing/2010/main">
          <mc:Choice Requires="a14">
            <p:sp>
              <p:nvSpPr>
                <p:cNvPr id="6" name="Google Shape;1236;p62">
                  <a:extLst>
                    <a:ext uri="{FF2B5EF4-FFF2-40B4-BE49-F238E27FC236}">
                      <a16:creationId xmlns:a16="http://schemas.microsoft.com/office/drawing/2014/main" id="{CFEE5764-A42A-450D-9690-D787B2DDFFFC}"/>
                    </a:ext>
                  </a:extLst>
                </p:cNvPr>
                <p:cNvSpPr>
                  <a:spLocks noChangeAspect="1"/>
                </p:cNvSpPr>
                <p:nvPr/>
              </p:nvSpPr>
              <p:spPr>
                <a:xfrm>
                  <a:off x="9409541" y="0"/>
                  <a:ext cx="1863493" cy="1880732"/>
                </a:xfrm>
                <a:custGeom>
                  <a:avLst/>
                  <a:gdLst/>
                  <a:ahLst/>
                  <a:cxnLst/>
                  <a:rect l="l" t="t" r="r" b="b"/>
                  <a:pathLst>
                    <a:path w="17246" h="17246" extrusionOk="0">
                      <a:moveTo>
                        <a:pt x="8623" y="0"/>
                      </a:moveTo>
                      <a:cubicBezTo>
                        <a:pt x="3856" y="0"/>
                        <a:pt x="0" y="3856"/>
                        <a:pt x="0" y="8623"/>
                      </a:cubicBezTo>
                      <a:cubicBezTo>
                        <a:pt x="0" y="13403"/>
                        <a:pt x="3856" y="17246"/>
                        <a:pt x="8623" y="17246"/>
                      </a:cubicBezTo>
                      <a:cubicBezTo>
                        <a:pt x="13353" y="17246"/>
                        <a:pt x="17246" y="13403"/>
                        <a:pt x="17246" y="8623"/>
                      </a:cubicBezTo>
                      <a:cubicBezTo>
                        <a:pt x="17246" y="3856"/>
                        <a:pt x="13353" y="0"/>
                        <a:pt x="8623" y="0"/>
                      </a:cubicBez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   </a:t>
                  </a:r>
                  <a14:m>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ea typeface="Cambria Math" panose="02040503050406030204" pitchFamily="18" charset="0"/>
                            </a:rPr>
                            <m:t>𝑓</m:t>
                          </m:r>
                        </m:sub>
                      </m:sSub>
                    </m:oMath>
                  </a14:m>
                  <a:endParaRPr dirty="0"/>
                </a:p>
              </p:txBody>
            </p:sp>
          </mc:Choice>
          <mc:Fallback xmlns="">
            <p:sp>
              <p:nvSpPr>
                <p:cNvPr id="6" name="Google Shape;1236;p62">
                  <a:extLst>
                    <a:ext uri="{FF2B5EF4-FFF2-40B4-BE49-F238E27FC236}">
                      <a16:creationId xmlns:a16="http://schemas.microsoft.com/office/drawing/2014/main" id="{CFEE5764-A42A-450D-9690-D787B2DDFFFC}"/>
                    </a:ext>
                  </a:extLst>
                </p:cNvPr>
                <p:cNvSpPr>
                  <a:spLocks noRot="1" noChangeAspect="1" noMove="1" noResize="1" noEditPoints="1" noAdjustHandles="1" noChangeArrowheads="1" noChangeShapeType="1" noTextEdit="1"/>
                </p:cNvSpPr>
                <p:nvPr/>
              </p:nvSpPr>
              <p:spPr>
                <a:xfrm>
                  <a:off x="9409541" y="0"/>
                  <a:ext cx="1863493" cy="1880732"/>
                </a:xfrm>
                <a:custGeom>
                  <a:avLst/>
                  <a:gdLst/>
                  <a:ahLst/>
                  <a:cxnLst/>
                  <a:rect l="l" t="t" r="r" b="b"/>
                  <a:pathLst>
                    <a:path w="17246" h="17246" extrusionOk="0">
                      <a:moveTo>
                        <a:pt x="8623" y="0"/>
                      </a:moveTo>
                      <a:cubicBezTo>
                        <a:pt x="3856" y="0"/>
                        <a:pt x="0" y="3856"/>
                        <a:pt x="0" y="8623"/>
                      </a:cubicBezTo>
                      <a:cubicBezTo>
                        <a:pt x="0" y="13403"/>
                        <a:pt x="3856" y="17246"/>
                        <a:pt x="8623" y="17246"/>
                      </a:cubicBezTo>
                      <a:cubicBezTo>
                        <a:pt x="13353" y="17246"/>
                        <a:pt x="17246" y="13403"/>
                        <a:pt x="17246" y="8623"/>
                      </a:cubicBezTo>
                      <a:cubicBezTo>
                        <a:pt x="17246" y="3856"/>
                        <a:pt x="13353" y="0"/>
                        <a:pt x="8623" y="0"/>
                      </a:cubicBezTo>
                      <a:close/>
                    </a:path>
                  </a:pathLst>
                </a:custGeom>
                <a:blipFill>
                  <a:blip r:embed="rId4"/>
                  <a:stretch>
                    <a:fillRect l="-197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Google Shape;1236;p62">
                  <a:extLst>
                    <a:ext uri="{FF2B5EF4-FFF2-40B4-BE49-F238E27FC236}">
                      <a16:creationId xmlns:a16="http://schemas.microsoft.com/office/drawing/2014/main" id="{CB2DBA9D-954B-B7D9-96C7-0FFD7A3AF09E}"/>
                    </a:ext>
                  </a:extLst>
                </p:cNvPr>
                <p:cNvSpPr>
                  <a:spLocks noChangeAspect="1"/>
                </p:cNvSpPr>
                <p:nvPr/>
              </p:nvSpPr>
              <p:spPr>
                <a:xfrm>
                  <a:off x="9902520" y="497541"/>
                  <a:ext cx="877533" cy="885650"/>
                </a:xfrm>
                <a:custGeom>
                  <a:avLst/>
                  <a:gdLst/>
                  <a:ahLst/>
                  <a:cxnLst/>
                  <a:rect l="l" t="t" r="r" b="b"/>
                  <a:pathLst>
                    <a:path w="17246" h="17246" extrusionOk="0">
                      <a:moveTo>
                        <a:pt x="8623" y="0"/>
                      </a:moveTo>
                      <a:cubicBezTo>
                        <a:pt x="3856" y="0"/>
                        <a:pt x="0" y="3856"/>
                        <a:pt x="0" y="8623"/>
                      </a:cubicBezTo>
                      <a:cubicBezTo>
                        <a:pt x="0" y="13403"/>
                        <a:pt x="3856" y="17246"/>
                        <a:pt x="8623" y="17246"/>
                      </a:cubicBezTo>
                      <a:cubicBezTo>
                        <a:pt x="13353" y="17246"/>
                        <a:pt x="17246" y="13403"/>
                        <a:pt x="17246" y="8623"/>
                      </a:cubicBezTo>
                      <a:cubicBezTo>
                        <a:pt x="17246" y="3856"/>
                        <a:pt x="13353" y="0"/>
                        <a:pt x="8623" y="0"/>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       </a:t>
                  </a:r>
                  <a14:m>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ea typeface="Cambria Math" panose="02040503050406030204" pitchFamily="18" charset="0"/>
                            </a:rPr>
                            <m:t>𝑐</m:t>
                          </m:r>
                        </m:sub>
                      </m:sSub>
                    </m:oMath>
                  </a14:m>
                  <a:endParaRPr dirty="0"/>
                </a:p>
              </p:txBody>
            </p:sp>
          </mc:Choice>
          <mc:Fallback xmlns="">
            <p:sp>
              <p:nvSpPr>
                <p:cNvPr id="7" name="Google Shape;1236;p62">
                  <a:extLst>
                    <a:ext uri="{FF2B5EF4-FFF2-40B4-BE49-F238E27FC236}">
                      <a16:creationId xmlns:a16="http://schemas.microsoft.com/office/drawing/2014/main" id="{CB2DBA9D-954B-B7D9-96C7-0FFD7A3AF09E}"/>
                    </a:ext>
                  </a:extLst>
                </p:cNvPr>
                <p:cNvSpPr>
                  <a:spLocks noRot="1" noChangeAspect="1" noMove="1" noResize="1" noEditPoints="1" noAdjustHandles="1" noChangeArrowheads="1" noChangeShapeType="1" noTextEdit="1"/>
                </p:cNvSpPr>
                <p:nvPr/>
              </p:nvSpPr>
              <p:spPr>
                <a:xfrm>
                  <a:off x="9902520" y="497541"/>
                  <a:ext cx="877533" cy="885650"/>
                </a:xfrm>
                <a:custGeom>
                  <a:avLst/>
                  <a:gdLst/>
                  <a:ahLst/>
                  <a:cxnLst/>
                  <a:rect l="l" t="t" r="r" b="b"/>
                  <a:pathLst>
                    <a:path w="17246" h="17246" extrusionOk="0">
                      <a:moveTo>
                        <a:pt x="8623" y="0"/>
                      </a:moveTo>
                      <a:cubicBezTo>
                        <a:pt x="3856" y="0"/>
                        <a:pt x="0" y="3856"/>
                        <a:pt x="0" y="8623"/>
                      </a:cubicBezTo>
                      <a:cubicBezTo>
                        <a:pt x="0" y="13403"/>
                        <a:pt x="3856" y="17246"/>
                        <a:pt x="8623" y="17246"/>
                      </a:cubicBezTo>
                      <a:cubicBezTo>
                        <a:pt x="13353" y="17246"/>
                        <a:pt x="17246" y="13403"/>
                        <a:pt x="17246" y="8623"/>
                      </a:cubicBezTo>
                      <a:cubicBezTo>
                        <a:pt x="17246" y="3856"/>
                        <a:pt x="13353" y="0"/>
                        <a:pt x="8623" y="0"/>
                      </a:cubicBezTo>
                      <a:close/>
                    </a:path>
                  </a:pathLst>
                </a:custGeom>
                <a:blipFill>
                  <a:blip r:embed="rId5"/>
                  <a:stretch>
                    <a:fillRect l="-5263"/>
                  </a:stretch>
                </a:blipFill>
                <a:ln>
                  <a:noFill/>
                </a:ln>
              </p:spPr>
              <p:txBody>
                <a:bodyPr/>
                <a:lstStyle/>
                <a:p>
                  <a:r>
                    <a:rPr lang="en-US">
                      <a:noFill/>
                    </a:rPr>
                    <a:t> </a:t>
                  </a:r>
                </a:p>
              </p:txBody>
            </p:sp>
          </mc:Fallback>
        </mc:AlternateContent>
      </p:grpSp>
      <p:sp>
        <p:nvSpPr>
          <p:cNvPr id="9" name="TextBox 8">
            <a:extLst>
              <a:ext uri="{FF2B5EF4-FFF2-40B4-BE49-F238E27FC236}">
                <a16:creationId xmlns:a16="http://schemas.microsoft.com/office/drawing/2014/main" id="{F47684C2-0D04-02FE-5E87-E828FBD0E844}"/>
              </a:ext>
            </a:extLst>
          </p:cNvPr>
          <p:cNvSpPr txBox="1"/>
          <p:nvPr/>
        </p:nvSpPr>
        <p:spPr>
          <a:xfrm>
            <a:off x="7222964" y="1449848"/>
            <a:ext cx="5518472" cy="461665"/>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A very simple analytical model</a:t>
            </a:r>
          </a:p>
        </p:txBody>
      </p:sp>
      <p:cxnSp>
        <p:nvCxnSpPr>
          <p:cNvPr id="11" name="Straight Connector 10">
            <a:extLst>
              <a:ext uri="{FF2B5EF4-FFF2-40B4-BE49-F238E27FC236}">
                <a16:creationId xmlns:a16="http://schemas.microsoft.com/office/drawing/2014/main" id="{2E6F475D-D31A-D044-851D-147D5DCB4EE2}"/>
              </a:ext>
            </a:extLst>
          </p:cNvPr>
          <p:cNvCxnSpPr/>
          <p:nvPr/>
        </p:nvCxnSpPr>
        <p:spPr>
          <a:xfrm>
            <a:off x="7936920" y="3843746"/>
            <a:ext cx="0" cy="1872000"/>
          </a:xfrm>
          <a:prstGeom prst="line">
            <a:avLst/>
          </a:prstGeom>
          <a:ln w="15875"/>
        </p:spPr>
        <p:style>
          <a:lnRef idx="1">
            <a:schemeClr val="accent5"/>
          </a:lnRef>
          <a:fillRef idx="0">
            <a:schemeClr val="accent5"/>
          </a:fillRef>
          <a:effectRef idx="0">
            <a:schemeClr val="accent5"/>
          </a:effectRef>
          <a:fontRef idx="minor">
            <a:schemeClr val="tx1"/>
          </a:fontRef>
        </p:style>
      </p:cxn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71B30064-A24D-FEFC-7414-9D56780DC42C}"/>
                  </a:ext>
                </a:extLst>
              </p:cNvPr>
              <p:cNvSpPr txBox="1"/>
              <p:nvPr/>
            </p:nvSpPr>
            <p:spPr>
              <a:xfrm>
                <a:off x="7551203" y="5616336"/>
                <a:ext cx="1589346"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𝑝</m:t>
                          </m:r>
                        </m:e>
                        <m:sub>
                          <m:r>
                            <a:rPr lang="en-US" sz="2400" b="0" i="1" smtClean="0">
                              <a:latin typeface="Cambria Math" panose="02040503050406030204" pitchFamily="18" charset="0"/>
                              <a:cs typeface="Times New Roman" panose="02020603050405020304" pitchFamily="18" charset="0"/>
                            </a:rPr>
                            <m:t>𝑡𝑟𝑎𝑛𝑠𝑖𝑡𝑖𝑜𝑛</m:t>
                          </m:r>
                        </m:sub>
                      </m:sSub>
                    </m:oMath>
                  </m:oMathPara>
                </a14:m>
                <a:endParaRPr lang="en-US" sz="2000" b="0" dirty="0">
                  <a:latin typeface="Times New Roman" panose="02020603050405020304" pitchFamily="18" charset="0"/>
                  <a:cs typeface="Times New Roman" panose="02020603050405020304" pitchFamily="18" charset="0"/>
                </a:endParaRPr>
              </a:p>
            </p:txBody>
          </p:sp>
        </mc:Choice>
        <mc:Fallback>
          <p:sp>
            <p:nvSpPr>
              <p:cNvPr id="12" name="TextBox 11">
                <a:extLst>
                  <a:ext uri="{FF2B5EF4-FFF2-40B4-BE49-F238E27FC236}">
                    <a16:creationId xmlns:a16="http://schemas.microsoft.com/office/drawing/2014/main" id="{71B30064-A24D-FEFC-7414-9D56780DC42C}"/>
                  </a:ext>
                </a:extLst>
              </p:cNvPr>
              <p:cNvSpPr txBox="1">
                <a:spLocks noRot="1" noChangeAspect="1" noMove="1" noResize="1" noEditPoints="1" noAdjustHandles="1" noChangeArrowheads="1" noChangeShapeType="1" noTextEdit="1"/>
              </p:cNvSpPr>
              <p:nvPr/>
            </p:nvSpPr>
            <p:spPr>
              <a:xfrm>
                <a:off x="7551203" y="5616336"/>
                <a:ext cx="1589346" cy="461665"/>
              </a:xfrm>
              <a:prstGeom prst="rect">
                <a:avLst/>
              </a:prstGeom>
              <a:blipFill>
                <a:blip r:embed="rId6"/>
                <a:stretch>
                  <a:fillRect b="-81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9B2C36F3-49F1-F537-585F-934BD03E18A0}"/>
                  </a:ext>
                </a:extLst>
              </p:cNvPr>
              <p:cNvSpPr txBox="1"/>
              <p:nvPr/>
            </p:nvSpPr>
            <p:spPr>
              <a:xfrm>
                <a:off x="9330947" y="4975628"/>
                <a:ext cx="2064219" cy="8606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i="1" smtClean="0">
                              <a:latin typeface="Cambria Math" panose="02040503050406030204" pitchFamily="18" charset="0"/>
                              <a:ea typeface="Cambria Math" panose="02040503050406030204" pitchFamily="18" charset="0"/>
                              <a:cs typeface="Times New Roman" panose="02020603050405020304" pitchFamily="18" charset="0"/>
                            </a:rPr>
                            <m:t>𝜌</m:t>
                          </m:r>
                        </m:e>
                        <m:sub>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𝑓</m:t>
                          </m:r>
                        </m:sub>
                      </m:sSub>
                      <m:r>
                        <a:rPr lang="en-US" sz="2400" b="0" i="1" smtClean="0">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𝜌</m:t>
                          </m:r>
                        </m:e>
                        <m:sub>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𝑐</m:t>
                          </m:r>
                        </m:sub>
                      </m:sSub>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l-GR" sz="2400" b="0" i="1" smtClean="0">
                          <a:latin typeface="Cambria Math" panose="02040503050406030204" pitchFamily="18" charset="0"/>
                          <a:ea typeface="Cambria Math" panose="02040503050406030204" pitchFamily="18" charset="0"/>
                          <a:cs typeface="Times New Roman" panose="02020603050405020304" pitchFamily="18" charset="0"/>
                        </a:rPr>
                        <m:t>Δ</m:t>
                      </m:r>
                      <m:r>
                        <a:rPr lang="el-GR" sz="2400" b="0" i="1" smtClean="0">
                          <a:latin typeface="Cambria Math" panose="02040503050406030204" pitchFamily="18" charset="0"/>
                          <a:ea typeface="Cambria Math" panose="02040503050406030204" pitchFamily="18" charset="0"/>
                          <a:cs typeface="Times New Roman" panose="02020603050405020304" pitchFamily="18" charset="0"/>
                        </a:rPr>
                        <m:t>𝜌</m:t>
                      </m:r>
                    </m:oMath>
                  </m:oMathPara>
                </a14:m>
                <a:endParaRPr lang="en-US" sz="2400" b="0" dirty="0">
                  <a:latin typeface="Times New Roman" panose="02020603050405020304" pitchFamily="18" charset="0"/>
                  <a:ea typeface="Cambria Math" panose="02040503050406030204" pitchFamily="18" charset="0"/>
                  <a:cs typeface="Times New Roman" panose="02020603050405020304" pitchFamily="18" charset="0"/>
                </a:endParaRPr>
              </a:p>
              <a:p>
                <a:pPr algn="l"/>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𝜀</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𝜌</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 </m:t>
                      </m:r>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𝑐</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m:t>
                          </m:r>
                        </m:sup>
                      </m:sSup>
                    </m:oMath>
                  </m:oMathPara>
                </a14:m>
                <a:endParaRPr lang="en-US" sz="2400" dirty="0">
                  <a:latin typeface="Times New Roman" panose="02020603050405020304" pitchFamily="18" charset="0"/>
                  <a:cs typeface="Times New Roman" panose="02020603050405020304" pitchFamily="18" charset="0"/>
                </a:endParaRPr>
              </a:p>
            </p:txBody>
          </p:sp>
        </mc:Choice>
        <mc:Fallback>
          <p:sp>
            <p:nvSpPr>
              <p:cNvPr id="13" name="TextBox 12">
                <a:extLst>
                  <a:ext uri="{FF2B5EF4-FFF2-40B4-BE49-F238E27FC236}">
                    <a16:creationId xmlns:a16="http://schemas.microsoft.com/office/drawing/2014/main" id="{9B2C36F3-49F1-F537-585F-934BD03E18A0}"/>
                  </a:ext>
                </a:extLst>
              </p:cNvPr>
              <p:cNvSpPr txBox="1">
                <a:spLocks noRot="1" noChangeAspect="1" noMove="1" noResize="1" noEditPoints="1" noAdjustHandles="1" noChangeArrowheads="1" noChangeShapeType="1" noTextEdit="1"/>
              </p:cNvSpPr>
              <p:nvPr/>
            </p:nvSpPr>
            <p:spPr>
              <a:xfrm>
                <a:off x="9330947" y="4975628"/>
                <a:ext cx="2064219" cy="860620"/>
              </a:xfrm>
              <a:prstGeom prst="rect">
                <a:avLst/>
              </a:prstGeom>
              <a:blipFill>
                <a:blip r:embed="rId7"/>
                <a:stretch>
                  <a:fillRect b="-11594"/>
                </a:stretch>
              </a:blipFill>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54759F7C-5282-EB97-7467-FF79760E4D54}"/>
              </a:ext>
            </a:extLst>
          </p:cNvPr>
          <p:cNvCxnSpPr>
            <a:cxnSpLocks/>
          </p:cNvCxnSpPr>
          <p:nvPr/>
        </p:nvCxnSpPr>
        <p:spPr>
          <a:xfrm flipV="1">
            <a:off x="8608804" y="2569760"/>
            <a:ext cx="1021667" cy="1149519"/>
          </a:xfrm>
          <a:prstGeom prst="line">
            <a:avLst/>
          </a:prstGeom>
          <a:ln w="9525"/>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7686C554-0D1A-46B3-8FEB-5BAE57418B80}"/>
              </a:ext>
            </a:extLst>
          </p:cNvPr>
          <p:cNvCxnSpPr>
            <a:cxnSpLocks/>
          </p:cNvCxnSpPr>
          <p:nvPr/>
        </p:nvCxnSpPr>
        <p:spPr>
          <a:xfrm>
            <a:off x="9505252" y="3843746"/>
            <a:ext cx="650656" cy="0"/>
          </a:xfrm>
          <a:prstGeom prst="line">
            <a:avLst/>
          </a:prstGeom>
          <a:ln w="9525"/>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E7EA8D58-D847-7386-9721-11755D0E515B}"/>
                  </a:ext>
                </a:extLst>
              </p:cNvPr>
              <p:cNvSpPr txBox="1"/>
              <p:nvPr/>
            </p:nvSpPr>
            <p:spPr>
              <a:xfrm>
                <a:off x="9625374" y="2257137"/>
                <a:ext cx="1305742"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Solid </a:t>
                </a:r>
                <a14:m>
                  <m:oMath xmlns:m="http://schemas.openxmlformats.org/officeDocument/2006/math">
                    <m:sSub>
                      <m:sSub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i="1" smtClean="0">
                            <a:latin typeface="Cambria Math" panose="02040503050406030204" pitchFamily="18" charset="0"/>
                            <a:ea typeface="Cambria Math" panose="02040503050406030204" pitchFamily="18" charset="0"/>
                            <a:cs typeface="Times New Roman" panose="02020603050405020304" pitchFamily="18" charset="0"/>
                          </a:rPr>
                          <m:t>𝜇</m:t>
                        </m:r>
                      </m:e>
                      <m:sub>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𝑚</m:t>
                        </m:r>
                      </m:sub>
                    </m:sSub>
                  </m:oMath>
                </a14:m>
                <a:endParaRPr lang="en-US" sz="2400" b="0" dirty="0">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p:sp>
            <p:nvSpPr>
              <p:cNvPr id="25" name="TextBox 24">
                <a:extLst>
                  <a:ext uri="{FF2B5EF4-FFF2-40B4-BE49-F238E27FC236}">
                    <a16:creationId xmlns:a16="http://schemas.microsoft.com/office/drawing/2014/main" id="{E7EA8D58-D847-7386-9721-11755D0E515B}"/>
                  </a:ext>
                </a:extLst>
              </p:cNvPr>
              <p:cNvSpPr txBox="1">
                <a:spLocks noRot="1" noChangeAspect="1" noMove="1" noResize="1" noEditPoints="1" noAdjustHandles="1" noChangeArrowheads="1" noChangeShapeType="1" noTextEdit="1"/>
              </p:cNvSpPr>
              <p:nvPr/>
            </p:nvSpPr>
            <p:spPr>
              <a:xfrm>
                <a:off x="9625374" y="2257137"/>
                <a:ext cx="1305742" cy="461665"/>
              </a:xfrm>
              <a:prstGeom prst="rect">
                <a:avLst/>
              </a:prstGeom>
              <a:blipFill>
                <a:blip r:embed="rId8"/>
                <a:stretch>
                  <a:fillRect l="-6731" t="-10526" b="-28947"/>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F81F9D85-FBB1-6DF3-38FE-7D2D098261F6}"/>
              </a:ext>
            </a:extLst>
          </p:cNvPr>
          <p:cNvSpPr txBox="1"/>
          <p:nvPr/>
        </p:nvSpPr>
        <p:spPr>
          <a:xfrm>
            <a:off x="10181427" y="3576964"/>
            <a:ext cx="833883" cy="461665"/>
          </a:xfrm>
          <a:prstGeom prst="rect">
            <a:avLst/>
          </a:prstGeom>
          <a:noFill/>
        </p:spPr>
        <p:txBody>
          <a:bodyPr wrap="none" rtlCol="0">
            <a:spAutoFit/>
          </a:bodyPr>
          <a:lstStyle/>
          <a:p>
            <a:pPr algn="l"/>
            <a:r>
              <a:rPr lang="en-US" sz="2400" b="0" dirty="0">
                <a:latin typeface="Times New Roman" panose="02020603050405020304" pitchFamily="18" charset="0"/>
                <a:ea typeface="Cambria Math" panose="02040503050406030204" pitchFamily="18" charset="0"/>
                <a:cs typeface="Times New Roman" panose="02020603050405020304" pitchFamily="18" charset="0"/>
              </a:rPr>
              <a:t>Fluid</a:t>
            </a:r>
          </a:p>
        </p:txBody>
      </p:sp>
      <p:grpSp>
        <p:nvGrpSpPr>
          <p:cNvPr id="36" name="Google Shape;994;p61">
            <a:extLst>
              <a:ext uri="{FF2B5EF4-FFF2-40B4-BE49-F238E27FC236}">
                <a16:creationId xmlns:a16="http://schemas.microsoft.com/office/drawing/2014/main" id="{66705735-F1A3-1768-BD3C-DACEFDF03AFF}"/>
              </a:ext>
            </a:extLst>
          </p:cNvPr>
          <p:cNvGrpSpPr/>
          <p:nvPr/>
        </p:nvGrpSpPr>
        <p:grpSpPr>
          <a:xfrm>
            <a:off x="6460749" y="1460882"/>
            <a:ext cx="589717" cy="557506"/>
            <a:chOff x="1799738" y="3074500"/>
            <a:chExt cx="345000" cy="343975"/>
          </a:xfrm>
        </p:grpSpPr>
        <p:sp>
          <p:nvSpPr>
            <p:cNvPr id="37" name="Google Shape;995;p61">
              <a:extLst>
                <a:ext uri="{FF2B5EF4-FFF2-40B4-BE49-F238E27FC236}">
                  <a16:creationId xmlns:a16="http://schemas.microsoft.com/office/drawing/2014/main" id="{F0861170-668E-BA14-9DE4-002DBC865D2D}"/>
                </a:ext>
              </a:extLst>
            </p:cNvPr>
            <p:cNvSpPr/>
            <p:nvPr/>
          </p:nvSpPr>
          <p:spPr>
            <a:xfrm>
              <a:off x="1799738" y="3272100"/>
              <a:ext cx="345000" cy="146375"/>
            </a:xfrm>
            <a:custGeom>
              <a:avLst/>
              <a:gdLst/>
              <a:ahLst/>
              <a:cxnLst/>
              <a:rect l="l" t="t" r="r" b="b"/>
              <a:pathLst>
                <a:path w="13800" h="5855" extrusionOk="0">
                  <a:moveTo>
                    <a:pt x="5424" y="595"/>
                  </a:moveTo>
                  <a:cubicBezTo>
                    <a:pt x="6070" y="595"/>
                    <a:pt x="6582" y="1149"/>
                    <a:pt x="6582" y="1795"/>
                  </a:cubicBezTo>
                  <a:lnTo>
                    <a:pt x="6582" y="2779"/>
                  </a:lnTo>
                  <a:cubicBezTo>
                    <a:pt x="6193" y="2523"/>
                    <a:pt x="5772" y="2389"/>
                    <a:pt x="5301" y="2389"/>
                  </a:cubicBezTo>
                  <a:lnTo>
                    <a:pt x="1067" y="2389"/>
                  </a:lnTo>
                  <a:lnTo>
                    <a:pt x="1067" y="1795"/>
                  </a:lnTo>
                  <a:cubicBezTo>
                    <a:pt x="1067" y="1497"/>
                    <a:pt x="1282" y="1241"/>
                    <a:pt x="1579" y="1241"/>
                  </a:cubicBezTo>
                  <a:cubicBezTo>
                    <a:pt x="2656" y="1241"/>
                    <a:pt x="3763" y="1067"/>
                    <a:pt x="4788" y="729"/>
                  </a:cubicBezTo>
                  <a:lnTo>
                    <a:pt x="4870" y="729"/>
                  </a:lnTo>
                  <a:cubicBezTo>
                    <a:pt x="5085" y="636"/>
                    <a:pt x="5219" y="595"/>
                    <a:pt x="5424" y="595"/>
                  </a:cubicBezTo>
                  <a:close/>
                  <a:moveTo>
                    <a:pt x="8417" y="595"/>
                  </a:moveTo>
                  <a:cubicBezTo>
                    <a:pt x="8591" y="595"/>
                    <a:pt x="8714" y="636"/>
                    <a:pt x="8930" y="729"/>
                  </a:cubicBezTo>
                  <a:lnTo>
                    <a:pt x="9012" y="729"/>
                  </a:lnTo>
                  <a:cubicBezTo>
                    <a:pt x="10037" y="1067"/>
                    <a:pt x="11113" y="1241"/>
                    <a:pt x="12220" y="1241"/>
                  </a:cubicBezTo>
                  <a:cubicBezTo>
                    <a:pt x="12518" y="1241"/>
                    <a:pt x="12733" y="1497"/>
                    <a:pt x="12733" y="1579"/>
                  </a:cubicBezTo>
                  <a:lnTo>
                    <a:pt x="12733" y="2389"/>
                  </a:lnTo>
                  <a:lnTo>
                    <a:pt x="8458" y="2389"/>
                  </a:lnTo>
                  <a:cubicBezTo>
                    <a:pt x="8038" y="2389"/>
                    <a:pt x="7566" y="2523"/>
                    <a:pt x="7177" y="2779"/>
                  </a:cubicBezTo>
                  <a:lnTo>
                    <a:pt x="7177" y="1795"/>
                  </a:lnTo>
                  <a:cubicBezTo>
                    <a:pt x="7177" y="1149"/>
                    <a:pt x="7730" y="595"/>
                    <a:pt x="8417" y="595"/>
                  </a:cubicBezTo>
                  <a:close/>
                  <a:moveTo>
                    <a:pt x="13205" y="2984"/>
                  </a:moveTo>
                  <a:lnTo>
                    <a:pt x="13205" y="4142"/>
                  </a:lnTo>
                  <a:lnTo>
                    <a:pt x="8243" y="4142"/>
                  </a:lnTo>
                  <a:cubicBezTo>
                    <a:pt x="7946" y="4142"/>
                    <a:pt x="7689" y="4358"/>
                    <a:pt x="7648" y="4655"/>
                  </a:cubicBezTo>
                  <a:cubicBezTo>
                    <a:pt x="7566" y="4993"/>
                    <a:pt x="7269" y="5290"/>
                    <a:pt x="6879" y="5290"/>
                  </a:cubicBezTo>
                  <a:cubicBezTo>
                    <a:pt x="6541" y="5290"/>
                    <a:pt x="6193" y="4993"/>
                    <a:pt x="6152" y="4655"/>
                  </a:cubicBezTo>
                  <a:cubicBezTo>
                    <a:pt x="6070" y="4358"/>
                    <a:pt x="5813" y="4142"/>
                    <a:pt x="5516" y="4142"/>
                  </a:cubicBezTo>
                  <a:lnTo>
                    <a:pt x="605" y="4142"/>
                  </a:lnTo>
                  <a:lnTo>
                    <a:pt x="605" y="2984"/>
                  </a:lnTo>
                  <a:lnTo>
                    <a:pt x="5301" y="2984"/>
                  </a:lnTo>
                  <a:cubicBezTo>
                    <a:pt x="5813" y="2984"/>
                    <a:pt x="6326" y="3199"/>
                    <a:pt x="6664" y="3548"/>
                  </a:cubicBezTo>
                  <a:cubicBezTo>
                    <a:pt x="6731" y="3609"/>
                    <a:pt x="6818" y="3640"/>
                    <a:pt x="6899" y="3640"/>
                  </a:cubicBezTo>
                  <a:cubicBezTo>
                    <a:pt x="6979" y="3640"/>
                    <a:pt x="7054" y="3609"/>
                    <a:pt x="7095" y="3548"/>
                  </a:cubicBezTo>
                  <a:cubicBezTo>
                    <a:pt x="7474" y="3199"/>
                    <a:pt x="7987" y="2984"/>
                    <a:pt x="8499" y="2984"/>
                  </a:cubicBezTo>
                  <a:close/>
                  <a:moveTo>
                    <a:pt x="5383" y="1"/>
                  </a:moveTo>
                  <a:cubicBezTo>
                    <a:pt x="5085" y="1"/>
                    <a:pt x="4870" y="83"/>
                    <a:pt x="4655" y="124"/>
                  </a:cubicBezTo>
                  <a:cubicBezTo>
                    <a:pt x="4614" y="165"/>
                    <a:pt x="4614" y="165"/>
                    <a:pt x="4573" y="165"/>
                  </a:cubicBezTo>
                  <a:cubicBezTo>
                    <a:pt x="3589" y="513"/>
                    <a:pt x="2605" y="636"/>
                    <a:pt x="1579" y="636"/>
                  </a:cubicBezTo>
                  <a:cubicBezTo>
                    <a:pt x="985" y="636"/>
                    <a:pt x="472" y="1149"/>
                    <a:pt x="472" y="1795"/>
                  </a:cubicBezTo>
                  <a:lnTo>
                    <a:pt x="472" y="2389"/>
                  </a:lnTo>
                  <a:lnTo>
                    <a:pt x="298" y="2389"/>
                  </a:lnTo>
                  <a:cubicBezTo>
                    <a:pt x="134" y="2389"/>
                    <a:pt x="1" y="2564"/>
                    <a:pt x="1" y="2687"/>
                  </a:cubicBezTo>
                  <a:lnTo>
                    <a:pt x="1" y="4440"/>
                  </a:lnTo>
                  <a:cubicBezTo>
                    <a:pt x="1" y="4614"/>
                    <a:pt x="134" y="4737"/>
                    <a:pt x="298" y="4737"/>
                  </a:cubicBezTo>
                  <a:lnTo>
                    <a:pt x="5516" y="4737"/>
                  </a:lnTo>
                  <a:cubicBezTo>
                    <a:pt x="5557" y="4737"/>
                    <a:pt x="5557" y="4737"/>
                    <a:pt x="5557" y="4778"/>
                  </a:cubicBezTo>
                  <a:cubicBezTo>
                    <a:pt x="5680" y="5424"/>
                    <a:pt x="6244" y="5854"/>
                    <a:pt x="6879" y="5854"/>
                  </a:cubicBezTo>
                  <a:cubicBezTo>
                    <a:pt x="7566" y="5854"/>
                    <a:pt x="8120" y="5424"/>
                    <a:pt x="8243" y="4778"/>
                  </a:cubicBezTo>
                  <a:lnTo>
                    <a:pt x="8243" y="4737"/>
                  </a:lnTo>
                  <a:lnTo>
                    <a:pt x="13502" y="4737"/>
                  </a:lnTo>
                  <a:cubicBezTo>
                    <a:pt x="13625" y="4737"/>
                    <a:pt x="13799" y="4614"/>
                    <a:pt x="13799" y="4440"/>
                  </a:cubicBezTo>
                  <a:lnTo>
                    <a:pt x="13799" y="2687"/>
                  </a:lnTo>
                  <a:cubicBezTo>
                    <a:pt x="13799" y="2564"/>
                    <a:pt x="13625" y="2389"/>
                    <a:pt x="13502" y="2389"/>
                  </a:cubicBezTo>
                  <a:lnTo>
                    <a:pt x="13287" y="2389"/>
                  </a:lnTo>
                  <a:lnTo>
                    <a:pt x="13287" y="1579"/>
                  </a:lnTo>
                  <a:cubicBezTo>
                    <a:pt x="13287" y="1364"/>
                    <a:pt x="13205" y="1190"/>
                    <a:pt x="13030" y="1026"/>
                  </a:cubicBezTo>
                  <a:cubicBezTo>
                    <a:pt x="12815" y="811"/>
                    <a:pt x="12477" y="636"/>
                    <a:pt x="12179" y="636"/>
                  </a:cubicBezTo>
                  <a:cubicBezTo>
                    <a:pt x="11154" y="636"/>
                    <a:pt x="10170" y="513"/>
                    <a:pt x="9186" y="165"/>
                  </a:cubicBezTo>
                  <a:cubicBezTo>
                    <a:pt x="9145" y="165"/>
                    <a:pt x="9145" y="165"/>
                    <a:pt x="9104" y="124"/>
                  </a:cubicBezTo>
                  <a:cubicBezTo>
                    <a:pt x="8889" y="83"/>
                    <a:pt x="8673" y="1"/>
                    <a:pt x="8376" y="1"/>
                  </a:cubicBezTo>
                  <a:cubicBezTo>
                    <a:pt x="7782" y="1"/>
                    <a:pt x="7218" y="339"/>
                    <a:pt x="6879" y="811"/>
                  </a:cubicBezTo>
                  <a:cubicBezTo>
                    <a:pt x="6582" y="339"/>
                    <a:pt x="6028" y="1"/>
                    <a:pt x="5383"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96;p61">
              <a:extLst>
                <a:ext uri="{FF2B5EF4-FFF2-40B4-BE49-F238E27FC236}">
                  <a16:creationId xmlns:a16="http://schemas.microsoft.com/office/drawing/2014/main" id="{B76BF414-7FEA-D84C-C5FA-4E113D78DCB4}"/>
                </a:ext>
              </a:extLst>
            </p:cNvPr>
            <p:cNvSpPr/>
            <p:nvPr/>
          </p:nvSpPr>
          <p:spPr>
            <a:xfrm>
              <a:off x="2062438" y="3124750"/>
              <a:ext cx="37450" cy="14875"/>
            </a:xfrm>
            <a:custGeom>
              <a:avLst/>
              <a:gdLst/>
              <a:ahLst/>
              <a:cxnLst/>
              <a:rect l="l" t="t" r="r" b="b"/>
              <a:pathLst>
                <a:path w="1498" h="595" extrusionOk="0">
                  <a:moveTo>
                    <a:pt x="349" y="0"/>
                  </a:moveTo>
                  <a:cubicBezTo>
                    <a:pt x="134" y="0"/>
                    <a:pt x="0" y="164"/>
                    <a:pt x="41" y="338"/>
                  </a:cubicBezTo>
                  <a:cubicBezTo>
                    <a:pt x="41" y="472"/>
                    <a:pt x="175" y="595"/>
                    <a:pt x="349" y="595"/>
                  </a:cubicBezTo>
                  <a:lnTo>
                    <a:pt x="1200" y="595"/>
                  </a:lnTo>
                  <a:cubicBezTo>
                    <a:pt x="1374" y="595"/>
                    <a:pt x="1497" y="420"/>
                    <a:pt x="1497" y="256"/>
                  </a:cubicBezTo>
                  <a:cubicBezTo>
                    <a:pt x="1497" y="123"/>
                    <a:pt x="1323" y="0"/>
                    <a:pt x="12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97;p61">
              <a:extLst>
                <a:ext uri="{FF2B5EF4-FFF2-40B4-BE49-F238E27FC236}">
                  <a16:creationId xmlns:a16="http://schemas.microsoft.com/office/drawing/2014/main" id="{113D2D55-748E-B18B-2736-85EE2BC00FFA}"/>
                </a:ext>
              </a:extLst>
            </p:cNvPr>
            <p:cNvSpPr/>
            <p:nvPr/>
          </p:nvSpPr>
          <p:spPr>
            <a:xfrm>
              <a:off x="2050638" y="3074725"/>
              <a:ext cx="39750" cy="26450"/>
            </a:xfrm>
            <a:custGeom>
              <a:avLst/>
              <a:gdLst/>
              <a:ahLst/>
              <a:cxnLst/>
              <a:rect l="l" t="t" r="r" b="b"/>
              <a:pathLst>
                <a:path w="1590" h="1058" extrusionOk="0">
                  <a:moveTo>
                    <a:pt x="1229" y="0"/>
                  </a:moveTo>
                  <a:cubicBezTo>
                    <a:pt x="1190" y="0"/>
                    <a:pt x="1152" y="10"/>
                    <a:pt x="1118" y="33"/>
                  </a:cubicBezTo>
                  <a:lnTo>
                    <a:pt x="216" y="504"/>
                  </a:lnTo>
                  <a:cubicBezTo>
                    <a:pt x="93" y="586"/>
                    <a:pt x="1" y="761"/>
                    <a:pt x="93" y="884"/>
                  </a:cubicBezTo>
                  <a:cubicBezTo>
                    <a:pt x="134" y="1017"/>
                    <a:pt x="257" y="1058"/>
                    <a:pt x="349" y="1058"/>
                  </a:cubicBezTo>
                  <a:cubicBezTo>
                    <a:pt x="390" y="1058"/>
                    <a:pt x="431" y="1058"/>
                    <a:pt x="513" y="1017"/>
                  </a:cubicBezTo>
                  <a:lnTo>
                    <a:pt x="1375" y="545"/>
                  </a:lnTo>
                  <a:cubicBezTo>
                    <a:pt x="1498" y="504"/>
                    <a:pt x="1590" y="289"/>
                    <a:pt x="1498" y="166"/>
                  </a:cubicBezTo>
                  <a:cubicBezTo>
                    <a:pt x="1438" y="70"/>
                    <a:pt x="1331" y="0"/>
                    <a:pt x="1229"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98;p61">
              <a:extLst>
                <a:ext uri="{FF2B5EF4-FFF2-40B4-BE49-F238E27FC236}">
                  <a16:creationId xmlns:a16="http://schemas.microsoft.com/office/drawing/2014/main" id="{3116BD9D-B29D-D672-140D-3122CBBB07A4}"/>
                </a:ext>
              </a:extLst>
            </p:cNvPr>
            <p:cNvSpPr/>
            <p:nvPr/>
          </p:nvSpPr>
          <p:spPr>
            <a:xfrm>
              <a:off x="2050638" y="3163175"/>
              <a:ext cx="39750" cy="25650"/>
            </a:xfrm>
            <a:custGeom>
              <a:avLst/>
              <a:gdLst/>
              <a:ahLst/>
              <a:cxnLst/>
              <a:rect l="l" t="t" r="r" b="b"/>
              <a:pathLst>
                <a:path w="1590" h="1026" extrusionOk="0">
                  <a:moveTo>
                    <a:pt x="338" y="1"/>
                  </a:moveTo>
                  <a:cubicBezTo>
                    <a:pt x="243" y="1"/>
                    <a:pt x="148" y="55"/>
                    <a:pt x="93" y="165"/>
                  </a:cubicBezTo>
                  <a:cubicBezTo>
                    <a:pt x="1" y="298"/>
                    <a:pt x="93" y="472"/>
                    <a:pt x="216" y="554"/>
                  </a:cubicBezTo>
                  <a:lnTo>
                    <a:pt x="1118" y="985"/>
                  </a:lnTo>
                  <a:cubicBezTo>
                    <a:pt x="1159" y="1026"/>
                    <a:pt x="1200" y="1026"/>
                    <a:pt x="1241" y="1026"/>
                  </a:cubicBezTo>
                  <a:cubicBezTo>
                    <a:pt x="1334" y="1026"/>
                    <a:pt x="1457" y="985"/>
                    <a:pt x="1498" y="852"/>
                  </a:cubicBezTo>
                  <a:cubicBezTo>
                    <a:pt x="1590" y="729"/>
                    <a:pt x="1498" y="554"/>
                    <a:pt x="1375" y="472"/>
                  </a:cubicBezTo>
                  <a:lnTo>
                    <a:pt x="472" y="42"/>
                  </a:lnTo>
                  <a:cubicBezTo>
                    <a:pt x="431" y="14"/>
                    <a:pt x="385" y="1"/>
                    <a:pt x="33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99;p61">
              <a:extLst>
                <a:ext uri="{FF2B5EF4-FFF2-40B4-BE49-F238E27FC236}">
                  <a16:creationId xmlns:a16="http://schemas.microsoft.com/office/drawing/2014/main" id="{D3DD3CBE-7EB3-7BAD-DE1A-0BCA8BBF4F9C}"/>
                </a:ext>
              </a:extLst>
            </p:cNvPr>
            <p:cNvSpPr/>
            <p:nvPr/>
          </p:nvSpPr>
          <p:spPr>
            <a:xfrm>
              <a:off x="1843563" y="3124750"/>
              <a:ext cx="37450" cy="14875"/>
            </a:xfrm>
            <a:custGeom>
              <a:avLst/>
              <a:gdLst/>
              <a:ahLst/>
              <a:cxnLst/>
              <a:rect l="l" t="t" r="r" b="b"/>
              <a:pathLst>
                <a:path w="1498" h="595" extrusionOk="0">
                  <a:moveTo>
                    <a:pt x="339" y="0"/>
                  </a:moveTo>
                  <a:cubicBezTo>
                    <a:pt x="134" y="0"/>
                    <a:pt x="1" y="164"/>
                    <a:pt x="42" y="338"/>
                  </a:cubicBezTo>
                  <a:cubicBezTo>
                    <a:pt x="42" y="472"/>
                    <a:pt x="175" y="595"/>
                    <a:pt x="339" y="595"/>
                  </a:cubicBezTo>
                  <a:lnTo>
                    <a:pt x="1200" y="595"/>
                  </a:lnTo>
                  <a:cubicBezTo>
                    <a:pt x="1364" y="595"/>
                    <a:pt x="1497" y="420"/>
                    <a:pt x="1497" y="256"/>
                  </a:cubicBezTo>
                  <a:cubicBezTo>
                    <a:pt x="1497" y="123"/>
                    <a:pt x="1364" y="0"/>
                    <a:pt x="12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00;p61">
              <a:extLst>
                <a:ext uri="{FF2B5EF4-FFF2-40B4-BE49-F238E27FC236}">
                  <a16:creationId xmlns:a16="http://schemas.microsoft.com/office/drawing/2014/main" id="{5EFC8DD0-4BA4-0053-5468-8706E2DB184A}"/>
                </a:ext>
              </a:extLst>
            </p:cNvPr>
            <p:cNvSpPr/>
            <p:nvPr/>
          </p:nvSpPr>
          <p:spPr>
            <a:xfrm>
              <a:off x="1854338" y="3074725"/>
              <a:ext cx="38450" cy="26450"/>
            </a:xfrm>
            <a:custGeom>
              <a:avLst/>
              <a:gdLst/>
              <a:ahLst/>
              <a:cxnLst/>
              <a:rect l="l" t="t" r="r" b="b"/>
              <a:pathLst>
                <a:path w="1538" h="1058" extrusionOk="0">
                  <a:moveTo>
                    <a:pt x="355" y="0"/>
                  </a:moveTo>
                  <a:cubicBezTo>
                    <a:pt x="249" y="0"/>
                    <a:pt x="142" y="70"/>
                    <a:pt x="82" y="166"/>
                  </a:cubicBezTo>
                  <a:cubicBezTo>
                    <a:pt x="0" y="289"/>
                    <a:pt x="41" y="504"/>
                    <a:pt x="215" y="545"/>
                  </a:cubicBezTo>
                  <a:lnTo>
                    <a:pt x="1066" y="1017"/>
                  </a:lnTo>
                  <a:cubicBezTo>
                    <a:pt x="1107" y="1058"/>
                    <a:pt x="1148" y="1058"/>
                    <a:pt x="1189" y="1058"/>
                  </a:cubicBezTo>
                  <a:cubicBezTo>
                    <a:pt x="1323" y="1058"/>
                    <a:pt x="1405" y="1017"/>
                    <a:pt x="1497" y="884"/>
                  </a:cubicBezTo>
                  <a:cubicBezTo>
                    <a:pt x="1538" y="761"/>
                    <a:pt x="1497" y="586"/>
                    <a:pt x="1364" y="504"/>
                  </a:cubicBezTo>
                  <a:lnTo>
                    <a:pt x="472" y="33"/>
                  </a:lnTo>
                  <a:cubicBezTo>
                    <a:pt x="435" y="10"/>
                    <a:pt x="395" y="0"/>
                    <a:pt x="355"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01;p61">
              <a:extLst>
                <a:ext uri="{FF2B5EF4-FFF2-40B4-BE49-F238E27FC236}">
                  <a16:creationId xmlns:a16="http://schemas.microsoft.com/office/drawing/2014/main" id="{1732093D-C01A-521C-98C8-E97AEE5A098D}"/>
                </a:ext>
              </a:extLst>
            </p:cNvPr>
            <p:cNvSpPr/>
            <p:nvPr/>
          </p:nvSpPr>
          <p:spPr>
            <a:xfrm>
              <a:off x="1854338" y="3163175"/>
              <a:ext cx="38450" cy="25650"/>
            </a:xfrm>
            <a:custGeom>
              <a:avLst/>
              <a:gdLst/>
              <a:ahLst/>
              <a:cxnLst/>
              <a:rect l="l" t="t" r="r" b="b"/>
              <a:pathLst>
                <a:path w="1538" h="1026" extrusionOk="0">
                  <a:moveTo>
                    <a:pt x="1235" y="1"/>
                  </a:moveTo>
                  <a:cubicBezTo>
                    <a:pt x="1181" y="1"/>
                    <a:pt x="1124" y="14"/>
                    <a:pt x="1066" y="42"/>
                  </a:cubicBezTo>
                  <a:lnTo>
                    <a:pt x="215" y="472"/>
                  </a:lnTo>
                  <a:cubicBezTo>
                    <a:pt x="41" y="554"/>
                    <a:pt x="0" y="729"/>
                    <a:pt x="82" y="852"/>
                  </a:cubicBezTo>
                  <a:cubicBezTo>
                    <a:pt x="123" y="985"/>
                    <a:pt x="215" y="1026"/>
                    <a:pt x="338" y="1026"/>
                  </a:cubicBezTo>
                  <a:cubicBezTo>
                    <a:pt x="379" y="1026"/>
                    <a:pt x="421" y="1026"/>
                    <a:pt x="472" y="985"/>
                  </a:cubicBezTo>
                  <a:lnTo>
                    <a:pt x="1364" y="554"/>
                  </a:lnTo>
                  <a:cubicBezTo>
                    <a:pt x="1497" y="472"/>
                    <a:pt x="1538" y="298"/>
                    <a:pt x="1497" y="165"/>
                  </a:cubicBezTo>
                  <a:cubicBezTo>
                    <a:pt x="1435" y="55"/>
                    <a:pt x="1342" y="1"/>
                    <a:pt x="1235"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02;p61">
              <a:extLst>
                <a:ext uri="{FF2B5EF4-FFF2-40B4-BE49-F238E27FC236}">
                  <a16:creationId xmlns:a16="http://schemas.microsoft.com/office/drawing/2014/main" id="{E341583C-839C-E6B5-C42A-67D5E14EA150}"/>
                </a:ext>
              </a:extLst>
            </p:cNvPr>
            <p:cNvSpPr/>
            <p:nvPr/>
          </p:nvSpPr>
          <p:spPr>
            <a:xfrm>
              <a:off x="1916088" y="3074500"/>
              <a:ext cx="113300" cy="174100"/>
            </a:xfrm>
            <a:custGeom>
              <a:avLst/>
              <a:gdLst/>
              <a:ahLst/>
              <a:cxnLst/>
              <a:rect l="l" t="t" r="r" b="b"/>
              <a:pathLst>
                <a:path w="4532" h="6964" extrusionOk="0">
                  <a:moveTo>
                    <a:pt x="2225" y="595"/>
                  </a:moveTo>
                  <a:cubicBezTo>
                    <a:pt x="3169" y="595"/>
                    <a:pt x="3937" y="1364"/>
                    <a:pt x="3937" y="2307"/>
                  </a:cubicBezTo>
                  <a:cubicBezTo>
                    <a:pt x="3937" y="2687"/>
                    <a:pt x="3804" y="3035"/>
                    <a:pt x="3548" y="3333"/>
                  </a:cubicBezTo>
                  <a:cubicBezTo>
                    <a:pt x="3210" y="3763"/>
                    <a:pt x="2994" y="4276"/>
                    <a:pt x="2871" y="4870"/>
                  </a:cubicBezTo>
                  <a:lnTo>
                    <a:pt x="1631" y="4870"/>
                  </a:lnTo>
                  <a:cubicBezTo>
                    <a:pt x="1498" y="4317"/>
                    <a:pt x="1282" y="3804"/>
                    <a:pt x="903" y="3333"/>
                  </a:cubicBezTo>
                  <a:cubicBezTo>
                    <a:pt x="688" y="3035"/>
                    <a:pt x="565" y="2687"/>
                    <a:pt x="565" y="2307"/>
                  </a:cubicBezTo>
                  <a:cubicBezTo>
                    <a:pt x="565" y="1364"/>
                    <a:pt x="1333" y="595"/>
                    <a:pt x="2225" y="595"/>
                  </a:cubicBezTo>
                  <a:close/>
                  <a:moveTo>
                    <a:pt x="2820" y="5424"/>
                  </a:moveTo>
                  <a:lnTo>
                    <a:pt x="2820" y="5813"/>
                  </a:lnTo>
                  <a:cubicBezTo>
                    <a:pt x="2820" y="6111"/>
                    <a:pt x="2564" y="6367"/>
                    <a:pt x="2266" y="6367"/>
                  </a:cubicBezTo>
                  <a:cubicBezTo>
                    <a:pt x="1928" y="6367"/>
                    <a:pt x="1672" y="6111"/>
                    <a:pt x="1672" y="5813"/>
                  </a:cubicBezTo>
                  <a:lnTo>
                    <a:pt x="1672" y="5424"/>
                  </a:lnTo>
                  <a:close/>
                  <a:moveTo>
                    <a:pt x="2225" y="1"/>
                  </a:moveTo>
                  <a:cubicBezTo>
                    <a:pt x="1631" y="1"/>
                    <a:pt x="1077" y="257"/>
                    <a:pt x="647" y="688"/>
                  </a:cubicBezTo>
                  <a:cubicBezTo>
                    <a:pt x="216" y="1108"/>
                    <a:pt x="1" y="1713"/>
                    <a:pt x="1" y="2307"/>
                  </a:cubicBezTo>
                  <a:cubicBezTo>
                    <a:pt x="1" y="2820"/>
                    <a:pt x="134" y="3292"/>
                    <a:pt x="472" y="3671"/>
                  </a:cubicBezTo>
                  <a:cubicBezTo>
                    <a:pt x="770" y="4101"/>
                    <a:pt x="985" y="4614"/>
                    <a:pt x="1077" y="5086"/>
                  </a:cubicBezTo>
                  <a:lnTo>
                    <a:pt x="1077" y="5168"/>
                  </a:lnTo>
                  <a:lnTo>
                    <a:pt x="1077" y="5762"/>
                  </a:lnTo>
                  <a:cubicBezTo>
                    <a:pt x="1077" y="6425"/>
                    <a:pt x="1593" y="6964"/>
                    <a:pt x="2237" y="6964"/>
                  </a:cubicBezTo>
                  <a:cubicBezTo>
                    <a:pt x="2260" y="6964"/>
                    <a:pt x="2284" y="6963"/>
                    <a:pt x="2307" y="6962"/>
                  </a:cubicBezTo>
                  <a:cubicBezTo>
                    <a:pt x="2953" y="6921"/>
                    <a:pt x="3425" y="6408"/>
                    <a:pt x="3425" y="5813"/>
                  </a:cubicBezTo>
                  <a:lnTo>
                    <a:pt x="3425" y="5168"/>
                  </a:lnTo>
                  <a:lnTo>
                    <a:pt x="3425" y="5127"/>
                  </a:lnTo>
                  <a:cubicBezTo>
                    <a:pt x="3507" y="4614"/>
                    <a:pt x="3722" y="4101"/>
                    <a:pt x="4019" y="3712"/>
                  </a:cubicBezTo>
                  <a:cubicBezTo>
                    <a:pt x="4358" y="3292"/>
                    <a:pt x="4532" y="2820"/>
                    <a:pt x="4532" y="2307"/>
                  </a:cubicBezTo>
                  <a:cubicBezTo>
                    <a:pt x="4532" y="1713"/>
                    <a:pt x="4276" y="1108"/>
                    <a:pt x="3845" y="688"/>
                  </a:cubicBezTo>
                  <a:cubicBezTo>
                    <a:pt x="3425" y="257"/>
                    <a:pt x="2871" y="1"/>
                    <a:pt x="2266"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 name="Picture 9" descr="A graph of a function&#10;&#10;Description automatically generated with medium confidence">
            <a:extLst>
              <a:ext uri="{FF2B5EF4-FFF2-40B4-BE49-F238E27FC236}">
                <a16:creationId xmlns:a16="http://schemas.microsoft.com/office/drawing/2014/main" id="{C40FD8A2-6303-AB37-954C-B34205F6A809}"/>
              </a:ext>
            </a:extLst>
          </p:cNvPr>
          <p:cNvPicPr>
            <a:picLocks noChangeAspect="1"/>
          </p:cNvPicPr>
          <p:nvPr/>
        </p:nvPicPr>
        <p:blipFill>
          <a:blip r:embed="rId9"/>
          <a:stretch>
            <a:fillRect/>
          </a:stretch>
        </p:blipFill>
        <p:spPr>
          <a:xfrm>
            <a:off x="615184" y="2018388"/>
            <a:ext cx="5260784" cy="4137696"/>
          </a:xfrm>
          <a:prstGeom prst="rect">
            <a:avLst/>
          </a:prstGeom>
        </p:spPr>
      </p:pic>
      <p:sp>
        <p:nvSpPr>
          <p:cNvPr id="14" name="TextBox 13">
            <a:extLst>
              <a:ext uri="{FF2B5EF4-FFF2-40B4-BE49-F238E27FC236}">
                <a16:creationId xmlns:a16="http://schemas.microsoft.com/office/drawing/2014/main" id="{CA3985D6-F67B-D676-42E4-6C6FC6E85DC7}"/>
              </a:ext>
            </a:extLst>
          </p:cNvPr>
          <p:cNvSpPr txBox="1"/>
          <p:nvPr/>
        </p:nvSpPr>
        <p:spPr>
          <a:xfrm>
            <a:off x="3647668" y="1477367"/>
            <a:ext cx="1274708" cy="461665"/>
          </a:xfrm>
          <a:prstGeom prst="rect">
            <a:avLst/>
          </a:prstGeom>
          <a:noFill/>
        </p:spPr>
        <p:txBody>
          <a:bodyPr wrap="none" rtlCol="0">
            <a:spAutoFit/>
          </a:bodyPr>
          <a:lstStyle/>
          <a:p>
            <a:pPr algn="l"/>
            <a:r>
              <a:rPr lang="en-US" sz="2400" b="1" dirty="0">
                <a:latin typeface="Times New Roman" panose="02020603050405020304" pitchFamily="18" charset="0"/>
                <a:cs typeface="Times New Roman" panose="02020603050405020304" pitchFamily="18" charset="0"/>
              </a:rPr>
              <a:t>C = 0.22</a:t>
            </a:r>
          </a:p>
        </p:txBody>
      </p:sp>
      <p:sp>
        <p:nvSpPr>
          <p:cNvPr id="4" name="Footer Placeholder 3">
            <a:extLst>
              <a:ext uri="{FF2B5EF4-FFF2-40B4-BE49-F238E27FC236}">
                <a16:creationId xmlns:a16="http://schemas.microsoft.com/office/drawing/2014/main" id="{0CB45859-94D4-BCA1-8E26-6BB0CCFB3640}"/>
              </a:ext>
            </a:extLst>
          </p:cNvPr>
          <p:cNvSpPr>
            <a:spLocks noGrp="1"/>
          </p:cNvSpPr>
          <p:nvPr>
            <p:ph type="ftr" sz="quarter" idx="11"/>
          </p:nvPr>
        </p:nvSpPr>
        <p:spPr/>
        <p:txBody>
          <a:bodyPr/>
          <a:lstStyle/>
          <a:p>
            <a:r>
              <a:rPr lang="en-US"/>
              <a:t>Zoey Zhiyuan Dong</a:t>
            </a:r>
          </a:p>
        </p:txBody>
      </p:sp>
      <p:sp>
        <p:nvSpPr>
          <p:cNvPr id="8" name="TextBox 7">
            <a:extLst>
              <a:ext uri="{FF2B5EF4-FFF2-40B4-BE49-F238E27FC236}">
                <a16:creationId xmlns:a16="http://schemas.microsoft.com/office/drawing/2014/main" id="{FB300DEE-C834-49B1-AC95-363844A550F7}"/>
              </a:ext>
            </a:extLst>
          </p:cNvPr>
          <p:cNvSpPr txBox="1"/>
          <p:nvPr/>
        </p:nvSpPr>
        <p:spPr>
          <a:xfrm>
            <a:off x="10224603" y="2682854"/>
            <a:ext cx="1295547" cy="461665"/>
          </a:xfrm>
          <a:prstGeom prst="rect">
            <a:avLst/>
          </a:prstGeom>
          <a:noFill/>
        </p:spPr>
        <p:txBody>
          <a:bodyPr wrap="none" rtlCol="0">
            <a:spAutoFit/>
          </a:bodyPr>
          <a:lstStyle/>
          <a:p>
            <a:pPr algn="l"/>
            <a:r>
              <a:rPr lang="en-US" sz="2400" i="1" dirty="0">
                <a:solidFill>
                  <a:srgbClr val="CC0000"/>
                </a:solidFill>
                <a:latin typeface="Times New Roman" panose="02020603050405020304" pitchFamily="18" charset="0"/>
                <a:cs typeface="Times New Roman" panose="02020603050405020304" pitchFamily="18" charset="0"/>
              </a:rPr>
              <a:t>Constant</a:t>
            </a:r>
          </a:p>
        </p:txBody>
      </p: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5E143FF1-8983-C914-9A81-E3A0EBDC9136}"/>
                  </a:ext>
                </a:extLst>
              </p:cNvPr>
              <p:cNvSpPr txBox="1"/>
              <p:nvPr/>
            </p:nvSpPr>
            <p:spPr>
              <a:xfrm>
                <a:off x="1106946" y="1105326"/>
                <a:ext cx="2420025" cy="1338957"/>
              </a:xfrm>
              <a:prstGeom prst="rect">
                <a:avLst/>
              </a:prstGeom>
              <a:noFill/>
              <a:ln>
                <a:noFill/>
              </a:ln>
            </p:spPr>
            <p:txBody>
              <a:bodyPr wrap="square" rtlCol="0">
                <a:spAutoFit/>
              </a:bodyPr>
              <a:lstStyle/>
              <a:p>
                <a:pPr algn="l"/>
                <a14:m>
                  <m:oMath xmlns:m="http://schemas.openxmlformats.org/officeDocument/2006/math">
                    <m:r>
                      <a:rPr lang="en-US" sz="2800" b="0" i="1" smtClean="0">
                        <a:latin typeface="Cambria Math" panose="02040503050406030204" pitchFamily="18" charset="0"/>
                        <a:cs typeface="Times New Roman" panose="02020603050405020304" pitchFamily="18" charset="0"/>
                      </a:rPr>
                      <m:t>𝜇</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𝜅</m:t>
                    </m:r>
                    <m:r>
                      <a:rPr lang="en-US" sz="2800" b="0" i="1" smtClean="0">
                        <a:latin typeface="Cambria Math" panose="02040503050406030204" pitchFamily="18" charset="0"/>
                        <a:cs typeface="Times New Roman" panose="02020603050405020304" pitchFamily="18" charset="0"/>
                      </a:rPr>
                      <m:t> </m:t>
                    </m:r>
                    <m:sSup>
                      <m:sSupPr>
                        <m:ctrlPr>
                          <a:rPr lang="en-US" sz="2800" b="0" i="1" smtClean="0">
                            <a:latin typeface="Cambria Math" panose="02040503050406030204" pitchFamily="18" charset="0"/>
                            <a:cs typeface="Times New Roman" panose="02020603050405020304" pitchFamily="18" charset="0"/>
                          </a:rPr>
                        </m:ctrlPr>
                      </m:sSupPr>
                      <m:e>
                        <m:d>
                          <m:dPr>
                            <m:ctrlPr>
                              <a:rPr lang="en-US" sz="2800" b="0" i="1" smtClean="0">
                                <a:latin typeface="Cambria Math" panose="02040503050406030204" pitchFamily="18" charset="0"/>
                                <a:cs typeface="Times New Roman" panose="02020603050405020304" pitchFamily="18" charset="0"/>
                              </a:rPr>
                            </m:ctrlPr>
                          </m:dPr>
                          <m:e>
                            <m:f>
                              <m:fPr>
                                <m:ctrlPr>
                                  <a:rPr lang="en-US" sz="2800" b="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𝜌</m:t>
                                </m:r>
                              </m:num>
                              <m:den>
                                <m:sSub>
                                  <m:sSubPr>
                                    <m:ctrlPr>
                                      <a:rPr lang="en-US" sz="2800" b="0" i="1" smtClean="0">
                                        <a:latin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cs typeface="Times New Roman" panose="02020603050405020304" pitchFamily="18" charset="0"/>
                                      </a:rPr>
                                      <m:t>𝜌</m:t>
                                    </m:r>
                                  </m:e>
                                  <m:sub>
                                    <m:r>
                                      <a:rPr lang="en-US" sz="2800" b="0" i="1" smtClean="0">
                                        <a:latin typeface="Cambria Math" panose="02040503050406030204" pitchFamily="18" charset="0"/>
                                        <a:cs typeface="Times New Roman" panose="02020603050405020304" pitchFamily="18" charset="0"/>
                                      </a:rPr>
                                      <m:t>𝑟𝑒𝑓</m:t>
                                    </m:r>
                                  </m:sub>
                                </m:sSub>
                              </m:den>
                            </m:f>
                          </m:e>
                        </m:d>
                      </m:e>
                      <m:sup>
                        <m:r>
                          <a:rPr lang="en-US" sz="2800" b="0" i="1" smtClean="0">
                            <a:latin typeface="Cambria Math" panose="02040503050406030204" pitchFamily="18" charset="0"/>
                            <a:cs typeface="Times New Roman" panose="02020603050405020304" pitchFamily="18" charset="0"/>
                          </a:rPr>
                          <m:t>𝑁</m:t>
                        </m:r>
                      </m:sup>
                    </m:sSup>
                  </m:oMath>
                </a14:m>
                <a:r>
                  <a:rPr lang="zh-TW" altLang="en-US" sz="2400" dirty="0">
                    <a:latin typeface="Times New Roman" panose="02020603050405020304" pitchFamily="18" charset="0"/>
                    <a:cs typeface="Times New Roman" panose="02020603050405020304" pitchFamily="18" charset="0"/>
                  </a:rPr>
                  <a:t>                                </a:t>
                </a:r>
                <a:endParaRPr lang="en-US" altLang="zh-TW" sz="2400" dirty="0">
                  <a:latin typeface="Times New Roman" panose="02020603050405020304" pitchFamily="18" charset="0"/>
                  <a:cs typeface="Times New Roman" panose="02020603050405020304" pitchFamily="18" charset="0"/>
                </a:endParaRPr>
              </a:p>
              <a:p>
                <a:pPr algn="l"/>
                <a:endParaRPr lang="en-US" sz="2400" dirty="0">
                  <a:latin typeface="Times New Roman" panose="02020603050405020304" pitchFamily="18" charset="0"/>
                  <a:cs typeface="Times New Roman" panose="02020603050405020304" pitchFamily="18" charset="0"/>
                </a:endParaRPr>
              </a:p>
            </p:txBody>
          </p:sp>
        </mc:Choice>
        <mc:Fallback>
          <p:sp>
            <p:nvSpPr>
              <p:cNvPr id="20" name="TextBox 19">
                <a:extLst>
                  <a:ext uri="{FF2B5EF4-FFF2-40B4-BE49-F238E27FC236}">
                    <a16:creationId xmlns:a16="http://schemas.microsoft.com/office/drawing/2014/main" id="{5E143FF1-8983-C914-9A81-E3A0EBDC9136}"/>
                  </a:ext>
                </a:extLst>
              </p:cNvPr>
              <p:cNvSpPr txBox="1">
                <a:spLocks noRot="1" noChangeAspect="1" noMove="1" noResize="1" noEditPoints="1" noAdjustHandles="1" noChangeArrowheads="1" noChangeShapeType="1" noTextEdit="1"/>
              </p:cNvSpPr>
              <p:nvPr/>
            </p:nvSpPr>
            <p:spPr>
              <a:xfrm>
                <a:off x="1106946" y="1105326"/>
                <a:ext cx="2420025" cy="1338957"/>
              </a:xfrm>
              <a:prstGeom prst="rect">
                <a:avLst/>
              </a:prstGeom>
              <a:blipFill>
                <a:blip r:embed="rId10"/>
                <a:stretch>
                  <a:fillRect l="-1571"/>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04539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25" grpId="0"/>
      <p:bldP spid="26"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2000" dirty="0" smtClean="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24682</TotalTime>
  <Words>2252</Words>
  <Application>Microsoft Macintosh PowerPoint</Application>
  <PresentationFormat>Widescreen</PresentationFormat>
  <Paragraphs>203</Paragraphs>
  <Slides>12</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CMR10</vt:lpstr>
      <vt:lpstr>CMR12</vt:lpstr>
      <vt:lpstr>CMR8</vt:lpstr>
      <vt:lpstr>open-sans</vt:lpstr>
      <vt:lpstr>Söhne</vt:lpstr>
      <vt:lpstr>Arial</vt:lpstr>
      <vt:lpstr>Calibri</vt:lpstr>
      <vt:lpstr>Calibri Light</vt:lpstr>
      <vt:lpstr>Cambria Math</vt:lpstr>
      <vt:lpstr>Lato</vt:lpstr>
      <vt:lpstr>Times New Roman</vt:lpstr>
      <vt:lpstr>Office Theme</vt:lpstr>
      <vt:lpstr>Universal Love-C relation for hybrid stars with a crystalline quark core </vt:lpstr>
      <vt:lpstr>Big picture</vt:lpstr>
      <vt:lpstr>Hybrid star model</vt:lpstr>
      <vt:lpstr>Solid core in a hybrid star</vt:lpstr>
      <vt:lpstr>The shear modulus</vt:lpstr>
      <vt:lpstr>Method - Relations between NS properties</vt:lpstr>
      <vt:lpstr>Effect on the Love number (CCS phase)</vt:lpstr>
      <vt:lpstr>PowerPoint Presentation</vt:lpstr>
      <vt:lpstr>A non-monotonic dependence?</vt:lpstr>
      <vt:lpstr>Go Further – Analytical Model</vt:lpstr>
      <vt:lpstr>Analytical Model – U shape</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Love - C Relations for Hybrid Stars  with Crystalline Quark Core</dc:title>
  <dc:creator>Zhaofeng Wu</dc:creator>
  <cp:lastModifiedBy>Zhaofeng Wu</cp:lastModifiedBy>
  <cp:revision>24</cp:revision>
  <dcterms:created xsi:type="dcterms:W3CDTF">2023-10-03T13:43:42Z</dcterms:created>
  <dcterms:modified xsi:type="dcterms:W3CDTF">2024-03-31T00:59:40Z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2024-03-17T16:07:52Z</vt:lpwstr>
  </property>
  <property fmtid="{D5CDD505-2E9C-101B-9397-08002B2CF9AE}" pid="4" name="MSIP_Label_4044bd30-2ed7-4c9d-9d12-46200872a97b_Method">
    <vt:lpwstr>Privileged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e88d9181-6fae-48c9-8959-f6bee3e08241</vt:lpwstr>
  </property>
  <property fmtid="{D5CDD505-2E9C-101B-9397-08002B2CF9AE}" pid="8" name="MSIP_Label_4044bd30-2ed7-4c9d-9d12-46200872a97b_ContentBits">
    <vt:lpwstr>0</vt:lpwstr>
  </property>
</Properties>
</file>