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4"/>
  </p:notesMasterIdLst>
  <p:handoutMasterIdLst>
    <p:handoutMasterId r:id="rId16"/>
  </p:handoutMasterIdLst>
  <p:sldIdLst>
    <p:sldId id="414" r:id="rId3"/>
    <p:sldId id="462" r:id="rId5"/>
    <p:sldId id="465" r:id="rId6"/>
    <p:sldId id="468" r:id="rId7"/>
    <p:sldId id="564" r:id="rId8"/>
    <p:sldId id="484" r:id="rId9"/>
    <p:sldId id="485" r:id="rId10"/>
    <p:sldId id="494" r:id="rId11"/>
    <p:sldId id="469" r:id="rId12"/>
    <p:sldId id="501" r:id="rId13"/>
    <p:sldId id="534" r:id="rId14"/>
    <p:sldId id="535" r:id="rId15"/>
  </p:sldIdLst>
  <p:sldSz cx="9144000" cy="6858000" type="screen4x3"/>
  <p:notesSz cx="6668770" cy="9926320"/>
  <p:custDataLst>
    <p:tags r:id="rId21"/>
  </p:custDataLst>
  <p:defaultTextStyle>
    <a:defPPr>
      <a:defRPr lang="en-US"/>
    </a:defPPr>
    <a:lvl1pPr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5pPr>
    <a:lvl6pPr marL="2286000" algn="l" defTabSz="914400" rtl="0" eaLnBrk="1" latinLnBrk="0" hangingPunct="1">
      <a:defRPr sz="2800" b="1" kern="1200">
        <a:solidFill>
          <a:schemeClr val="tx1"/>
        </a:solidFill>
        <a:latin typeface="Arial" panose="020B0604020202020204" pitchFamily="34" charset="0"/>
        <a:ea typeface="+mn-ea"/>
        <a:cs typeface="+mn-cs"/>
      </a:defRPr>
    </a:lvl6pPr>
    <a:lvl7pPr marL="2743200" algn="l" defTabSz="914400" rtl="0" eaLnBrk="1" latinLnBrk="0" hangingPunct="1">
      <a:defRPr sz="2800" b="1" kern="1200">
        <a:solidFill>
          <a:schemeClr val="tx1"/>
        </a:solidFill>
        <a:latin typeface="Arial" panose="020B0604020202020204" pitchFamily="34" charset="0"/>
        <a:ea typeface="+mn-ea"/>
        <a:cs typeface="+mn-cs"/>
      </a:defRPr>
    </a:lvl7pPr>
    <a:lvl8pPr marL="3200400" algn="l" defTabSz="914400" rtl="0" eaLnBrk="1" latinLnBrk="0" hangingPunct="1">
      <a:defRPr sz="2800" b="1" kern="1200">
        <a:solidFill>
          <a:schemeClr val="tx1"/>
        </a:solidFill>
        <a:latin typeface="Arial" panose="020B0604020202020204" pitchFamily="34" charset="0"/>
        <a:ea typeface="+mn-ea"/>
        <a:cs typeface="+mn-cs"/>
      </a:defRPr>
    </a:lvl8pPr>
    <a:lvl9pPr marL="3657600" algn="l" defTabSz="914400" rtl="0" eaLnBrk="1" latinLnBrk="0" hangingPunct="1">
      <a:defRPr sz="28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36" userDrawn="1">
          <p15:clr>
            <a:srgbClr val="A4A3A4"/>
          </p15:clr>
        </p15:guide>
        <p15:guide id="2" pos="29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F"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1D1DD3"/>
    <a:srgbClr val="D70125"/>
    <a:srgbClr val="CC3300"/>
    <a:srgbClr val="FFFF00"/>
    <a:srgbClr val="828200"/>
    <a:srgbClr val="FF5008"/>
    <a:srgbClr val="D9319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26"/>
  </p:normalViewPr>
  <p:slideViewPr>
    <p:cSldViewPr snapToGrid="0" showGuides="1">
      <p:cViewPr varScale="1">
        <p:scale>
          <a:sx n="105" d="100"/>
          <a:sy n="105" d="100"/>
        </p:scale>
        <p:origin x="1584" y="176"/>
      </p:cViewPr>
      <p:guideLst>
        <p:guide orient="horz" pos="1936"/>
        <p:guide pos="29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70"/>
    </p:cViewPr>
  </p:sorterViewPr>
  <p:notesViewPr>
    <p:cSldViewPr snapToGrid="0">
      <p:cViewPr>
        <p:scale>
          <a:sx n="100" d="100"/>
          <a:sy n="100" d="100"/>
        </p:scale>
        <p:origin x="-869" y="-58"/>
      </p:cViewPr>
      <p:guideLst>
        <p:guide orient="horz" pos="2802"/>
        <p:guide pos="213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37.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889938" cy="496760"/>
          </a:xfrm>
          <a:prstGeom prst="rect">
            <a:avLst/>
          </a:prstGeom>
          <a:noFill/>
          <a:ln w="9525">
            <a:noFill/>
            <a:miter lim="800000"/>
          </a:ln>
          <a:effectLst/>
        </p:spPr>
        <p:txBody>
          <a:bodyPr vert="horz" wrap="square" lIns="19050" tIns="0" rIns="19050" bIns="0" numCol="1" anchor="t" anchorCtr="0" compatLnSpc="1"/>
          <a:lstStyle>
            <a:lvl1pPr>
              <a:defRPr sz="1000" b="0" i="1"/>
            </a:lvl1pPr>
          </a:lstStyle>
          <a:p>
            <a:pPr>
              <a:defRPr/>
            </a:pPr>
            <a:endParaRPr lang="en-US" altLang="zh-CN"/>
          </a:p>
        </p:txBody>
      </p:sp>
      <p:sp>
        <p:nvSpPr>
          <p:cNvPr id="3075" name="Rectangle 3"/>
          <p:cNvSpPr>
            <a:spLocks noGrp="1" noChangeArrowheads="1"/>
          </p:cNvSpPr>
          <p:nvPr>
            <p:ph type="dt" sz="quarter" idx="1"/>
          </p:nvPr>
        </p:nvSpPr>
        <p:spPr bwMode="auto">
          <a:xfrm>
            <a:off x="3779150" y="1"/>
            <a:ext cx="2889938" cy="496760"/>
          </a:xfrm>
          <a:prstGeom prst="rect">
            <a:avLst/>
          </a:prstGeom>
          <a:noFill/>
          <a:ln w="9525">
            <a:noFill/>
            <a:miter lim="800000"/>
          </a:ln>
          <a:effectLst/>
        </p:spPr>
        <p:txBody>
          <a:bodyPr vert="horz" wrap="square" lIns="19050" tIns="0" rIns="19050" bIns="0" numCol="1" anchor="t" anchorCtr="0" compatLnSpc="1"/>
          <a:lstStyle>
            <a:lvl1pPr algn="r">
              <a:defRPr sz="1000" b="0" i="1"/>
            </a:lvl1pPr>
          </a:lstStyle>
          <a:p>
            <a:pPr>
              <a:defRPr/>
            </a:pPr>
            <a:endParaRPr lang="en-US" altLang="zh-CN"/>
          </a:p>
        </p:txBody>
      </p:sp>
      <p:sp>
        <p:nvSpPr>
          <p:cNvPr id="3076" name="Rectangle 4"/>
          <p:cNvSpPr>
            <a:spLocks noGrp="1" noChangeArrowheads="1"/>
          </p:cNvSpPr>
          <p:nvPr>
            <p:ph type="ftr" sz="quarter" idx="2"/>
          </p:nvPr>
        </p:nvSpPr>
        <p:spPr bwMode="auto">
          <a:xfrm>
            <a:off x="0" y="9429878"/>
            <a:ext cx="2889938" cy="496760"/>
          </a:xfrm>
          <a:prstGeom prst="rect">
            <a:avLst/>
          </a:prstGeom>
          <a:noFill/>
          <a:ln w="9525">
            <a:noFill/>
            <a:miter lim="800000"/>
          </a:ln>
          <a:effectLst/>
        </p:spPr>
        <p:txBody>
          <a:bodyPr vert="horz" wrap="square" lIns="19050" tIns="0" rIns="19050" bIns="0" numCol="1" anchor="b" anchorCtr="0" compatLnSpc="1"/>
          <a:lstStyle>
            <a:lvl1pPr>
              <a:defRPr sz="1000" b="0" i="1"/>
            </a:lvl1pPr>
          </a:lstStyle>
          <a:p>
            <a:pPr>
              <a:defRPr/>
            </a:pPr>
            <a:endParaRPr lang="en-US" altLang="zh-CN"/>
          </a:p>
        </p:txBody>
      </p:sp>
      <p:sp>
        <p:nvSpPr>
          <p:cNvPr id="3077" name="Rectangle 5"/>
          <p:cNvSpPr>
            <a:spLocks noGrp="1" noChangeArrowheads="1"/>
          </p:cNvSpPr>
          <p:nvPr>
            <p:ph type="sldNum" sz="quarter" idx="3"/>
          </p:nvPr>
        </p:nvSpPr>
        <p:spPr bwMode="auto">
          <a:xfrm>
            <a:off x="3779150" y="9429878"/>
            <a:ext cx="2889938" cy="496760"/>
          </a:xfrm>
          <a:prstGeom prst="rect">
            <a:avLst/>
          </a:prstGeom>
          <a:noFill/>
          <a:ln w="9525">
            <a:noFill/>
            <a:miter lim="800000"/>
          </a:ln>
          <a:effectLst/>
        </p:spPr>
        <p:txBody>
          <a:bodyPr vert="horz" wrap="square" lIns="19050" tIns="0" rIns="19050" bIns="0" numCol="1" anchor="b" anchorCtr="0" compatLnSpc="1"/>
          <a:lstStyle>
            <a:lvl1pPr algn="r" eaLnBrk="0" hangingPunct="0">
              <a:defRPr sz="1000" b="0" i="1"/>
            </a:lvl1pPr>
          </a:lstStyle>
          <a:p>
            <a:pPr>
              <a:defRPr/>
            </a:pPr>
            <a:fld id="{B7DF30B2-417C-40B3-BD12-475C8CD64F38}" type="slidenum">
              <a:rPr lang="en-US" altLang="en-US"/>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2889938" cy="496760"/>
          </a:xfrm>
          <a:prstGeom prst="rect">
            <a:avLst/>
          </a:prstGeom>
          <a:noFill/>
          <a:ln w="9525">
            <a:noFill/>
            <a:miter lim="800000"/>
          </a:ln>
          <a:effectLst/>
        </p:spPr>
        <p:txBody>
          <a:bodyPr vert="horz" wrap="square" lIns="19050" tIns="0" rIns="19050" bIns="0" numCol="1" anchor="t" anchorCtr="0" compatLnSpc="1"/>
          <a:lstStyle>
            <a:lvl1pPr>
              <a:defRPr sz="1000" b="0" i="1"/>
            </a:lvl1pPr>
          </a:lstStyle>
          <a:p>
            <a:pPr>
              <a:defRPr/>
            </a:pPr>
            <a:endParaRPr lang="en-US" altLang="zh-CN"/>
          </a:p>
        </p:txBody>
      </p:sp>
      <p:sp>
        <p:nvSpPr>
          <p:cNvPr id="2051" name="Rectangle 3"/>
          <p:cNvSpPr>
            <a:spLocks noGrp="1" noChangeArrowheads="1"/>
          </p:cNvSpPr>
          <p:nvPr>
            <p:ph type="dt" idx="1"/>
          </p:nvPr>
        </p:nvSpPr>
        <p:spPr bwMode="auto">
          <a:xfrm>
            <a:off x="3779150" y="1"/>
            <a:ext cx="2889938" cy="496760"/>
          </a:xfrm>
          <a:prstGeom prst="rect">
            <a:avLst/>
          </a:prstGeom>
          <a:noFill/>
          <a:ln w="9525">
            <a:noFill/>
            <a:miter lim="800000"/>
          </a:ln>
          <a:effectLst/>
        </p:spPr>
        <p:txBody>
          <a:bodyPr vert="horz" wrap="square" lIns="19050" tIns="0" rIns="19050" bIns="0" numCol="1" anchor="t" anchorCtr="0" compatLnSpc="1"/>
          <a:lstStyle>
            <a:lvl1pPr algn="r">
              <a:defRPr sz="1000" b="0" i="1"/>
            </a:lvl1pPr>
          </a:lstStyle>
          <a:p>
            <a:pPr>
              <a:defRPr/>
            </a:pPr>
            <a:endParaRPr lang="en-US" altLang="zh-CN"/>
          </a:p>
        </p:txBody>
      </p:sp>
      <p:sp>
        <p:nvSpPr>
          <p:cNvPr id="2052" name="Rectangle 4"/>
          <p:cNvSpPr>
            <a:spLocks noGrp="1" noChangeArrowheads="1"/>
          </p:cNvSpPr>
          <p:nvPr>
            <p:ph type="ftr" sz="quarter" idx="4"/>
          </p:nvPr>
        </p:nvSpPr>
        <p:spPr bwMode="auto">
          <a:xfrm>
            <a:off x="0" y="9429878"/>
            <a:ext cx="2889938" cy="496760"/>
          </a:xfrm>
          <a:prstGeom prst="rect">
            <a:avLst/>
          </a:prstGeom>
          <a:noFill/>
          <a:ln w="9525">
            <a:noFill/>
            <a:miter lim="800000"/>
          </a:ln>
          <a:effectLst/>
        </p:spPr>
        <p:txBody>
          <a:bodyPr vert="horz" wrap="square" lIns="19050" tIns="0" rIns="19050" bIns="0" numCol="1" anchor="b" anchorCtr="0" compatLnSpc="1"/>
          <a:lstStyle>
            <a:lvl1pPr>
              <a:defRPr sz="1000" b="0" i="1"/>
            </a:lvl1pPr>
          </a:lstStyle>
          <a:p>
            <a:pPr>
              <a:defRPr/>
            </a:pPr>
            <a:endParaRPr lang="en-US" altLang="zh-CN"/>
          </a:p>
        </p:txBody>
      </p:sp>
      <p:sp>
        <p:nvSpPr>
          <p:cNvPr id="2053" name="Rectangle 5"/>
          <p:cNvSpPr>
            <a:spLocks noGrp="1" noChangeArrowheads="1"/>
          </p:cNvSpPr>
          <p:nvPr>
            <p:ph type="sldNum" sz="quarter" idx="5"/>
          </p:nvPr>
        </p:nvSpPr>
        <p:spPr bwMode="auto">
          <a:xfrm>
            <a:off x="3779150" y="9429878"/>
            <a:ext cx="2889938" cy="496760"/>
          </a:xfrm>
          <a:prstGeom prst="rect">
            <a:avLst/>
          </a:prstGeom>
          <a:noFill/>
          <a:ln w="9525">
            <a:noFill/>
            <a:miter lim="800000"/>
          </a:ln>
          <a:effectLst/>
        </p:spPr>
        <p:txBody>
          <a:bodyPr vert="horz" wrap="square" lIns="19050" tIns="0" rIns="19050" bIns="0" numCol="1" anchor="b" anchorCtr="0" compatLnSpc="1"/>
          <a:lstStyle>
            <a:lvl1pPr algn="r" eaLnBrk="0" hangingPunct="0">
              <a:defRPr sz="1000" b="0" i="1"/>
            </a:lvl1pPr>
          </a:lstStyle>
          <a:p>
            <a:pPr>
              <a:defRPr/>
            </a:pPr>
            <a:fld id="{4412E8FC-328C-44E5-A19D-180ADBB95C7B}" type="slidenum">
              <a:rPr lang="en-US" altLang="en-US"/>
            </a:fld>
            <a:endParaRPr lang="en-US" altLang="en-US"/>
          </a:p>
        </p:txBody>
      </p:sp>
      <p:sp>
        <p:nvSpPr>
          <p:cNvPr id="2054" name="Rectangle 6"/>
          <p:cNvSpPr>
            <a:spLocks noGrp="1" noChangeArrowheads="1"/>
          </p:cNvSpPr>
          <p:nvPr>
            <p:ph type="body" sz="quarter" idx="3"/>
          </p:nvPr>
        </p:nvSpPr>
        <p:spPr bwMode="auto">
          <a:xfrm>
            <a:off x="889212" y="4715795"/>
            <a:ext cx="4890665" cy="4465702"/>
          </a:xfrm>
          <a:prstGeom prst="rect">
            <a:avLst/>
          </a:prstGeom>
          <a:noFill/>
          <a:ln w="9525">
            <a:noFill/>
            <a:miter lim="800000"/>
          </a:ln>
          <a:effectLst/>
        </p:spPr>
        <p:txBody>
          <a:bodyPr vert="horz" wrap="square" lIns="92075" tIns="46038" rIns="92075" bIns="46038" numCol="1" anchor="t" anchorCtr="0" compatLnSpc="1"/>
          <a:lstStyle/>
          <a:p>
            <a:pPr lvl="0"/>
            <a:r>
              <a:rPr lang="en-US" noProof="0"/>
              <a:t>Click to edit Master notes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3079" name="Rectangle 7"/>
          <p:cNvSpPr>
            <a:spLocks noGrp="1" noRot="1" noChangeAspect="1" noChangeArrowheads="1" noTextEdit="1"/>
          </p:cNvSpPr>
          <p:nvPr>
            <p:ph type="sldImg" idx="2"/>
          </p:nvPr>
        </p:nvSpPr>
        <p:spPr bwMode="auto">
          <a:xfrm>
            <a:off x="854075" y="744538"/>
            <a:ext cx="4962525" cy="3722687"/>
          </a:xfrm>
          <a:prstGeom prst="rect">
            <a:avLst/>
          </a:prstGeom>
          <a:noFill/>
          <a:ln w="12700">
            <a:solidFill>
              <a:schemeClr val="tx1"/>
            </a:solidFill>
            <a:miter lim="800000"/>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Ladies and gentlemen, good day to all. My name is Zhu Hao-Fu. professor Liu Guo-Zhu is my supervisor.</a:t>
            </a:r>
            <a:endParaRPr lang="zh-CN" altLang="en-US" dirty="0"/>
          </a:p>
          <a:p>
            <a:r>
              <a:rPr lang="zh-CN" altLang="en-US" dirty="0"/>
              <a:t>I am very grateful to the organizers for giving me this opportunity to share our recent work. My report's name is  "Pion-mediated Cooper pairing of neutrons at low densities".  </a:t>
            </a:r>
            <a:endParaRPr lang="zh-CN" altLang="en-US" dirty="0"/>
          </a:p>
        </p:txBody>
      </p:sp>
      <p:sp>
        <p:nvSpPr>
          <p:cNvPr id="4" name="灯片编号占位符 3"/>
          <p:cNvSpPr>
            <a:spLocks noGrp="1"/>
          </p:cNvSpPr>
          <p:nvPr>
            <p:ph type="sldNum" sz="quarter" idx="10"/>
          </p:nvPr>
        </p:nvSpPr>
        <p:spPr/>
        <p:txBody>
          <a:bodyPr/>
          <a:lstStyle/>
          <a:p>
            <a:pPr>
              <a:defRPr/>
            </a:pPr>
            <a:fld id="{4412E8FC-328C-44E5-A19D-180ADBB95C7B}" type="slidenum">
              <a:rPr lang="en-US" altLang="en-US" smtClean="0"/>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Therefore, the traditional ME theory is also invalid in this model, but we can correct the ME equation based on gama1+gama0 instead of gama0 , and finally obtain an improved ME equation. Now, by numerically solving the self-closed nonlinear ME equation, we obtained all the information about A1, A2, and the gap.</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3"/>
          </p:nvPr>
        </p:nvSpPr>
        <p:spPr/>
        <p:txBody>
          <a:bodyPr/>
          <a:p>
            <a:r>
              <a:rPr lang="zh-CN" altLang="en-US"/>
              <a:t>A global phase diagram is also plotted in the plane spanned by the normalized density ρ/ρ0 and the temperature T. The superfluid phase (upper left corner) and the normal phase (lower right corner) are separated by a critical line. It is clear that the inclusion of oneloop vertex correction can substantially alter the critical line.</a:t>
            </a:r>
            <a:endParaRPr lang="zh-CN" altLang="en-US"/>
          </a:p>
          <a:p>
            <a:r>
              <a:rPr lang="zh-CN" altLang="en-US"/>
              <a:t>We also make a comparison between our results and some previous results on the pairing gap at low density up to 0.1 times the saturation density. The S-wave superfluid pairing gap has been previously calculated at the BCS level based on a non-relativistic Gogny force and also on a relativistic Bonn potential . The Gogny result and Bonn result are quite similar to each other, but these two results are substantially different from our ME-level result. The Gogny force and the Bonn potential are determined by fitting with experimental data of scattering phase shifts and thus are more realistic than our πN model。</a:t>
            </a:r>
            <a:endParaRPr lang="zh-CN" altLang="en-US"/>
          </a:p>
          <a:p>
            <a:r>
              <a:rPr lang="zh-CN" altLang="en-US"/>
              <a:t>This indicates that in order to obtain more realistic results of S-waves in the future, we need to consider the contributions of other mesons. Only by considering the ME theory of other mesons and as many possible quantum many-body effects as possible, can we safely study P-waves neutron superfluidity and S-waves proton superconductivity in neutron stars .</a:t>
            </a:r>
            <a:endParaRPr lang="zh-CN" altLang="en-US"/>
          </a:p>
        </p:txBody>
      </p:sp>
      <p:sp>
        <p:nvSpPr>
          <p:cNvPr id="3" name="幻灯片图像占位符 2"/>
          <p:cNvSpPr>
            <a:spLocks noGrp="1"/>
          </p:cNvSpPr>
          <p:nvPr>
            <p:ph type="sldImg" idx="2"/>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Thank you all for listening, and I look forward to any questions you may have.</a:t>
            </a:r>
            <a:endParaRPr lang="en-US" altLang="en-US" dirty="0">
              <a:latin typeface="Arial" panose="020B0604020202020204" pitchFamily="34" charset="0"/>
            </a:endParaRPr>
          </a:p>
        </p:txBody>
      </p:sp>
      <p:sp>
        <p:nvSpPr>
          <p:cNvPr id="8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CC67D0-538C-478C-B018-ACAAA25E0827}" type="slidenum">
              <a:rPr lang="en-US" altLang="en-US" sz="1000" smtClean="0"/>
            </a:fld>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20482" name="Rectangle 2"/>
          <p:cNvSpPr>
            <a:spLocks noGrp="1" noRot="1" noChangeAspect="1" noTextEdit="1"/>
          </p:cNvSpPr>
          <p:nvPr>
            <p:ph type="sldImg"/>
          </p:nvPr>
        </p:nvSpPr>
        <p:spPr/>
      </p:sp>
      <p:sp>
        <p:nvSpPr>
          <p:cNvPr id="20483" name="Rectangle 3"/>
          <p:cNvSpPr>
            <a:spLocks noGrp="1"/>
          </p:cNvSpPr>
          <p:nvPr>
            <p:ph type="body"/>
          </p:nvPr>
        </p:nvSpPr>
        <p:spPr/>
        <p:txBody>
          <a:bodyPr wrap="square" lIns="91440" tIns="45720" rIns="91440" bIns="45720" anchor="t" anchorCtr="0"/>
          <a:p>
            <a:pPr lvl="0" eaLnBrk="1" hangingPunct="1"/>
            <a:r>
              <a:rPr lang="en-US" altLang="zh-CN" dirty="0"/>
              <a:t>It is well-known that there is  an attractive force at long-range and a repulsive force at short-range between nucleans.  In neutron stars, which are abundant in neutrons, the Fermi energy of neutrons is around 10-100 million electron volts, significantly greater than the internal temperature 0.01million electron volts of neutron stars. Thus, it is conceivable that neutron stars are essentially degenerate zoro-temperature systems, where superfluid or superconducting states are highly likely to exist. The current consensus is that S-wave neutron superfluidity exists in the crust of neutron stars, while P-wave neutron superfluidity and S-wave proton superconductivity are present in the outer core of neutron stars.</a:t>
            </a:r>
            <a:endParaRPr lang="en-US" altLang="zh-CN" dirty="0"/>
          </a:p>
          <a:p>
            <a:pPr lvl="0" eaLnBrk="1" hangingPunct="1"/>
            <a:r>
              <a:rPr lang="en-US" altLang="zh-CN" dirty="0"/>
              <a:t>Research on superfluidity in neutron stars is crucial for understanding the dynamic evolution of glithes and the fast cooling mechanisms. To study it more deeply, we must accurately calculate the superfluid pairing gap, critical temperature, and critical density.</a:t>
            </a:r>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3"/>
          </p:nvPr>
        </p:nvSpPr>
        <p:spPr/>
        <p:txBody>
          <a:bodyPr/>
          <a:p>
            <a:r>
              <a:rPr lang="zh-CN" altLang="en-US"/>
              <a:t>Traditionally, people have used the BCS  gap equation under the BCS approximation to obtain the value of gap, critical temperature, and critical density. Over the past few decades, different groups have used various realistic or phenomenological nucleon-nucleon interaction potentials to it. It has been observed that in the case of S-wave pairing, the gap obtained using several potential functions are close across different density regions. However, for P-wave pairing, the gap show little difference in low-density areas but significant differences in high-density regions.The reason for this discrepancy is that we cannot directly obtain potential information for higher densities, and extrapolations from different methods and approximations produce vastly different results. </a:t>
            </a:r>
            <a:endParaRPr lang="zh-CN" altLang="en-US"/>
          </a:p>
        </p:txBody>
      </p:sp>
      <p:sp>
        <p:nvSpPr>
          <p:cNvPr id="3" name="幻灯片图像占位符 2"/>
          <p:cNvSpPr>
            <a:spLocks noGrp="1"/>
          </p:cNvSpPr>
          <p:nvPr>
            <p:ph type="sldImg" idx="2"/>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3"/>
          </p:nvPr>
        </p:nvSpPr>
        <p:spPr/>
        <p:txBody>
          <a:bodyPr/>
          <a:p>
            <a:r>
              <a:rPr lang="zh-CN" altLang="en-US"/>
              <a:t>In condensed matter physics, BCS theory has made great achievements, but the mean field approximation has many defects! 1. It simplifies the contribution of boson to the interaction V. 2. It ignores the important quantum many-body correlations. 3. The BCS theory lacks predictive power! For instance, BCS theory cannot explain the isotope effect observed in many superconducting material. BCS theory always gives α = 0.5, which fails to explainα = 0.08 in compound metal superconductors. </a:t>
            </a:r>
            <a:endParaRPr lang="zh-CN" altLang="en-US"/>
          </a:p>
        </p:txBody>
      </p:sp>
      <p:sp>
        <p:nvSpPr>
          <p:cNvPr id="3" name="幻灯片图像占位符 2"/>
          <p:cNvSpPr>
            <a:spLocks noGrp="1"/>
          </p:cNvSpPr>
          <p:nvPr>
            <p:ph type="sldImg" idx="2"/>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3"/>
          </p:nvPr>
        </p:nvSpPr>
        <p:spPr/>
        <p:txBody>
          <a:bodyPr/>
          <a:p>
            <a:r>
              <a:rPr lang="zh-CN" altLang="en-US"/>
              <a:t>Condensed matter physicist has go beyond BCS theory by introducing the Dyson-Schwinger equation. Professor Liu's report has made a wonderful introduction to the DS equation, so I am not going to repeat it.</a:t>
            </a:r>
            <a:endParaRPr lang="zh-CN" altLang="en-US"/>
          </a:p>
          <a:p>
            <a:r>
              <a:rPr lang="zh-CN" altLang="en-US"/>
              <a:t>Taking the electron-phonon coupling model as an example, by introducing the Nambu spinor, the electron-phonon coupling model can be rewritten in the following form. The introduction of Nambu spinor allows us to naturally introduce the pairing gap in the renormalized electron propagator, as well as other quantum many-body correction such as Landau damping A1 and mass renormalization A2.</a:t>
            </a:r>
            <a:endParaRPr lang="zh-CN" altLang="en-US"/>
          </a:p>
        </p:txBody>
      </p:sp>
      <p:sp>
        <p:nvSpPr>
          <p:cNvPr id="3" name="幻灯片图像占位符 2"/>
          <p:cNvSpPr>
            <a:spLocks noGrp="1"/>
          </p:cNvSpPr>
          <p:nvPr>
            <p:ph type="sldImg" idx="2"/>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3"/>
          </p:nvPr>
        </p:nvSpPr>
        <p:spPr/>
        <p:txBody>
          <a:bodyPr/>
          <a:p>
            <a:r>
              <a:rPr lang="zh-CN" altLang="en-US"/>
              <a:t>And then we can substitute the renormalized electron propagator into the strict electron Dyson-Schwinger equation, where Gammav is the electron-phonon vertex function, consisting of infinitely many Feynman diagrams. Solving the above integral equation in principle can  produce A1, A2, and gap at the same time. However, there is still a problem: the renormalized phonon propagator may be not important, but we do not know the exact form of the vertex function, so the DS equation is not self-closed.</a:t>
            </a:r>
            <a:endParaRPr lang="zh-CN" altLang="en-US"/>
          </a:p>
        </p:txBody>
      </p:sp>
      <p:sp>
        <p:nvSpPr>
          <p:cNvPr id="3" name="幻灯片图像占位符 2"/>
          <p:cNvSpPr>
            <a:spLocks noGrp="1"/>
          </p:cNvSpPr>
          <p:nvPr>
            <p:ph type="sldImg" idx="2"/>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3"/>
          </p:nvPr>
        </p:nvSpPr>
        <p:spPr/>
        <p:txBody>
          <a:bodyPr/>
          <a:p>
            <a:r>
              <a:rPr lang="zh-CN" altLang="en-US"/>
              <a:t>Fortunately, the Migdal theorem states that in ordinary metals, the electron-phonon vertex correction is very small and can be completely ignored. Under the bare vertex approximation, the DS equation is known as the Migdal-Eliashberg (ME) equation. Now we have a self-closed integral equation that can be solved completely, and it can well explain the isotope effect which can not be explained by BCS mean field theory!</a:t>
            </a:r>
            <a:endParaRPr lang="zh-CN" altLang="en-US"/>
          </a:p>
        </p:txBody>
      </p:sp>
      <p:sp>
        <p:nvSpPr>
          <p:cNvPr id="3" name="幻灯片图像占位符 2"/>
          <p:cNvSpPr>
            <a:spLocks noGrp="1"/>
          </p:cNvSpPr>
          <p:nvPr>
            <p:ph type="sldImg" idx="2"/>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Inspired by this, we can perform a non-perturbative analysis  of the ME equation into the study of neutron star superfluidity. We should adopt a neutron-meson model, in which mesons play the role of bosons that provide attractive or repulsive interactions. As an attempt, we ignored the role of other mesons and finished a  work to explore the interaction between neutrons and neutral pions at low densities. After introducing the Nambu spinor, the Lagrangian of non-relativistic neutrons and neutral pions can be written as follows. Therefore, we naturally introduce A1 and A2 representing quantum corrections, and gaps representing superfluidity.</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3"/>
          </p:nvPr>
        </p:nvSpPr>
        <p:spPr/>
        <p:txBody>
          <a:bodyPr/>
          <a:p>
            <a:r>
              <a:rPr lang="zh-CN" altLang="en-US"/>
              <a:t>However, in this model, we found that the Migdal theorem fails! The contribution of the lowest-order vertex correction of neutron-pion can not be ignored. These results indicate that the vertex corrections play a significant role and need to be seriously taken into account. As the neutron density increases, we can approximately use the bare vertex gama0 plus one-loop vertex correction gama1 to replace Gama0</a:t>
            </a:r>
            <a:endParaRPr lang="zh-CN" altLang="en-US"/>
          </a:p>
        </p:txBody>
      </p:sp>
      <p:sp>
        <p:nvSpPr>
          <p:cNvPr id="3" name="幻灯片图像占位符 2"/>
          <p:cNvSpPr>
            <a:spLocks noGrp="1"/>
          </p:cNvSpPr>
          <p:nvPr>
            <p:ph type="sldImg" idx="2"/>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A962D-972B-4E38-B3E1-6B6EF9BFD5A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A962D-972B-4E38-B3E1-6B6EF9BFD5A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Rectangle 4"/>
          <p:cNvSpPr>
            <a:spLocks noGrp="1" noChangeArrowheads="1"/>
          </p:cNvSpPr>
          <p:nvPr>
            <p:ph type="sldNum" sz="quarter" idx="11"/>
          </p:nvPr>
        </p:nvSpPr>
        <p:spPr/>
        <p:txBody>
          <a:bodyPr/>
          <a:lstStyle>
            <a:lvl1pPr>
              <a:defRPr/>
            </a:lvl1pPr>
          </a:lstStyle>
          <a:p>
            <a:pPr>
              <a:defRPr/>
            </a:pPr>
            <a:fld id="{B304E371-0BFF-490D-BA39-8D56A518C165}"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A962D-972B-4E38-B3E1-6B6EF9BFD5A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A962D-972B-4E38-B3E1-6B6EF9BFD5A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4A962D-972B-4E38-B3E1-6B6EF9BFD5A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4A962D-972B-4E38-B3E1-6B6EF9BFD5A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4A962D-972B-4E38-B3E1-6B6EF9BFD5A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A962D-972B-4E38-B3E1-6B6EF9BFD5A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A962D-972B-4E38-B3E1-6B6EF9BFD5A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A962D-972B-4E38-B3E1-6B6EF9BFD5A6}" type="slidenum">
              <a:rPr lang="zh-CN" altLang="en-US" smtClean="0"/>
            </a:fld>
            <a:endParaRPr lang="zh-CN" altLang="en-US"/>
          </a:p>
        </p:txBody>
      </p:sp>
      <p:sp>
        <p:nvSpPr>
          <p:cNvPr id="7" name="标题 1"/>
          <p:cNvSpPr txBox="1"/>
          <p:nvPr userDrawn="1"/>
        </p:nvSpPr>
        <p:spPr>
          <a:xfrm>
            <a:off x="685800" y="213042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a:t>单击此处编辑母版标题样式</a:t>
            </a:r>
            <a:endParaRPr lang="zh-CN" altLang="en-US"/>
          </a:p>
        </p:txBody>
      </p:sp>
      <p:sp>
        <p:nvSpPr>
          <p:cNvPr id="8" name="副标题 2"/>
          <p:cNvSpPr txBox="1"/>
          <p:nvPr userDrawn="1"/>
        </p:nvSpPr>
        <p:spPr>
          <a:xfrm>
            <a:off x="1371600" y="3886200"/>
            <a:ext cx="6400800" cy="1752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a:t>单击此处编辑母版副标题样式</a:t>
            </a:r>
            <a:endParaRPr lang="zh-CN" altLang="en-US"/>
          </a:p>
        </p:txBody>
      </p:sp>
      <p:sp>
        <p:nvSpPr>
          <p:cNvPr id="9" name="日期占位符 3"/>
          <p:cNvSpPr txBox="1"/>
          <p:nvPr userDrawn="1"/>
        </p:nvSpPr>
        <p:spPr>
          <a:xfrm>
            <a:off x="457200" y="6356350"/>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5301FB-2BF2-456D-A371-B02354D22B60}" type="datetimeFigureOut">
              <a:rPr lang="zh-CN" altLang="en-US" smtClean="0"/>
            </a:fld>
            <a:endParaRPr lang="zh-CN" altLang="en-US"/>
          </a:p>
        </p:txBody>
      </p:sp>
      <p:sp>
        <p:nvSpPr>
          <p:cNvPr id="10" name="灯片编号占位符 5"/>
          <p:cNvSpPr txBox="1"/>
          <p:nvPr userDrawn="1"/>
        </p:nvSpPr>
        <p:spPr>
          <a:xfrm>
            <a:off x="6553200" y="6356350"/>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962D-972B-4E38-B3E1-6B6EF9BFD5A6}" type="slidenum">
              <a:rPr lang="zh-CN" altLang="en-US" smtClean="0"/>
            </a:fld>
            <a:endParaRPr lang="zh-CN" altLang="en-US"/>
          </a:p>
        </p:txBody>
      </p:sp>
      <p:pic>
        <p:nvPicPr>
          <p:cNvPr id="11" name="Picture 8" descr="PPT内页副本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image" Target="../media/image46.png"/><Relationship Id="rId7" Type="http://schemas.openxmlformats.org/officeDocument/2006/relationships/image" Target="../media/image45.wmf"/><Relationship Id="rId6" Type="http://schemas.openxmlformats.org/officeDocument/2006/relationships/oleObject" Target="../embeddings/oleObject12.bin"/><Relationship Id="rId5" Type="http://schemas.openxmlformats.org/officeDocument/2006/relationships/tags" Target="../tags/tag27.xml"/><Relationship Id="rId4" Type="http://schemas.openxmlformats.org/officeDocument/2006/relationships/image" Target="../media/image44.wmf"/><Relationship Id="rId3" Type="http://schemas.openxmlformats.org/officeDocument/2006/relationships/oleObject" Target="../embeddings/oleObject11.bin"/><Relationship Id="rId20" Type="http://schemas.openxmlformats.org/officeDocument/2006/relationships/notesSlide" Target="../notesSlides/notesSlide10.xml"/><Relationship Id="rId2" Type="http://schemas.openxmlformats.org/officeDocument/2006/relationships/tags" Target="../tags/tag26.xml"/><Relationship Id="rId19" Type="http://schemas.openxmlformats.org/officeDocument/2006/relationships/vmlDrawing" Target="../drawings/vmlDrawing6.vml"/><Relationship Id="rId18" Type="http://schemas.openxmlformats.org/officeDocument/2006/relationships/slideLayout" Target="../slideLayouts/slideLayout7.xml"/><Relationship Id="rId17" Type="http://schemas.openxmlformats.org/officeDocument/2006/relationships/tags" Target="../tags/tag32.xml"/><Relationship Id="rId16" Type="http://schemas.openxmlformats.org/officeDocument/2006/relationships/image" Target="../media/image50.emf"/><Relationship Id="rId15" Type="http://schemas.openxmlformats.org/officeDocument/2006/relationships/tags" Target="../tags/tag31.xml"/><Relationship Id="rId14" Type="http://schemas.openxmlformats.org/officeDocument/2006/relationships/image" Target="../media/image49.emf"/><Relationship Id="rId13" Type="http://schemas.openxmlformats.org/officeDocument/2006/relationships/tags" Target="../tags/tag30.xml"/><Relationship Id="rId12" Type="http://schemas.openxmlformats.org/officeDocument/2006/relationships/image" Target="../media/image48.png"/><Relationship Id="rId11" Type="http://schemas.openxmlformats.org/officeDocument/2006/relationships/tags" Target="../tags/tag29.xml"/><Relationship Id="rId10" Type="http://schemas.openxmlformats.org/officeDocument/2006/relationships/image" Target="../media/image47.png"/><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34.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tags" Target="../tags/tag36.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image" Target="../media/image12.emf"/><Relationship Id="rId8" Type="http://schemas.openxmlformats.org/officeDocument/2006/relationships/tags" Target="../tags/tag6.xml"/><Relationship Id="rId7" Type="http://schemas.openxmlformats.org/officeDocument/2006/relationships/image" Target="../media/image11.emf"/><Relationship Id="rId6" Type="http://schemas.openxmlformats.org/officeDocument/2006/relationships/tags" Target="../tags/tag5.xml"/><Relationship Id="rId5" Type="http://schemas.openxmlformats.org/officeDocument/2006/relationships/image" Target="../media/image10.emf"/><Relationship Id="rId4" Type="http://schemas.openxmlformats.org/officeDocument/2006/relationships/tags" Target="../tags/tag4.xml"/><Relationship Id="rId3" Type="http://schemas.openxmlformats.org/officeDocument/2006/relationships/image" Target="../media/image9.emf"/><Relationship Id="rId2" Type="http://schemas.openxmlformats.org/officeDocument/2006/relationships/tags" Target="../tags/tag3.xml"/><Relationship Id="rId12" Type="http://schemas.openxmlformats.org/officeDocument/2006/relationships/notesSlide" Target="../notesSlides/notesSlide3.xml"/><Relationship Id="rId11" Type="http://schemas.openxmlformats.org/officeDocument/2006/relationships/slideLayout" Target="../slideLayouts/slideLayout7.xml"/><Relationship Id="rId10" Type="http://schemas.openxmlformats.org/officeDocument/2006/relationships/image" Target="../media/image13.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4.wmf"/><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3.bin"/><Relationship Id="rId3" Type="http://schemas.openxmlformats.org/officeDocument/2006/relationships/oleObject" Target="../embeddings/oleObject2.bin"/><Relationship Id="rId2" Type="http://schemas.openxmlformats.org/officeDocument/2006/relationships/image" Target="../media/image15.wmf"/><Relationship Id="rId15" Type="http://schemas.openxmlformats.org/officeDocument/2006/relationships/notesSlide" Target="../notesSlides/notesSlide5.xml"/><Relationship Id="rId14" Type="http://schemas.openxmlformats.org/officeDocument/2006/relationships/vmlDrawing" Target="../drawings/vmlDrawing1.vml"/><Relationship Id="rId13" Type="http://schemas.openxmlformats.org/officeDocument/2006/relationships/slideLayout" Target="../slideLayouts/slideLayout2.xml"/><Relationship Id="rId12"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2.xml"/><Relationship Id="rId7" Type="http://schemas.openxmlformats.org/officeDocument/2006/relationships/image" Target="../media/image26.png"/><Relationship Id="rId6" Type="http://schemas.openxmlformats.org/officeDocument/2006/relationships/tags" Target="../tags/tag10.xml"/><Relationship Id="rId5" Type="http://schemas.openxmlformats.org/officeDocument/2006/relationships/image" Target="../media/image25.png"/><Relationship Id="rId4" Type="http://schemas.openxmlformats.org/officeDocument/2006/relationships/tags" Target="../tags/tag9.xml"/><Relationship Id="rId3" Type="http://schemas.openxmlformats.org/officeDocument/2006/relationships/image" Target="../media/image24.wmf"/><Relationship Id="rId2" Type="http://schemas.openxmlformats.org/officeDocument/2006/relationships/oleObject" Target="../embeddings/oleObject4.bin"/><Relationship Id="rId10" Type="http://schemas.openxmlformats.org/officeDocument/2006/relationships/notesSlide" Target="../notesSlides/notesSlide6.xml"/><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tags" Target="../tags/tag15.xml"/><Relationship Id="rId7" Type="http://schemas.openxmlformats.org/officeDocument/2006/relationships/image" Target="../media/image28.emf"/><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image" Target="../media/image27.wmf"/><Relationship Id="rId3" Type="http://schemas.openxmlformats.org/officeDocument/2006/relationships/oleObject" Target="../embeddings/oleObject5.bin"/><Relationship Id="rId2" Type="http://schemas.openxmlformats.org/officeDocument/2006/relationships/tags" Target="../tags/tag12.xml"/><Relationship Id="rId13" Type="http://schemas.openxmlformats.org/officeDocument/2006/relationships/notesSlide" Target="../notesSlides/notesSlide7.xml"/><Relationship Id="rId12" Type="http://schemas.openxmlformats.org/officeDocument/2006/relationships/vmlDrawing" Target="../drawings/vmlDrawing3.vml"/><Relationship Id="rId11" Type="http://schemas.openxmlformats.org/officeDocument/2006/relationships/slideLayout" Target="../slideLayouts/slideLayout2.xml"/><Relationship Id="rId10" Type="http://schemas.openxmlformats.org/officeDocument/2006/relationships/image" Target="../media/image30.png"/><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9" Type="http://schemas.openxmlformats.org/officeDocument/2006/relationships/image" Target="../media/image34.wmf"/><Relationship Id="rId8" Type="http://schemas.openxmlformats.org/officeDocument/2006/relationships/oleObject" Target="../embeddings/oleObject8.bin"/><Relationship Id="rId7" Type="http://schemas.openxmlformats.org/officeDocument/2006/relationships/image" Target="../media/image33.wmf"/><Relationship Id="rId6" Type="http://schemas.openxmlformats.org/officeDocument/2006/relationships/oleObject" Target="../embeddings/oleObject7.bin"/><Relationship Id="rId5" Type="http://schemas.openxmlformats.org/officeDocument/2006/relationships/image" Target="../media/image32.wmf"/><Relationship Id="rId4" Type="http://schemas.openxmlformats.org/officeDocument/2006/relationships/oleObject" Target="../embeddings/oleObject6.bin"/><Relationship Id="rId3" Type="http://schemas.openxmlformats.org/officeDocument/2006/relationships/image" Target="../media/image31.png"/><Relationship Id="rId2" Type="http://schemas.openxmlformats.org/officeDocument/2006/relationships/tags" Target="../tags/tag17.xml"/><Relationship Id="rId17" Type="http://schemas.openxmlformats.org/officeDocument/2006/relationships/notesSlide" Target="../notesSlides/notesSlide8.xml"/><Relationship Id="rId16" Type="http://schemas.openxmlformats.org/officeDocument/2006/relationships/vmlDrawing" Target="../drawings/vmlDrawing4.vml"/><Relationship Id="rId15" Type="http://schemas.openxmlformats.org/officeDocument/2006/relationships/slideLayout" Target="../slideLayouts/slideLayout7.xml"/><Relationship Id="rId14" Type="http://schemas.openxmlformats.org/officeDocument/2006/relationships/image" Target="../media/image37.png"/><Relationship Id="rId13" Type="http://schemas.openxmlformats.org/officeDocument/2006/relationships/image" Target="../media/image36.png"/><Relationship Id="rId12" Type="http://schemas.openxmlformats.org/officeDocument/2006/relationships/tags" Target="../tags/tag19.xml"/><Relationship Id="rId11" Type="http://schemas.openxmlformats.org/officeDocument/2006/relationships/image" Target="../media/image35.png"/><Relationship Id="rId10" Type="http://schemas.openxmlformats.org/officeDocument/2006/relationships/tags" Target="../tags/tag18.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9" Type="http://schemas.openxmlformats.org/officeDocument/2006/relationships/image" Target="../media/image41.wmf"/><Relationship Id="rId8" Type="http://schemas.openxmlformats.org/officeDocument/2006/relationships/oleObject" Target="../embeddings/oleObject9.bin"/><Relationship Id="rId7" Type="http://schemas.openxmlformats.org/officeDocument/2006/relationships/tags" Target="../tags/tag23.xml"/><Relationship Id="rId6" Type="http://schemas.openxmlformats.org/officeDocument/2006/relationships/image" Target="../media/image40.png"/><Relationship Id="rId5" Type="http://schemas.openxmlformats.org/officeDocument/2006/relationships/tags" Target="../tags/tag22.xml"/><Relationship Id="rId4" Type="http://schemas.openxmlformats.org/officeDocument/2006/relationships/image" Target="../media/image39.png"/><Relationship Id="rId3" Type="http://schemas.openxmlformats.org/officeDocument/2006/relationships/tags" Target="../tags/tag21.xml"/><Relationship Id="rId2" Type="http://schemas.openxmlformats.org/officeDocument/2006/relationships/image" Target="../media/image38.png"/><Relationship Id="rId16" Type="http://schemas.openxmlformats.org/officeDocument/2006/relationships/notesSlide" Target="../notesSlides/notesSlide9.xml"/><Relationship Id="rId15" Type="http://schemas.openxmlformats.org/officeDocument/2006/relationships/vmlDrawing" Target="../drawings/vmlDrawing5.vml"/><Relationship Id="rId14" Type="http://schemas.openxmlformats.org/officeDocument/2006/relationships/slideLayout" Target="../slideLayouts/slideLayout2.xml"/><Relationship Id="rId13" Type="http://schemas.openxmlformats.org/officeDocument/2006/relationships/tags" Target="../tags/tag24.xml"/><Relationship Id="rId12" Type="http://schemas.openxmlformats.org/officeDocument/2006/relationships/image" Target="../media/image43.png"/><Relationship Id="rId11" Type="http://schemas.openxmlformats.org/officeDocument/2006/relationships/image" Target="../media/image42.wmf"/><Relationship Id="rId10" Type="http://schemas.openxmlformats.org/officeDocument/2006/relationships/oleObject" Target="../embeddings/oleObject10.bin"/><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79705" y="2632710"/>
            <a:ext cx="8783955" cy="1198880"/>
          </a:xfrm>
          <a:prstGeom prst="rect">
            <a:avLst/>
          </a:prstGeom>
          <a:noFill/>
        </p:spPr>
        <p:txBody>
          <a:bodyPr wrap="square" rtlCol="0">
            <a:spAutoFit/>
          </a:bodyPr>
          <a:lstStyle/>
          <a:p>
            <a:pPr algn="ctr">
              <a:spcBef>
                <a:spcPct val="50000"/>
              </a:spcBef>
            </a:pPr>
            <a:r>
              <a:rPr lang="en-US" altLang="zh-CN" sz="3600">
                <a:solidFill>
                  <a:schemeClr val="bg2"/>
                </a:solidFill>
                <a:latin typeface="Impact" panose="020B0806030902050204" charset="0"/>
                <a:ea typeface="楷体" panose="02010609060101010101" charset="-122"/>
                <a:sym typeface="+mn-ea"/>
              </a:rPr>
              <a:t>Pion-mediated Cooper pairing of neutrons at low densities</a:t>
            </a:r>
            <a:endParaRPr lang="en-US" altLang="zh-CN" sz="3600" b="0" dirty="0">
              <a:solidFill>
                <a:schemeClr val="bg2"/>
              </a:solidFill>
              <a:uFillTx/>
              <a:latin typeface="Impact" panose="020B0806030902050204" charset="0"/>
              <a:ea typeface="楷体" panose="02010609060101010101" charset="-122"/>
              <a:cs typeface="Times New Roman" panose="02020603050405020304" pitchFamily="18" charset="0"/>
              <a:sym typeface="+mn-ea"/>
            </a:endParaRPr>
          </a:p>
        </p:txBody>
      </p:sp>
      <p:sp>
        <p:nvSpPr>
          <p:cNvPr id="4" name="文本框 3"/>
          <p:cNvSpPr txBox="1"/>
          <p:nvPr/>
        </p:nvSpPr>
        <p:spPr>
          <a:xfrm>
            <a:off x="-85090" y="4970780"/>
            <a:ext cx="9302750" cy="1725930"/>
          </a:xfrm>
          <a:prstGeom prst="rect">
            <a:avLst/>
          </a:prstGeom>
          <a:noFill/>
        </p:spPr>
        <p:txBody>
          <a:bodyPr wrap="square" rtlCol="0">
            <a:noAutofit/>
          </a:bodyPr>
          <a:lstStyle/>
          <a:p>
            <a:pPr algn="ctr">
              <a:lnSpc>
                <a:spcPct val="150000"/>
              </a:lnSpc>
            </a:pPr>
            <a:r>
              <a:rPr lang="en-US" altLang="zh-CN" dirty="0">
                <a:ea typeface="华文仿宋" panose="02010600040101010101" charset="-122"/>
                <a:cs typeface="Arial" panose="020B0604020202020204" pitchFamily="34" charset="0"/>
              </a:rPr>
              <a:t>Hao-Fu Zhu</a:t>
            </a:r>
            <a:endParaRPr lang="en-US" altLang="zh-CN" sz="3200" dirty="0">
              <a:ea typeface="华文仿宋" panose="02010600040101010101" charset="-122"/>
              <a:cs typeface="Arial" panose="020B0604020202020204" pitchFamily="34" charset="0"/>
            </a:endParaRPr>
          </a:p>
          <a:p>
            <a:pPr algn="ctr">
              <a:lnSpc>
                <a:spcPct val="150000"/>
              </a:lnSpc>
            </a:pPr>
            <a:r>
              <a:rPr lang="zh-CN" altLang="en-US" sz="2000" b="0" dirty="0">
                <a:ea typeface="华文仿宋" panose="02010600040101010101" charset="-122"/>
                <a:cs typeface="Arial" panose="020B0604020202020204" pitchFamily="34" charset="0"/>
              </a:rPr>
              <a:t>Department of</a:t>
            </a:r>
            <a:r>
              <a:rPr lang="en-US" altLang="zh-CN" sz="2000" b="0" dirty="0">
                <a:ea typeface="华文仿宋" panose="02010600040101010101" charset="-122"/>
                <a:cs typeface="Arial" panose="020B0604020202020204" pitchFamily="34" charset="0"/>
              </a:rPr>
              <a:t> </a:t>
            </a:r>
            <a:r>
              <a:rPr lang="zh-CN" altLang="en-US" sz="2000" b="0" dirty="0">
                <a:ea typeface="华文仿宋" panose="02010600040101010101" charset="-122"/>
                <a:cs typeface="Arial" panose="020B0604020202020204" pitchFamily="34" charset="0"/>
              </a:rPr>
              <a:t>Astronomy, University of Science and Technology of China</a:t>
            </a:r>
            <a:endParaRPr lang="zh-CN" altLang="en-US" sz="2000" b="0" dirty="0">
              <a:latin typeface="华文仿宋" panose="02010600040101010101" charset="-122"/>
              <a:ea typeface="华文仿宋" panose="02010600040101010101" charset="-122"/>
              <a:cs typeface="+mn-ea"/>
            </a:endParaRPr>
          </a:p>
          <a:p>
            <a:pPr algn="ctr"/>
            <a:endParaRPr lang="zh-CN" altLang="en-US" sz="2000" b="0" dirty="0">
              <a:latin typeface="华文仿宋" panose="02010600040101010101" charset="-122"/>
              <a:ea typeface="华文仿宋" panose="02010600040101010101" charset="-122"/>
              <a:cs typeface="+mn-ea"/>
            </a:endParaRPr>
          </a:p>
        </p:txBody>
      </p:sp>
      <p:sp>
        <p:nvSpPr>
          <p:cNvPr id="5" name="文本框 4"/>
          <p:cNvSpPr txBox="1"/>
          <p:nvPr/>
        </p:nvSpPr>
        <p:spPr>
          <a:xfrm>
            <a:off x="6479645" y="6235136"/>
            <a:ext cx="2604770" cy="460375"/>
          </a:xfrm>
          <a:prstGeom prst="rect">
            <a:avLst/>
          </a:prstGeom>
          <a:noFill/>
        </p:spPr>
        <p:txBody>
          <a:bodyPr wrap="none" rtlCol="0">
            <a:spAutoFit/>
          </a:bodyPr>
          <a:p>
            <a:r>
              <a:rPr lang="en-US" altLang="zh-CN" sz="2400" dirty="0">
                <a:latin typeface="Times New Roman" panose="02020603050405020304" pitchFamily="18" charset="0"/>
                <a:cs typeface="Times New Roman" panose="02020603050405020304" pitchFamily="18" charset="0"/>
              </a:rPr>
              <a:t>TDLI, 2024. 03. 31</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 4"/>
          <p:cNvSpPr/>
          <p:nvPr>
            <p:custDataLst>
              <p:tags r:id="rId1"/>
            </p:custDataLst>
          </p:nvPr>
        </p:nvSpPr>
        <p:spPr>
          <a:xfrm>
            <a:off x="0" y="1046480"/>
            <a:ext cx="1855470" cy="486410"/>
          </a:xfrm>
          <a:prstGeom prst="rect">
            <a:avLst/>
          </a:prstGeom>
          <a:noFill/>
          <a:ln w="9525">
            <a:noFill/>
          </a:ln>
        </p:spPr>
        <p:txBody>
          <a:bodyPr anchor="t" anchorCtr="0"/>
          <a:p>
            <a:pPr marL="0" indent="0">
              <a:lnSpc>
                <a:spcPct val="150000"/>
              </a:lnSpc>
              <a:spcBef>
                <a:spcPts val="20"/>
              </a:spcBef>
              <a:spcAft>
                <a:spcPts val="0"/>
              </a:spcAft>
              <a:buNone/>
            </a:pPr>
            <a:r>
              <a:rPr lang="en-US" altLang="zh-CN" sz="1800" b="0" dirty="0">
                <a:latin typeface="微软雅黑" panose="020B0503020204020204" charset="-122"/>
                <a:ea typeface="微软雅黑" panose="020B0503020204020204" charset="-122"/>
                <a:cs typeface="华文中宋" panose="02010600040101010101" charset="-122"/>
                <a:sym typeface="+mn-ea"/>
              </a:rPr>
              <a:t>Improved</a:t>
            </a:r>
            <a:endParaRPr lang="en-US" altLang="zh-CN" sz="1800" b="0" dirty="0">
              <a:latin typeface="微软雅黑" panose="020B0503020204020204" charset="-122"/>
              <a:ea typeface="微软雅黑" panose="020B0503020204020204" charset="-122"/>
              <a:cs typeface="华文中宋" panose="02010600040101010101" charset="-122"/>
              <a:sym typeface="+mn-ea"/>
            </a:endParaRPr>
          </a:p>
          <a:p>
            <a:pPr marL="0" indent="0">
              <a:lnSpc>
                <a:spcPct val="150000"/>
              </a:lnSpc>
              <a:spcBef>
                <a:spcPts val="20"/>
              </a:spcBef>
              <a:spcAft>
                <a:spcPts val="0"/>
              </a:spcAft>
              <a:buNone/>
            </a:pPr>
            <a:r>
              <a:rPr lang="en-US" altLang="zh-CN" sz="1800" b="0" dirty="0">
                <a:latin typeface="微软雅黑" panose="020B0503020204020204" charset="-122"/>
                <a:ea typeface="微软雅黑" panose="020B0503020204020204" charset="-122"/>
                <a:cs typeface="华文中宋" panose="02010600040101010101" charset="-122"/>
                <a:sym typeface="+mn-ea"/>
              </a:rPr>
              <a:t>ME equations</a:t>
            </a:r>
            <a:endParaRPr lang="en-US" altLang="zh-CN" sz="1800" b="0" dirty="0">
              <a:latin typeface="微软雅黑" panose="020B0503020204020204" charset="-122"/>
              <a:ea typeface="微软雅黑" panose="020B0503020204020204" charset="-122"/>
              <a:cs typeface="华文中宋" panose="02010600040101010101" charset="-122"/>
              <a:sym typeface="+mn-ea"/>
            </a:endParaRPr>
          </a:p>
        </p:txBody>
      </p:sp>
      <p:graphicFrame>
        <p:nvGraphicFramePr>
          <p:cNvPr id="33795" name="Object 4"/>
          <p:cNvGraphicFramePr>
            <a:graphicFrameLocks noChangeAspect="1"/>
          </p:cNvGraphicFramePr>
          <p:nvPr>
            <p:custDataLst>
              <p:tags r:id="rId2"/>
            </p:custDataLst>
          </p:nvPr>
        </p:nvGraphicFramePr>
        <p:xfrm>
          <a:off x="1662113" y="1238250"/>
          <a:ext cx="6869430" cy="675640"/>
        </p:xfrm>
        <a:graphic>
          <a:graphicData uri="http://schemas.openxmlformats.org/presentationml/2006/ole">
            <mc:AlternateContent xmlns:mc="http://schemas.openxmlformats.org/markup-compatibility/2006">
              <mc:Choice xmlns:v="urn:schemas-microsoft-com:vml" Requires="v">
                <p:oleObj spid="_x0000_s3109" name="" r:id="rId3" imgW="3175000" imgH="330200" progId="Equation.DSMT4">
                  <p:embed/>
                </p:oleObj>
              </mc:Choice>
              <mc:Fallback>
                <p:oleObj name="" r:id="rId3" imgW="3175000" imgH="330200" progId="Equation.DSMT4">
                  <p:embed/>
                  <p:pic>
                    <p:nvPicPr>
                      <p:cNvPr id="0" name="图片 3108"/>
                      <p:cNvPicPr/>
                      <p:nvPr/>
                    </p:nvPicPr>
                    <p:blipFill>
                      <a:blip r:embed="rId4"/>
                      <a:stretch>
                        <a:fillRect/>
                      </a:stretch>
                    </p:blipFill>
                    <p:spPr>
                      <a:xfrm>
                        <a:off x="1662113" y="1238250"/>
                        <a:ext cx="6869430" cy="675640"/>
                      </a:xfrm>
                      <a:prstGeom prst="rect">
                        <a:avLst/>
                      </a:prstGeom>
                      <a:noFill/>
                      <a:ln w="38100">
                        <a:noFill/>
                        <a:miter/>
                      </a:ln>
                    </p:spPr>
                  </p:pic>
                </p:oleObj>
              </mc:Fallback>
            </mc:AlternateContent>
          </a:graphicData>
        </a:graphic>
      </p:graphicFrame>
      <p:graphicFrame>
        <p:nvGraphicFramePr>
          <p:cNvPr id="4" name="对象 3"/>
          <p:cNvGraphicFramePr/>
          <p:nvPr>
            <p:custDataLst>
              <p:tags r:id="rId5"/>
            </p:custDataLst>
          </p:nvPr>
        </p:nvGraphicFramePr>
        <p:xfrm>
          <a:off x="976630" y="2082800"/>
          <a:ext cx="3979545" cy="434340"/>
        </p:xfrm>
        <a:graphic>
          <a:graphicData uri="http://schemas.openxmlformats.org/presentationml/2006/ole">
            <mc:AlternateContent xmlns:mc="http://schemas.openxmlformats.org/markup-compatibility/2006">
              <mc:Choice xmlns:v="urn:schemas-microsoft-com:vml" Requires="v">
                <p:oleObj spid="_x0000_s5" name="" r:id="rId6" imgW="2362200" imgH="241300" progId="Equation.KSEE3">
                  <p:embed/>
                </p:oleObj>
              </mc:Choice>
              <mc:Fallback>
                <p:oleObj name="" r:id="rId6" imgW="2362200" imgH="241300" progId="Equation.KSEE3">
                  <p:embed/>
                  <p:pic>
                    <p:nvPicPr>
                      <p:cNvPr id="0" name="图片 4"/>
                      <p:cNvPicPr/>
                      <p:nvPr/>
                    </p:nvPicPr>
                    <p:blipFill>
                      <a:blip r:embed="rId7"/>
                      <a:stretch>
                        <a:fillRect/>
                      </a:stretch>
                    </p:blipFill>
                    <p:spPr>
                      <a:xfrm>
                        <a:off x="976630" y="2082800"/>
                        <a:ext cx="3979545" cy="434340"/>
                      </a:xfrm>
                      <a:prstGeom prst="rect">
                        <a:avLst/>
                      </a:prstGeom>
                    </p:spPr>
                  </p:pic>
                </p:oleObj>
              </mc:Fallback>
            </mc:AlternateContent>
          </a:graphicData>
        </a:graphic>
      </p:graphicFrame>
      <p:pic>
        <p:nvPicPr>
          <p:cNvPr id="8" name="图片 7" descr="$IG`95K~3%QS1G[@6NP4`2M"/>
          <p:cNvPicPr>
            <a:picLocks noChangeAspect="1"/>
          </p:cNvPicPr>
          <p:nvPr/>
        </p:nvPicPr>
        <p:blipFill>
          <a:blip r:embed="rId8"/>
          <a:stretch>
            <a:fillRect/>
          </a:stretch>
        </p:blipFill>
        <p:spPr>
          <a:xfrm>
            <a:off x="0" y="2529205"/>
            <a:ext cx="9144000" cy="1864360"/>
          </a:xfrm>
          <a:prstGeom prst="rect">
            <a:avLst/>
          </a:prstGeom>
        </p:spPr>
      </p:pic>
      <p:pic>
        <p:nvPicPr>
          <p:cNvPr id="6" name="图片 5" descr="YPMUUI)H4L1P_]EH7M}$RQL"/>
          <p:cNvPicPr>
            <a:picLocks noChangeAspect="1"/>
          </p:cNvPicPr>
          <p:nvPr>
            <p:custDataLst>
              <p:tags r:id="rId9"/>
            </p:custDataLst>
          </p:nvPr>
        </p:nvPicPr>
        <p:blipFill>
          <a:blip r:embed="rId10"/>
          <a:stretch>
            <a:fillRect/>
          </a:stretch>
        </p:blipFill>
        <p:spPr>
          <a:xfrm>
            <a:off x="1193800" y="4446270"/>
            <a:ext cx="3101340" cy="2411730"/>
          </a:xfrm>
          <a:prstGeom prst="rect">
            <a:avLst/>
          </a:prstGeom>
        </p:spPr>
      </p:pic>
      <p:pic>
        <p:nvPicPr>
          <p:cNvPr id="7" name="图片 6" descr="$Z@5_T5II3Y981_4VW7]_8Y"/>
          <p:cNvPicPr>
            <a:picLocks noChangeAspect="1"/>
          </p:cNvPicPr>
          <p:nvPr>
            <p:custDataLst>
              <p:tags r:id="rId11"/>
            </p:custDataLst>
          </p:nvPr>
        </p:nvPicPr>
        <p:blipFill>
          <a:blip r:embed="rId12"/>
          <a:stretch>
            <a:fillRect/>
          </a:stretch>
        </p:blipFill>
        <p:spPr>
          <a:xfrm>
            <a:off x="4505960" y="4404995"/>
            <a:ext cx="3255010" cy="2453005"/>
          </a:xfrm>
          <a:prstGeom prst="rect">
            <a:avLst/>
          </a:prstGeom>
        </p:spPr>
      </p:pic>
      <p:pic>
        <p:nvPicPr>
          <p:cNvPr id="10" name="图片 9"/>
          <p:cNvPicPr>
            <a:picLocks noChangeAspect="1"/>
          </p:cNvPicPr>
          <p:nvPr>
            <p:custDataLst>
              <p:tags r:id="rId13"/>
            </p:custDataLst>
          </p:nvPr>
        </p:nvPicPr>
        <p:blipFill>
          <a:blip r:embed="rId14"/>
          <a:stretch>
            <a:fillRect/>
          </a:stretch>
        </p:blipFill>
        <p:spPr>
          <a:xfrm>
            <a:off x="0" y="6544310"/>
            <a:ext cx="1889760" cy="251460"/>
          </a:xfrm>
          <a:prstGeom prst="rect">
            <a:avLst/>
          </a:prstGeom>
        </p:spPr>
      </p:pic>
      <p:pic>
        <p:nvPicPr>
          <p:cNvPr id="15" name="图片 14"/>
          <p:cNvPicPr>
            <a:picLocks noChangeAspect="1"/>
          </p:cNvPicPr>
          <p:nvPr>
            <p:custDataLst>
              <p:tags r:id="rId15"/>
            </p:custDataLst>
          </p:nvPr>
        </p:nvPicPr>
        <p:blipFill>
          <a:blip r:embed="rId16"/>
          <a:stretch>
            <a:fillRect/>
          </a:stretch>
        </p:blipFill>
        <p:spPr>
          <a:xfrm>
            <a:off x="6374765" y="6601460"/>
            <a:ext cx="2769235" cy="256540"/>
          </a:xfrm>
          <a:prstGeom prst="rect">
            <a:avLst/>
          </a:prstGeom>
        </p:spPr>
      </p:pic>
      <p:sp>
        <p:nvSpPr>
          <p:cNvPr id="9" name="文本框 8"/>
          <p:cNvSpPr txBox="1"/>
          <p:nvPr>
            <p:custDataLst>
              <p:tags r:id="rId17"/>
            </p:custDataLst>
          </p:nvPr>
        </p:nvSpPr>
        <p:spPr>
          <a:xfrm>
            <a:off x="-860425" y="586105"/>
            <a:ext cx="5866765" cy="460375"/>
          </a:xfrm>
          <a:prstGeom prst="rect">
            <a:avLst/>
          </a:prstGeom>
          <a:noFill/>
        </p:spPr>
        <p:txBody>
          <a:bodyPr wrap="square" rtlCol="0" anchor="t">
            <a:spAutoFit/>
          </a:bodyPr>
          <a:p>
            <a:pPr algn="ctr">
              <a:lnSpc>
                <a:spcPct val="120000"/>
              </a:lnSpc>
              <a:spcBef>
                <a:spcPts val="0"/>
              </a:spcBef>
              <a:spcAft>
                <a:spcPts val="0"/>
              </a:spcAft>
            </a:pPr>
            <a:r>
              <a:rPr lang="en-US" altLang="zh-CN" sz="2000">
                <a:solidFill>
                  <a:srgbClr val="FF0000"/>
                </a:solidFill>
                <a:latin typeface="Calibri" panose="020F0502020204030204" charset="0"/>
                <a:cs typeface="Calibri" panose="020F0502020204030204" charset="0"/>
                <a:sym typeface="+mn-ea"/>
              </a:rPr>
              <a:t>Hao-Fu Zhu</a:t>
            </a:r>
            <a:r>
              <a:rPr lang="en-US" altLang="zh-CN" sz="2000" b="0">
                <a:solidFill>
                  <a:srgbClr val="FF0000"/>
                </a:solidFill>
                <a:latin typeface="Calibri" panose="020F0502020204030204" charset="0"/>
                <a:cs typeface="Calibri" panose="020F0502020204030204" charset="0"/>
                <a:sym typeface="+mn-ea"/>
              </a:rPr>
              <a:t> &amp; Guo-Zhu Liu, JPG (2023)</a:t>
            </a:r>
            <a:endParaRPr lang="en-US" altLang="zh-CN" sz="2000" b="0">
              <a:solidFill>
                <a:srgbClr val="FF0000"/>
              </a:solidFill>
              <a:latin typeface="Calibri" panose="020F0502020204030204" charset="0"/>
              <a:cs typeface="Calibri" panose="020F0502020204030204" charset="0"/>
              <a:sym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3" name="Rectangle 6"/>
          <p:cNvSpPr>
            <a:spLocks noGrp="1"/>
          </p:cNvSpPr>
          <p:nvPr/>
        </p:nvSpPr>
        <p:spPr>
          <a:xfrm>
            <a:off x="787400" y="1358900"/>
            <a:ext cx="7419975" cy="2079625"/>
          </a:xfrm>
          <a:prstGeom prst="rect">
            <a:avLst/>
          </a:prstGeom>
          <a:noFill/>
          <a:ln w="9525">
            <a:noFill/>
          </a:ln>
        </p:spPr>
        <p:txBody>
          <a:bodyPr wrap="square" lIns="91440" tIns="45720" rIns="91440" bIns="45720" anchor="t" anchorCtr="0"/>
          <a:p>
            <a:pPr>
              <a:lnSpc>
                <a:spcPct val="140000"/>
              </a:lnSpc>
              <a:spcBef>
                <a:spcPct val="20000"/>
              </a:spcBef>
            </a:pPr>
            <a:endParaRPr lang="en-US" altLang="zh-CN" sz="2400" b="1" dirty="0">
              <a:latin typeface="Arial" panose="020B0604020202020204" pitchFamily="34" charset="0"/>
              <a:ea typeface="宋体" panose="02010600030101010101" pitchFamily="2" charset="-122"/>
            </a:endParaRPr>
          </a:p>
        </p:txBody>
      </p:sp>
      <p:sp>
        <p:nvSpPr>
          <p:cNvPr id="46085" name="Rectangle 4"/>
          <p:cNvSpPr/>
          <p:nvPr/>
        </p:nvSpPr>
        <p:spPr>
          <a:xfrm>
            <a:off x="600075" y="4578350"/>
            <a:ext cx="8113713" cy="1601788"/>
          </a:xfrm>
          <a:prstGeom prst="rect">
            <a:avLst/>
          </a:prstGeom>
          <a:noFill/>
          <a:ln w="9525">
            <a:noFill/>
          </a:ln>
        </p:spPr>
        <p:txBody>
          <a:bodyPr anchor="t" anchorCtr="0"/>
          <a:p>
            <a:pPr marL="342900" indent="-342900" algn="just">
              <a:lnSpc>
                <a:spcPct val="150000"/>
              </a:lnSpc>
              <a:spcBef>
                <a:spcPts val="25"/>
              </a:spcBef>
            </a:pPr>
            <a:endParaRPr lang="zh-CN" altLang="en-US" sz="2000" dirty="0">
              <a:latin typeface="Arial" panose="020B0604020202020204" pitchFamily="34" charset="0"/>
              <a:ea typeface="宋体" panose="02010600030101010101" pitchFamily="2" charset="-122"/>
            </a:endParaRPr>
          </a:p>
        </p:txBody>
      </p:sp>
      <p:sp>
        <p:nvSpPr>
          <p:cNvPr id="17" name="Rectangle 4"/>
          <p:cNvSpPr/>
          <p:nvPr>
            <p:custDataLst>
              <p:tags r:id="rId1"/>
            </p:custDataLst>
          </p:nvPr>
        </p:nvSpPr>
        <p:spPr>
          <a:xfrm>
            <a:off x="1570355" y="5606415"/>
            <a:ext cx="2605405" cy="2077085"/>
          </a:xfrm>
          <a:prstGeom prst="rect">
            <a:avLst/>
          </a:prstGeom>
          <a:noFill/>
          <a:ln w="9525">
            <a:noFill/>
          </a:ln>
        </p:spPr>
        <p:txBody>
          <a:bodyPr anchor="t" anchorCtr="0"/>
          <a:p>
            <a:pPr marL="0" indent="0">
              <a:lnSpc>
                <a:spcPct val="150000"/>
              </a:lnSpc>
              <a:spcBef>
                <a:spcPts val="20"/>
              </a:spcBef>
              <a:spcAft>
                <a:spcPts val="0"/>
              </a:spcAft>
              <a:buNone/>
            </a:pPr>
            <a:r>
              <a:rPr lang="zh-CN" altLang="en-US" sz="1800" dirty="0">
                <a:latin typeface="微软雅黑" panose="020B0503020204020204" charset="-122"/>
                <a:ea typeface="微软雅黑" panose="020B0503020204020204" charset="-122"/>
                <a:cs typeface="华文中宋" panose="02010600040101010101" charset="-122"/>
                <a:sym typeface="+mn-ea"/>
              </a:rPr>
              <a:t>Phase diagram</a:t>
            </a:r>
            <a:endParaRPr lang="zh-CN" altLang="en-US" sz="1800" dirty="0">
              <a:latin typeface="微软雅黑" panose="020B0503020204020204" charset="-122"/>
              <a:ea typeface="微软雅黑" panose="020B0503020204020204" charset="-122"/>
              <a:cs typeface="华文中宋" panose="02010600040101010101" charset="-122"/>
              <a:sym typeface="+mn-ea"/>
            </a:endParaRPr>
          </a:p>
        </p:txBody>
      </p:sp>
      <p:pic>
        <p:nvPicPr>
          <p:cNvPr id="6" name="图片 5"/>
          <p:cNvPicPr>
            <a:picLocks noChangeAspect="1"/>
          </p:cNvPicPr>
          <p:nvPr/>
        </p:nvPicPr>
        <p:blipFill>
          <a:blip r:embed="rId2"/>
          <a:stretch>
            <a:fillRect/>
          </a:stretch>
        </p:blipFill>
        <p:spPr>
          <a:xfrm>
            <a:off x="177800" y="2015490"/>
            <a:ext cx="4211955" cy="3518535"/>
          </a:xfrm>
          <a:prstGeom prst="rect">
            <a:avLst/>
          </a:prstGeom>
        </p:spPr>
      </p:pic>
      <p:pic>
        <p:nvPicPr>
          <p:cNvPr id="7" name="图片 6"/>
          <p:cNvPicPr>
            <a:picLocks noChangeAspect="1"/>
          </p:cNvPicPr>
          <p:nvPr/>
        </p:nvPicPr>
        <p:blipFill>
          <a:blip r:embed="rId3"/>
          <a:stretch>
            <a:fillRect/>
          </a:stretch>
        </p:blipFill>
        <p:spPr>
          <a:xfrm>
            <a:off x="4389755" y="2160270"/>
            <a:ext cx="4152900" cy="3373755"/>
          </a:xfrm>
          <a:prstGeom prst="rect">
            <a:avLst/>
          </a:prstGeom>
        </p:spPr>
      </p:pic>
      <p:sp>
        <p:nvSpPr>
          <p:cNvPr id="8" name="文本框 7"/>
          <p:cNvSpPr txBox="1"/>
          <p:nvPr>
            <p:custDataLst>
              <p:tags r:id="rId4"/>
            </p:custDataLst>
          </p:nvPr>
        </p:nvSpPr>
        <p:spPr>
          <a:xfrm>
            <a:off x="434340" y="146685"/>
            <a:ext cx="3090545" cy="829945"/>
          </a:xfrm>
          <a:prstGeom prst="rect">
            <a:avLst/>
          </a:prstGeom>
          <a:noFill/>
        </p:spPr>
        <p:txBody>
          <a:bodyPr wrap="square" rtlCol="0" anchor="t">
            <a:spAutoFit/>
          </a:bodyPr>
          <a:p>
            <a:pPr>
              <a:lnSpc>
                <a:spcPct val="120000"/>
              </a:lnSpc>
              <a:spcBef>
                <a:spcPts val="0"/>
              </a:spcBef>
              <a:spcAft>
                <a:spcPts val="0"/>
              </a:spcAft>
            </a:pPr>
            <a:r>
              <a:rPr lang="en-US" altLang="zh-CN" sz="2000">
                <a:solidFill>
                  <a:srgbClr val="FF0000"/>
                </a:solidFill>
                <a:latin typeface="Calibri" panose="020F0502020204030204" charset="0"/>
                <a:cs typeface="Calibri" panose="020F0502020204030204" charset="0"/>
                <a:sym typeface="+mn-ea"/>
              </a:rPr>
              <a:t>Hao-Fu Zhu</a:t>
            </a:r>
            <a:r>
              <a:rPr lang="en-US" altLang="zh-CN" sz="2000" b="0">
                <a:solidFill>
                  <a:srgbClr val="FF0000"/>
                </a:solidFill>
                <a:latin typeface="Calibri" panose="020F0502020204030204" charset="0"/>
                <a:cs typeface="Calibri" panose="020F0502020204030204" charset="0"/>
                <a:sym typeface="+mn-ea"/>
              </a:rPr>
              <a:t> &amp; Guo-Zhu Liu, </a:t>
            </a:r>
            <a:endParaRPr lang="en-US" altLang="zh-CN" sz="2000" b="0">
              <a:solidFill>
                <a:srgbClr val="FF0000"/>
              </a:solidFill>
              <a:latin typeface="Calibri" panose="020F0502020204030204" charset="0"/>
              <a:cs typeface="Calibri" panose="020F0502020204030204" charset="0"/>
              <a:sym typeface="+mn-ea"/>
            </a:endParaRPr>
          </a:p>
          <a:p>
            <a:pPr>
              <a:lnSpc>
                <a:spcPct val="120000"/>
              </a:lnSpc>
              <a:spcBef>
                <a:spcPts val="0"/>
              </a:spcBef>
              <a:spcAft>
                <a:spcPts val="0"/>
              </a:spcAft>
            </a:pPr>
            <a:r>
              <a:rPr lang="en-US" altLang="zh-CN" sz="2000" b="0">
                <a:solidFill>
                  <a:srgbClr val="FF0000"/>
                </a:solidFill>
                <a:latin typeface="Calibri" panose="020F0502020204030204" charset="0"/>
                <a:cs typeface="Calibri" panose="020F0502020204030204" charset="0"/>
                <a:sym typeface="+mn-ea"/>
              </a:rPr>
              <a:t>JPG (2023)</a:t>
            </a:r>
            <a:endParaRPr lang="en-US" altLang="zh-CN" sz="2000" b="0">
              <a:solidFill>
                <a:srgbClr val="FF0000"/>
              </a:solidFill>
              <a:latin typeface="Calibri" panose="020F0502020204030204" charset="0"/>
              <a:cs typeface="Calibri" panose="020F0502020204030204"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6"/>
          <p:cNvSpPr>
            <a:spLocks noGrp="1"/>
          </p:cNvSpPr>
          <p:nvPr>
            <p:ph type="sldNum" sz="quarter" idx="11"/>
          </p:nvPr>
        </p:nvSpPr>
        <p:spPr>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20000"/>
              </a:spcBef>
              <a:buClr>
                <a:schemeClr val="tx1"/>
              </a:buClr>
              <a:buChar char="•"/>
              <a:defRPr sz="28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5C4694B7-4690-4C99-98C1-535146807375}" type="slidenum">
              <a:rPr lang="en-US" altLang="en-US" sz="1200">
                <a:solidFill>
                  <a:schemeClr val="tx1">
                    <a:tint val="75000"/>
                  </a:schemeClr>
                </a:solidFill>
              </a:rPr>
            </a:fld>
            <a:endParaRPr lang="en-US" altLang="en-US" sz="1200" dirty="0">
              <a:solidFill>
                <a:schemeClr val="tx1">
                  <a:tint val="75000"/>
                </a:schemeClr>
              </a:solidFill>
            </a:endParaRPr>
          </a:p>
        </p:txBody>
      </p:sp>
      <p:sp>
        <p:nvSpPr>
          <p:cNvPr id="12289" name="标题 1"/>
          <p:cNvSpPr>
            <a:spLocks noGrp="1"/>
          </p:cNvSpPr>
          <p:nvPr>
            <p:custDataLst>
              <p:tags r:id="rId1"/>
            </p:custDataLst>
          </p:nvPr>
        </p:nvSpPr>
        <p:spPr>
          <a:xfrm>
            <a:off x="555625" y="1560830"/>
            <a:ext cx="8229600" cy="134366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eaLnBrk="1" hangingPunct="1"/>
            <a:r>
              <a:rPr lang="zh-CN" altLang="en-US" sz="3200" dirty="0">
                <a:solidFill>
                  <a:schemeClr val="bg1"/>
                </a:solidFill>
                <a:latin typeface="楷体" panose="02010609060101010101" charset="-122"/>
                <a:ea typeface="楷体" panose="02010609060101010101" charset="-122"/>
                <a:cs typeface="Times New Roman" panose="02020603050405020304" pitchFamily="18" charset="0"/>
                <a:sym typeface="+mn-ea"/>
              </a:rPr>
              <a:t>超导</a:t>
            </a:r>
            <a:endParaRPr lang="zh-CN" altLang="en-US" sz="3200" dirty="0">
              <a:solidFill>
                <a:schemeClr val="bg1"/>
              </a:solidFill>
              <a:latin typeface="楷体" panose="02010609060101010101" charset="-122"/>
              <a:ea typeface="楷体" panose="02010609060101010101" charset="-122"/>
              <a:cs typeface="Times New Roman" panose="02020603050405020304" pitchFamily="18" charset="0"/>
              <a:sym typeface="+mn-ea"/>
            </a:endParaRPr>
          </a:p>
        </p:txBody>
      </p:sp>
      <p:sp>
        <p:nvSpPr>
          <p:cNvPr id="10" name="Rectangle 6"/>
          <p:cNvSpPr>
            <a:spLocks noGrp="1"/>
          </p:cNvSpPr>
          <p:nvPr>
            <p:custDataLst>
              <p:tags r:id="rId2"/>
            </p:custDataLst>
          </p:nvPr>
        </p:nvSpPr>
        <p:spPr>
          <a:xfrm>
            <a:off x="555625" y="1092835"/>
            <a:ext cx="8061325" cy="549148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fontAlgn="base" hangingPunct="1">
              <a:lnSpc>
                <a:spcPct val="200000"/>
              </a:lnSpc>
              <a:spcBef>
                <a:spcPts val="20"/>
              </a:spcBef>
              <a:spcAft>
                <a:spcPts val="0"/>
              </a:spcAft>
              <a:buClrTx/>
              <a:buSzTx/>
              <a:buFontTx/>
              <a:buNone/>
            </a:pPr>
            <a:r>
              <a:rPr sz="2000" b="0" dirty="0">
                <a:solidFill>
                  <a:schemeClr val="tx1"/>
                </a:solidFill>
                <a:latin typeface="微软雅黑" panose="020B0503020204020204" charset="-122"/>
                <a:ea typeface="微软雅黑" panose="020B0503020204020204" charset="-122"/>
                <a:cs typeface="Georgia" panose="02040502050405020303" pitchFamily="18" charset="0"/>
                <a:sym typeface="+mn-ea"/>
              </a:rPr>
              <a:t>Only by considering as many possible quantum many-body effects as possible</a:t>
            </a:r>
            <a:r>
              <a:rPr lang="en-US" sz="2000" b="0" dirty="0">
                <a:solidFill>
                  <a:schemeClr val="tx1"/>
                </a:solidFill>
                <a:latin typeface="微软雅黑" panose="020B0503020204020204" charset="-122"/>
                <a:ea typeface="微软雅黑" panose="020B0503020204020204" charset="-122"/>
                <a:cs typeface="Georgia" panose="02040502050405020303" pitchFamily="18" charset="0"/>
                <a:sym typeface="+mn-ea"/>
              </a:rPr>
              <a:t>, </a:t>
            </a:r>
            <a:r>
              <a:rPr sz="2000" b="0" dirty="0">
                <a:solidFill>
                  <a:schemeClr val="tx1"/>
                </a:solidFill>
                <a:latin typeface="微软雅黑" panose="020B0503020204020204" charset="-122"/>
                <a:ea typeface="微软雅黑" panose="020B0503020204020204" charset="-122"/>
                <a:cs typeface="Georgia" panose="02040502050405020303" pitchFamily="18" charset="0"/>
                <a:sym typeface="+mn-ea"/>
              </a:rPr>
              <a:t>can we safely extend the theory to a higher density</a:t>
            </a:r>
            <a:r>
              <a:rPr lang="zh-CN" sz="2000" b="0" dirty="0">
                <a:solidFill>
                  <a:schemeClr val="tx1"/>
                </a:solidFill>
                <a:latin typeface="微软雅黑" panose="020B0503020204020204" charset="-122"/>
                <a:ea typeface="微软雅黑" panose="020B0503020204020204" charset="-122"/>
                <a:cs typeface="Georgia" panose="02040502050405020303" pitchFamily="18" charset="0"/>
                <a:sym typeface="+mn-ea"/>
              </a:rPr>
              <a:t>！</a:t>
            </a:r>
            <a:endParaRPr lang="zh-CN" sz="2000" b="0" dirty="0">
              <a:solidFill>
                <a:schemeClr val="tx1"/>
              </a:solidFill>
              <a:latin typeface="微软雅黑" panose="020B0503020204020204" charset="-122"/>
              <a:ea typeface="微软雅黑" panose="020B0503020204020204" charset="-122"/>
              <a:cs typeface="Georgia" panose="02040502050405020303" pitchFamily="18" charset="0"/>
              <a:sym typeface="+mn-ea"/>
            </a:endParaRPr>
          </a:p>
          <a:p>
            <a:pPr marL="0" indent="0" algn="ctr" eaLnBrk="1" fontAlgn="base" hangingPunct="1">
              <a:lnSpc>
                <a:spcPct val="200000"/>
              </a:lnSpc>
              <a:spcBef>
                <a:spcPts val="20"/>
              </a:spcBef>
              <a:spcAft>
                <a:spcPts val="0"/>
              </a:spcAft>
              <a:buClrTx/>
              <a:buSzTx/>
              <a:buFontTx/>
              <a:buNone/>
            </a:pPr>
            <a:r>
              <a:rPr lang="en-US" altLang="zh-CN" sz="7200" b="0" dirty="0">
                <a:latin typeface="微软雅黑" panose="020B0503020204020204" charset="-122"/>
                <a:ea typeface="微软雅黑" panose="020B0503020204020204" charset="-122"/>
                <a:cs typeface="Georgia" panose="02040502050405020303" pitchFamily="18" charset="0"/>
                <a:sym typeface="+mn-ea"/>
              </a:rPr>
              <a:t>Thank you!</a:t>
            </a:r>
            <a:endParaRPr lang="zh-CN" altLang="en-US" sz="7200" b="0" strike="noStrike" noProof="1" dirty="0">
              <a:latin typeface="微软雅黑" panose="020B0503020204020204" charset="-122"/>
              <a:ea typeface="微软雅黑" panose="020B0503020204020204" charset="-122"/>
              <a:cs typeface="Calibri" panose="020F0502020204030204" charset="0"/>
            </a:endParaRPr>
          </a:p>
          <a:p>
            <a:pPr marL="0" indent="0">
              <a:lnSpc>
                <a:spcPct val="130000"/>
              </a:lnSpc>
              <a:buNone/>
            </a:pPr>
            <a:endParaRPr lang="zh-CN" altLang="en-US" sz="7200" b="0" strike="noStrike" noProof="1" dirty="0">
              <a:latin typeface="微软雅黑" panose="020B0503020204020204" charset="-122"/>
              <a:ea typeface="微软雅黑" panose="020B0503020204020204" charset="-122"/>
              <a:cs typeface="Calibri" panose="020F050202020403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4"/>
          <p:cNvSpPr/>
          <p:nvPr/>
        </p:nvSpPr>
        <p:spPr>
          <a:xfrm>
            <a:off x="70485" y="948690"/>
            <a:ext cx="4572000" cy="6586220"/>
          </a:xfrm>
          <a:prstGeom prst="rect">
            <a:avLst/>
          </a:prstGeom>
          <a:noFill/>
          <a:ln w="9525">
            <a:noFill/>
          </a:ln>
        </p:spPr>
        <p:txBody>
          <a:bodyPr anchor="t" anchorCtr="0"/>
          <a:p>
            <a:pPr marL="0" indent="0">
              <a:lnSpc>
                <a:spcPct val="140000"/>
              </a:lnSpc>
              <a:spcBef>
                <a:spcPts val="20"/>
              </a:spcBef>
              <a:spcAft>
                <a:spcPts val="0"/>
              </a:spcAft>
              <a:buNone/>
            </a:pPr>
            <a:endParaRPr lang="en-US" sz="2400" b="0" dirty="0">
              <a:latin typeface="Calibri" panose="020F0502020204030204" charset="0"/>
              <a:ea typeface="宋体" panose="02010600030101010101" pitchFamily="2" charset="-122"/>
              <a:cs typeface="Calibri" panose="020F0502020204030204" charset="0"/>
            </a:endParaRPr>
          </a:p>
        </p:txBody>
      </p:sp>
      <p:pic>
        <p:nvPicPr>
          <p:cNvPr id="10243" name="图片 10242" descr="6369689001609994058814.png"/>
          <p:cNvPicPr>
            <a:picLocks noChangeAspect="1"/>
          </p:cNvPicPr>
          <p:nvPr>
            <p:custDataLst>
              <p:tags r:id="rId1"/>
            </p:custDataLst>
          </p:nvPr>
        </p:nvPicPr>
        <p:blipFill>
          <a:blip r:embed="rId2"/>
          <a:stretch>
            <a:fillRect/>
          </a:stretch>
        </p:blipFill>
        <p:spPr>
          <a:xfrm>
            <a:off x="0" y="1078865"/>
            <a:ext cx="4501515" cy="2978150"/>
          </a:xfrm>
          <a:prstGeom prst="rect">
            <a:avLst/>
          </a:prstGeom>
          <a:noFill/>
          <a:ln w="9525">
            <a:noFill/>
          </a:ln>
        </p:spPr>
      </p:pic>
      <p:pic>
        <p:nvPicPr>
          <p:cNvPr id="4" name="图片 3"/>
          <p:cNvPicPr>
            <a:picLocks noChangeAspect="1"/>
          </p:cNvPicPr>
          <p:nvPr/>
        </p:nvPicPr>
        <p:blipFill>
          <a:blip r:embed="rId3"/>
          <a:stretch>
            <a:fillRect/>
          </a:stretch>
        </p:blipFill>
        <p:spPr>
          <a:xfrm>
            <a:off x="4268470" y="1078865"/>
            <a:ext cx="4875530" cy="4332605"/>
          </a:xfrm>
          <a:prstGeom prst="rect">
            <a:avLst/>
          </a:prstGeom>
        </p:spPr>
      </p:pic>
      <p:pic>
        <p:nvPicPr>
          <p:cNvPr id="29699" name="图片 7171" descr="7857239111619356006543.png"/>
          <p:cNvPicPr>
            <a:picLocks noChangeAspect="1"/>
          </p:cNvPicPr>
          <p:nvPr/>
        </p:nvPicPr>
        <p:blipFill>
          <a:blip r:embed="rId4"/>
          <a:stretch>
            <a:fillRect/>
          </a:stretch>
        </p:blipFill>
        <p:spPr>
          <a:xfrm>
            <a:off x="5520055" y="5598795"/>
            <a:ext cx="635000" cy="323215"/>
          </a:xfrm>
          <a:prstGeom prst="rect">
            <a:avLst/>
          </a:prstGeom>
          <a:noFill/>
          <a:ln w="9525">
            <a:noFill/>
          </a:ln>
        </p:spPr>
      </p:pic>
      <p:sp>
        <p:nvSpPr>
          <p:cNvPr id="2" name="文本框 1"/>
          <p:cNvSpPr txBox="1"/>
          <p:nvPr/>
        </p:nvSpPr>
        <p:spPr>
          <a:xfrm>
            <a:off x="6218555" y="5598795"/>
            <a:ext cx="4572000" cy="337185"/>
          </a:xfrm>
          <a:prstGeom prst="rect">
            <a:avLst/>
          </a:prstGeom>
          <a:noFill/>
        </p:spPr>
        <p:txBody>
          <a:bodyPr wrap="square" rtlCol="0" anchor="t">
            <a:spAutoFit/>
          </a:bodyPr>
          <a:p>
            <a:r>
              <a:rPr lang="en-US" altLang="zh-CN" sz="1600">
                <a:ea typeface="宋体" panose="02010600030101010101" pitchFamily="2" charset="-122"/>
                <a:sym typeface="+mn-ea"/>
              </a:rPr>
              <a:t>10 -100 MeV   </a:t>
            </a:r>
            <a:endParaRPr lang="zh-CN" altLang="en-US" sz="1600">
              <a:ea typeface="宋体" panose="02010600030101010101" pitchFamily="2" charset="-122"/>
              <a:sym typeface="+mn-ea"/>
            </a:endParaRPr>
          </a:p>
        </p:txBody>
      </p:sp>
      <p:pic>
        <p:nvPicPr>
          <p:cNvPr id="29700" name="图片 7172" descr="9358307701619356006560.png"/>
          <p:cNvPicPr>
            <a:picLocks noChangeAspect="1"/>
          </p:cNvPicPr>
          <p:nvPr/>
        </p:nvPicPr>
        <p:blipFill>
          <a:blip r:embed="rId5"/>
          <a:stretch>
            <a:fillRect/>
          </a:stretch>
        </p:blipFill>
        <p:spPr>
          <a:xfrm>
            <a:off x="5594668" y="6180455"/>
            <a:ext cx="2514600" cy="268288"/>
          </a:xfrm>
          <a:prstGeom prst="rect">
            <a:avLst/>
          </a:prstGeom>
          <a:noFill/>
          <a:ln w="9525">
            <a:noFill/>
          </a:ln>
        </p:spPr>
      </p:pic>
      <p:pic>
        <p:nvPicPr>
          <p:cNvPr id="8" name="图片 7"/>
          <p:cNvPicPr>
            <a:picLocks noChangeAspect="1"/>
          </p:cNvPicPr>
          <p:nvPr/>
        </p:nvPicPr>
        <p:blipFill>
          <a:blip r:embed="rId6"/>
          <a:stretch>
            <a:fillRect/>
          </a:stretch>
        </p:blipFill>
        <p:spPr>
          <a:xfrm>
            <a:off x="149860" y="4298315"/>
            <a:ext cx="1819275" cy="1714500"/>
          </a:xfrm>
          <a:prstGeom prst="rect">
            <a:avLst/>
          </a:prstGeom>
        </p:spPr>
      </p:pic>
      <p:pic>
        <p:nvPicPr>
          <p:cNvPr id="9" name="图片 8"/>
          <p:cNvPicPr>
            <a:picLocks noChangeAspect="1"/>
          </p:cNvPicPr>
          <p:nvPr/>
        </p:nvPicPr>
        <p:blipFill>
          <a:blip r:embed="rId7"/>
          <a:stretch>
            <a:fillRect/>
          </a:stretch>
        </p:blipFill>
        <p:spPr>
          <a:xfrm>
            <a:off x="2054860" y="4244340"/>
            <a:ext cx="2213610" cy="1913255"/>
          </a:xfrm>
          <a:prstGeom prst="rect">
            <a:avLst/>
          </a:prstGeom>
        </p:spPr>
      </p:pic>
      <p:sp>
        <p:nvSpPr>
          <p:cNvPr id="10" name="文本框 9"/>
          <p:cNvSpPr txBox="1"/>
          <p:nvPr/>
        </p:nvSpPr>
        <p:spPr>
          <a:xfrm>
            <a:off x="743585" y="6180455"/>
            <a:ext cx="4572000" cy="398780"/>
          </a:xfrm>
          <a:prstGeom prst="rect">
            <a:avLst/>
          </a:prstGeom>
          <a:noFill/>
        </p:spPr>
        <p:txBody>
          <a:bodyPr wrap="square" rtlCol="0" anchor="t">
            <a:spAutoFit/>
          </a:bodyPr>
          <a:p>
            <a:r>
              <a:rPr lang="en-US" altLang="zh-CN" sz="2000" b="0" dirty="0">
                <a:ea typeface="微软雅黑" panose="020B0503020204020204" charset="-122"/>
                <a:cs typeface="Arial" panose="020B0604020202020204" pitchFamily="34" charset="0"/>
                <a:sym typeface="+mn-ea"/>
              </a:rPr>
              <a:t>Glitch</a:t>
            </a:r>
            <a:endParaRPr lang="en-US" altLang="zh-CN" sz="2000" b="0" dirty="0">
              <a:ea typeface="微软雅黑" panose="020B0503020204020204" charset="-122"/>
              <a:cs typeface="Arial" panose="020B0604020202020204" pitchFamily="34" charset="0"/>
              <a:sym typeface="+mn-ea"/>
            </a:endParaRPr>
          </a:p>
        </p:txBody>
      </p:sp>
      <p:sp>
        <p:nvSpPr>
          <p:cNvPr id="11" name="文本框 10"/>
          <p:cNvSpPr txBox="1"/>
          <p:nvPr/>
        </p:nvSpPr>
        <p:spPr>
          <a:xfrm>
            <a:off x="2806700" y="6180455"/>
            <a:ext cx="4572000" cy="398780"/>
          </a:xfrm>
          <a:prstGeom prst="rect">
            <a:avLst/>
          </a:prstGeom>
          <a:noFill/>
        </p:spPr>
        <p:txBody>
          <a:bodyPr wrap="square" rtlCol="0" anchor="t">
            <a:spAutoFit/>
          </a:bodyPr>
          <a:p>
            <a:r>
              <a:rPr lang="en-US" altLang="zh-CN" sz="2000" b="0" dirty="0">
                <a:ea typeface="宋体" panose="02010600030101010101" pitchFamily="2" charset="-122"/>
                <a:cs typeface="Arial" panose="020B0604020202020204" pitchFamily="34" charset="0"/>
                <a:sym typeface="+mn-ea"/>
              </a:rPr>
              <a:t>Cooling</a:t>
            </a:r>
            <a:endParaRPr lang="en-US" altLang="zh-CN" sz="2000" b="0" dirty="0">
              <a:ea typeface="宋体" panose="02010600030101010101" pitchFamily="2" charset="-122"/>
              <a:cs typeface="Arial" panose="020B0604020202020204" pitchFamily="34" charset="0"/>
              <a:sym typeface="+mn-ea"/>
            </a:endParaRPr>
          </a:p>
        </p:txBody>
      </p:sp>
      <p:sp>
        <p:nvSpPr>
          <p:cNvPr id="3" name="文本框 2"/>
          <p:cNvSpPr txBox="1"/>
          <p:nvPr/>
        </p:nvSpPr>
        <p:spPr>
          <a:xfrm>
            <a:off x="2207895" y="416560"/>
            <a:ext cx="3048000" cy="521970"/>
          </a:xfrm>
          <a:prstGeom prst="rect">
            <a:avLst/>
          </a:prstGeom>
          <a:noFill/>
        </p:spPr>
        <p:txBody>
          <a:bodyPr wrap="square" rtlCol="0">
            <a:spAutoFit/>
          </a:bodyPr>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4"/>
          <p:cNvSpPr/>
          <p:nvPr>
            <p:custDataLst>
              <p:tags r:id="rId1"/>
            </p:custDataLst>
          </p:nvPr>
        </p:nvSpPr>
        <p:spPr>
          <a:xfrm>
            <a:off x="-113665" y="3962400"/>
            <a:ext cx="9617710" cy="4065905"/>
          </a:xfrm>
          <a:prstGeom prst="rect">
            <a:avLst/>
          </a:prstGeom>
          <a:noFill/>
          <a:ln w="9525">
            <a:noFill/>
          </a:ln>
        </p:spPr>
        <p:txBody>
          <a:bodyPr anchor="t" anchorCtr="0"/>
          <a:p>
            <a:pPr marL="0" indent="0">
              <a:lnSpc>
                <a:spcPct val="150000"/>
              </a:lnSpc>
              <a:spcBef>
                <a:spcPct val="20000"/>
              </a:spcBef>
              <a:buNone/>
            </a:pPr>
            <a:r>
              <a:rPr lang="en-US" sz="2000" b="0" dirty="0">
                <a:latin typeface="Calibri" panose="020F0502020204030204" charset="0"/>
                <a:ea typeface="宋体" panose="02010600030101010101" pitchFamily="2" charset="-122"/>
                <a:sym typeface="+mn-ea"/>
              </a:rPr>
              <a:t>     </a:t>
            </a:r>
            <a:endParaRPr lang="en-US" sz="2000" b="0" dirty="0">
              <a:latin typeface="Calibri" panose="020F0502020204030204" charset="0"/>
              <a:ea typeface="宋体" panose="02010600030101010101" pitchFamily="2" charset="-122"/>
              <a:sym typeface="+mn-ea"/>
            </a:endParaRPr>
          </a:p>
          <a:p>
            <a:pPr marL="0" indent="0">
              <a:lnSpc>
                <a:spcPct val="150000"/>
              </a:lnSpc>
              <a:spcBef>
                <a:spcPct val="20000"/>
              </a:spcBef>
              <a:buNone/>
            </a:pPr>
            <a:endParaRPr lang="en-US" altLang="zh-CN" sz="1400" b="0" dirty="0">
              <a:solidFill>
                <a:srgbClr val="FF0000"/>
              </a:solidFill>
              <a:latin typeface="Calibri" panose="020F0502020204030204" charset="0"/>
              <a:ea typeface="宋体" panose="02010600030101010101" pitchFamily="2" charset="-122"/>
              <a:cs typeface="Calibri" panose="020F0502020204030204" charset="0"/>
              <a:sym typeface="+mn-ea"/>
            </a:endParaRPr>
          </a:p>
          <a:p>
            <a:pPr marL="0" indent="0">
              <a:lnSpc>
                <a:spcPct val="150000"/>
              </a:lnSpc>
              <a:spcBef>
                <a:spcPct val="20000"/>
              </a:spcBef>
              <a:buNone/>
            </a:pPr>
            <a:r>
              <a:rPr lang="en-US" altLang="zh-CN" sz="1400" b="0" dirty="0">
                <a:solidFill>
                  <a:srgbClr val="FF0000"/>
                </a:solidFill>
                <a:latin typeface="Calibri" panose="020F0502020204030204" charset="0"/>
                <a:ea typeface="宋体" panose="02010600030101010101" pitchFamily="2" charset="-122"/>
                <a:cs typeface="Calibri" panose="020F0502020204030204" charset="0"/>
                <a:sym typeface="+mn-ea"/>
              </a:rPr>
              <a:t> </a:t>
            </a:r>
            <a:endParaRPr lang="en-US" altLang="zh-CN" sz="1600" b="0" dirty="0">
              <a:solidFill>
                <a:srgbClr val="FF0000"/>
              </a:solidFill>
              <a:latin typeface="Calibri" panose="020F0502020204030204" charset="0"/>
              <a:ea typeface="宋体" panose="02010600030101010101" pitchFamily="2" charset="-122"/>
              <a:cs typeface="Calibri" panose="020F0502020204030204" charset="0"/>
              <a:sym typeface="+mn-ea"/>
            </a:endParaRPr>
          </a:p>
        </p:txBody>
      </p:sp>
      <p:pic>
        <p:nvPicPr>
          <p:cNvPr id="4" name="图片 3"/>
          <p:cNvPicPr>
            <a:picLocks noChangeAspect="1"/>
          </p:cNvPicPr>
          <p:nvPr>
            <p:custDataLst>
              <p:tags r:id="rId2"/>
            </p:custDataLst>
          </p:nvPr>
        </p:nvPicPr>
        <p:blipFill>
          <a:blip r:embed="rId3"/>
          <a:stretch>
            <a:fillRect/>
          </a:stretch>
        </p:blipFill>
        <p:spPr>
          <a:xfrm>
            <a:off x="103505" y="2889885"/>
            <a:ext cx="4126865" cy="3530600"/>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572135" y="6501765"/>
            <a:ext cx="3718560" cy="310515"/>
          </a:xfrm>
          <a:prstGeom prst="rect">
            <a:avLst/>
          </a:prstGeom>
        </p:spPr>
      </p:pic>
      <p:pic>
        <p:nvPicPr>
          <p:cNvPr id="2" name="图片 1"/>
          <p:cNvPicPr>
            <a:picLocks noChangeAspect="1"/>
          </p:cNvPicPr>
          <p:nvPr>
            <p:custDataLst>
              <p:tags r:id="rId6"/>
            </p:custDataLst>
          </p:nvPr>
        </p:nvPicPr>
        <p:blipFill>
          <a:blip r:embed="rId7"/>
          <a:stretch>
            <a:fillRect/>
          </a:stretch>
        </p:blipFill>
        <p:spPr>
          <a:xfrm>
            <a:off x="4472305" y="2891155"/>
            <a:ext cx="4285615" cy="3531235"/>
          </a:xfrm>
          <a:prstGeom prst="rect">
            <a:avLst/>
          </a:prstGeom>
        </p:spPr>
      </p:pic>
      <p:pic>
        <p:nvPicPr>
          <p:cNvPr id="6" name="图片 5"/>
          <p:cNvPicPr>
            <a:picLocks noChangeAspect="1"/>
          </p:cNvPicPr>
          <p:nvPr>
            <p:custDataLst>
              <p:tags r:id="rId8"/>
            </p:custDataLst>
          </p:nvPr>
        </p:nvPicPr>
        <p:blipFill>
          <a:blip r:embed="rId9"/>
          <a:stretch>
            <a:fillRect/>
          </a:stretch>
        </p:blipFill>
        <p:spPr>
          <a:xfrm>
            <a:off x="4774565" y="6489065"/>
            <a:ext cx="3983355" cy="314325"/>
          </a:xfrm>
          <a:prstGeom prst="rect">
            <a:avLst/>
          </a:prstGeom>
        </p:spPr>
      </p:pic>
      <p:pic>
        <p:nvPicPr>
          <p:cNvPr id="7" name="图片 6"/>
          <p:cNvPicPr>
            <a:picLocks noChangeAspect="1"/>
          </p:cNvPicPr>
          <p:nvPr/>
        </p:nvPicPr>
        <p:blipFill>
          <a:blip r:embed="rId10"/>
          <a:stretch>
            <a:fillRect/>
          </a:stretch>
        </p:blipFill>
        <p:spPr>
          <a:xfrm>
            <a:off x="1949450" y="1663065"/>
            <a:ext cx="5244465" cy="1144905"/>
          </a:xfrm>
          <a:prstGeom prst="rect">
            <a:avLst/>
          </a:prstGeom>
        </p:spPr>
      </p:pic>
      <p:sp>
        <p:nvSpPr>
          <p:cNvPr id="8" name="文本框 7"/>
          <p:cNvSpPr txBox="1"/>
          <p:nvPr/>
        </p:nvSpPr>
        <p:spPr>
          <a:xfrm>
            <a:off x="0" y="651510"/>
            <a:ext cx="4572000" cy="414020"/>
          </a:xfrm>
          <a:prstGeom prst="rect">
            <a:avLst/>
          </a:prstGeom>
          <a:noFill/>
        </p:spPr>
        <p:txBody>
          <a:bodyPr wrap="square" rtlCol="0" anchor="t">
            <a:spAutoFit/>
          </a:bodyPr>
          <a:p>
            <a:pPr marL="0" indent="0">
              <a:lnSpc>
                <a:spcPct val="150000"/>
              </a:lnSpc>
              <a:spcBef>
                <a:spcPct val="20000"/>
              </a:spcBef>
              <a:buNone/>
            </a:pPr>
            <a:r>
              <a:rPr lang="en-US" altLang="zh-CN" sz="1400" b="0" dirty="0">
                <a:solidFill>
                  <a:srgbClr val="FF0000"/>
                </a:solidFill>
                <a:latin typeface="Calibri" panose="020F0502020204030204" charset="0"/>
                <a:ea typeface="宋体" panose="02010600030101010101" pitchFamily="2" charset="-122"/>
                <a:cs typeface="Calibri" panose="020F0502020204030204" charset="0"/>
                <a:sym typeface="+mn-ea"/>
              </a:rPr>
              <a:t>Lombardo &amp; SchulzearXiv:astro-ph/0012209:</a:t>
            </a:r>
            <a:endParaRPr lang="en-US" altLang="zh-CN" sz="1400" b="0" dirty="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9" name="文本框 8"/>
          <p:cNvSpPr txBox="1"/>
          <p:nvPr/>
        </p:nvSpPr>
        <p:spPr>
          <a:xfrm>
            <a:off x="103505" y="1138555"/>
            <a:ext cx="4572000" cy="645160"/>
          </a:xfrm>
          <a:prstGeom prst="rect">
            <a:avLst/>
          </a:prstGeom>
          <a:noFill/>
        </p:spPr>
        <p:txBody>
          <a:bodyPr wrap="square" rtlCol="0" anchor="t">
            <a:spAutoFit/>
          </a:bodyPr>
          <a:p>
            <a:pPr marL="0" indent="0">
              <a:lnSpc>
                <a:spcPct val="150000"/>
              </a:lnSpc>
              <a:spcBef>
                <a:spcPct val="20000"/>
              </a:spcBef>
              <a:buNone/>
            </a:pPr>
            <a:r>
              <a:rPr lang="en-US" altLang="zh-CN" sz="2400" b="0" dirty="0">
                <a:solidFill>
                  <a:schemeClr val="tx1"/>
                </a:solidFill>
                <a:ea typeface="宋体" panose="02010600030101010101" pitchFamily="2" charset="-122"/>
                <a:cs typeface="Arial" panose="020B0604020202020204" pitchFamily="34" charset="0"/>
                <a:sym typeface="+mn-ea"/>
              </a:rPr>
              <a:t>BCS gap eqution</a:t>
            </a:r>
            <a:r>
              <a:rPr lang="zh-CN" altLang="en-US" sz="2000" b="0" dirty="0">
                <a:solidFill>
                  <a:schemeClr val="tx1"/>
                </a:solidFill>
                <a:ea typeface="宋体" panose="02010600030101010101" pitchFamily="2" charset="-122"/>
                <a:cs typeface="Arial" panose="020B0604020202020204" pitchFamily="34" charset="0"/>
                <a:sym typeface="+mn-ea"/>
              </a:rPr>
              <a:t>：</a:t>
            </a:r>
            <a:endParaRPr lang="zh-CN" altLang="en-US" sz="2000" b="0" dirty="0">
              <a:solidFill>
                <a:schemeClr val="tx1"/>
              </a:solidFill>
              <a:ea typeface="宋体" panose="02010600030101010101" pitchFamily="2" charset="-122"/>
              <a:cs typeface="Arial" panose="020B0604020202020204" pitchFamily="3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
          <p:cNvSpPr>
            <a:spLocks noGrp="1"/>
          </p:cNvSpPr>
          <p:nvPr>
            <p:ph type="title"/>
          </p:nvPr>
        </p:nvSpPr>
        <p:spPr>
          <a:xfrm>
            <a:off x="616585" y="1276350"/>
            <a:ext cx="7668895" cy="692785"/>
          </a:xfrm>
        </p:spPr>
        <p:txBody>
          <a:bodyPr vert="horz" wrap="square" lIns="91440" tIns="45720" rIns="91440" bIns="45720" anchor="ctr" anchorCtr="0">
            <a:normAutofit fontScale="90000"/>
          </a:bodyPr>
          <a:p>
            <a:pPr>
              <a:buNone/>
            </a:pPr>
            <a:r>
              <a:rPr sz="2800" b="1" dirty="0">
                <a:latin typeface="Calibri" panose="020F0502020204030204" charset="0"/>
                <a:ea typeface="楷体" panose="02010609060101010101" charset="-122"/>
              </a:rPr>
              <a:t>BCS theory has made great achievements, but the mean field approximation has </a:t>
            </a:r>
            <a:r>
              <a:rPr lang="en-US" sz="2800" b="1" dirty="0">
                <a:latin typeface="Calibri" panose="020F0502020204030204" charset="0"/>
                <a:ea typeface="楷体" panose="02010609060101010101" charset="-122"/>
              </a:rPr>
              <a:t>l</a:t>
            </a:r>
            <a:r>
              <a:rPr sz="2800" b="1" dirty="0">
                <a:latin typeface="Calibri" panose="020F0502020204030204" charset="0"/>
                <a:ea typeface="楷体" panose="02010609060101010101" charset="-122"/>
              </a:rPr>
              <a:t>imitations</a:t>
            </a:r>
            <a:r>
              <a:rPr lang="en-US" sz="2800" b="1" dirty="0">
                <a:latin typeface="Calibri" panose="020F0502020204030204" charset="0"/>
                <a:ea typeface="楷体" panose="02010609060101010101" charset="-122"/>
              </a:rPr>
              <a:t>!</a:t>
            </a:r>
            <a:endParaRPr lang="en-US" sz="2800" b="1" dirty="0">
              <a:latin typeface="Calibri" panose="020F0502020204030204" charset="0"/>
              <a:ea typeface="楷体" panose="02010609060101010101" charset="-122"/>
            </a:endParaRPr>
          </a:p>
        </p:txBody>
      </p:sp>
      <p:sp>
        <p:nvSpPr>
          <p:cNvPr id="45058" name="Rectangle 6"/>
          <p:cNvSpPr>
            <a:spLocks noGrp="1"/>
          </p:cNvSpPr>
          <p:nvPr/>
        </p:nvSpPr>
        <p:spPr>
          <a:xfrm>
            <a:off x="0" y="1828165"/>
            <a:ext cx="5461000" cy="3604260"/>
          </a:xfrm>
          <a:prstGeom prst="rect">
            <a:avLst/>
          </a:prstGeom>
          <a:noFill/>
          <a:ln w="9525">
            <a:noFill/>
          </a:ln>
        </p:spPr>
        <p:txBody>
          <a:bodyPr wrap="square" lIns="91440" tIns="45720" rIns="91440" bIns="45720" anchor="t" anchorCtr="0"/>
          <a:p>
            <a:pPr>
              <a:lnSpc>
                <a:spcPct val="120000"/>
              </a:lnSpc>
              <a:spcBef>
                <a:spcPts val="25"/>
              </a:spcBef>
              <a:spcAft>
                <a:spcPts val="0"/>
              </a:spcAft>
            </a:pPr>
            <a:endParaRPr lang="en-US" altLang="zh-CN" sz="2400" b="0" dirty="0">
              <a:latin typeface="Calibri" panose="020F0502020204030204" charset="0"/>
              <a:ea typeface="宋体" panose="02010600030101010101" pitchFamily="2" charset="-122"/>
            </a:endParaRPr>
          </a:p>
          <a:p>
            <a:pPr>
              <a:lnSpc>
                <a:spcPct val="120000"/>
              </a:lnSpc>
              <a:spcBef>
                <a:spcPts val="25"/>
              </a:spcBef>
              <a:spcAft>
                <a:spcPts val="0"/>
              </a:spcAft>
            </a:pPr>
            <a:r>
              <a:rPr lang="en-US" altLang="zh-CN" sz="2400" b="0" dirty="0">
                <a:latin typeface="Calibri" panose="020F0502020204030204" charset="0"/>
                <a:ea typeface="宋体" panose="02010600030101010101" pitchFamily="2" charset="-122"/>
              </a:rPr>
              <a:t>1. </a:t>
            </a:r>
            <a:r>
              <a:rPr lang="en-US" altLang="zh-CN" sz="2000" b="0" dirty="0">
                <a:latin typeface="Calibri" panose="020F0502020204030204" charset="0"/>
                <a:ea typeface="宋体" panose="02010600030101010101" pitchFamily="2" charset="-122"/>
              </a:rPr>
              <a:t>It simplifies the contribution of boson to the interaction </a:t>
            </a:r>
            <a:r>
              <a:rPr lang="en-US" altLang="zh-CN" sz="2000" dirty="0">
                <a:latin typeface="Calibri" panose="020F0502020204030204" charset="0"/>
                <a:ea typeface="宋体" panose="02010600030101010101" pitchFamily="2" charset="-122"/>
              </a:rPr>
              <a:t>V</a:t>
            </a:r>
            <a:r>
              <a:rPr lang="en-US" altLang="zh-CN" sz="2000" b="0" dirty="0">
                <a:latin typeface="Calibri" panose="020F0502020204030204" charset="0"/>
                <a:ea typeface="宋体" panose="02010600030101010101" pitchFamily="2" charset="-122"/>
              </a:rPr>
              <a:t>, which is too rough.</a:t>
            </a:r>
            <a:endParaRPr lang="en-US" altLang="zh-CN" sz="2000" b="0" dirty="0">
              <a:latin typeface="Calibri" panose="020F0502020204030204" charset="0"/>
              <a:ea typeface="宋体" panose="02010600030101010101" pitchFamily="2" charset="-122"/>
            </a:endParaRPr>
          </a:p>
          <a:p>
            <a:pPr>
              <a:lnSpc>
                <a:spcPct val="120000"/>
              </a:lnSpc>
              <a:spcBef>
                <a:spcPts val="25"/>
              </a:spcBef>
              <a:spcAft>
                <a:spcPts val="0"/>
              </a:spcAft>
            </a:pPr>
            <a:endParaRPr lang="en-US" altLang="zh-CN" sz="2000" b="0" dirty="0">
              <a:latin typeface="Calibri" panose="020F0502020204030204" charset="0"/>
              <a:ea typeface="宋体" panose="02010600030101010101" pitchFamily="2" charset="-122"/>
            </a:endParaRPr>
          </a:p>
          <a:p>
            <a:pPr>
              <a:lnSpc>
                <a:spcPct val="120000"/>
              </a:lnSpc>
              <a:spcBef>
                <a:spcPts val="25"/>
              </a:spcBef>
              <a:spcAft>
                <a:spcPts val="0"/>
              </a:spcAft>
            </a:pPr>
            <a:r>
              <a:rPr lang="en-US" altLang="zh-CN" sz="2400" dirty="0">
                <a:latin typeface="Calibri" panose="020F0502020204030204" charset="0"/>
                <a:ea typeface="宋体" panose="02010600030101010101" pitchFamily="2" charset="-122"/>
              </a:rPr>
              <a:t>2</a:t>
            </a:r>
            <a:r>
              <a:rPr lang="en-US" altLang="zh-CN" sz="2400" b="0" dirty="0">
                <a:latin typeface="Calibri" panose="020F0502020204030204" charset="0"/>
                <a:ea typeface="宋体" panose="02010600030101010101" pitchFamily="2" charset="-122"/>
              </a:rPr>
              <a:t>. </a:t>
            </a:r>
            <a:r>
              <a:rPr lang="en-US" altLang="zh-CN" sz="2000" b="0" dirty="0">
                <a:latin typeface="Calibri" panose="020F0502020204030204" charset="0"/>
                <a:ea typeface="宋体" panose="02010600030101010101" pitchFamily="2" charset="-122"/>
              </a:rPr>
              <a:t>It </a:t>
            </a:r>
            <a:r>
              <a:rPr lang="zh-CN" altLang="en-US" sz="2000" b="0" dirty="0">
                <a:latin typeface="Calibri" panose="020F0502020204030204" charset="0"/>
                <a:ea typeface="宋体" panose="02010600030101010101" pitchFamily="2" charset="-122"/>
              </a:rPr>
              <a:t>ignores the important </a:t>
            </a:r>
            <a:r>
              <a:rPr lang="en-US" altLang="zh-CN" sz="2000" dirty="0">
                <a:latin typeface="Calibri" panose="020F0502020204030204" charset="0"/>
                <a:ea typeface="宋体" panose="02010600030101010101" pitchFamily="2" charset="-122"/>
              </a:rPr>
              <a:t> quantum </a:t>
            </a:r>
            <a:endParaRPr lang="en-US" altLang="zh-CN" sz="2000" dirty="0">
              <a:latin typeface="Calibri" panose="020F0502020204030204" charset="0"/>
              <a:ea typeface="宋体" panose="02010600030101010101" pitchFamily="2" charset="-122"/>
            </a:endParaRPr>
          </a:p>
          <a:p>
            <a:pPr>
              <a:lnSpc>
                <a:spcPct val="120000"/>
              </a:lnSpc>
              <a:spcBef>
                <a:spcPts val="25"/>
              </a:spcBef>
              <a:spcAft>
                <a:spcPts val="0"/>
              </a:spcAft>
            </a:pPr>
            <a:r>
              <a:rPr lang="en-US" altLang="zh-CN" sz="2000" dirty="0">
                <a:latin typeface="Calibri" panose="020F0502020204030204" charset="0"/>
                <a:ea typeface="宋体" panose="02010600030101010101" pitchFamily="2" charset="-122"/>
              </a:rPr>
              <a:t>many-body correlations</a:t>
            </a:r>
            <a:r>
              <a:rPr lang="zh-CN" altLang="en-US" sz="2000" b="0" dirty="0">
                <a:latin typeface="Calibri" panose="020F0502020204030204" charset="0"/>
                <a:ea typeface="宋体" panose="02010600030101010101" pitchFamily="2" charset="-122"/>
              </a:rPr>
              <a:t>, including the retardation effects of </a:t>
            </a:r>
            <a:r>
              <a:rPr lang="en-US" altLang="zh-CN" sz="2000" b="0" dirty="0">
                <a:latin typeface="Calibri" panose="020F0502020204030204" charset="0"/>
                <a:ea typeface="宋体" panose="02010600030101010101" pitchFamily="2" charset="-122"/>
              </a:rPr>
              <a:t>boson</a:t>
            </a:r>
            <a:r>
              <a:rPr lang="zh-CN" altLang="en-US" sz="2000" b="0" dirty="0">
                <a:latin typeface="Calibri" panose="020F0502020204030204" charset="0"/>
                <a:ea typeface="宋体" panose="02010600030101010101" pitchFamily="2" charset="-122"/>
              </a:rPr>
              <a:t> propagation,  Landau damping</a:t>
            </a:r>
            <a:r>
              <a:rPr lang="en-US" altLang="zh-CN" sz="2000" b="0" dirty="0">
                <a:latin typeface="Calibri" panose="020F0502020204030204" charset="0"/>
                <a:ea typeface="宋体" panose="02010600030101010101" pitchFamily="2" charset="-122"/>
              </a:rPr>
              <a:t> </a:t>
            </a:r>
            <a:r>
              <a:rPr lang="zh-CN" altLang="en-US" sz="2000" b="0" dirty="0">
                <a:latin typeface="Calibri" panose="020F0502020204030204" charset="0"/>
                <a:ea typeface="宋体" panose="02010600030101010101" pitchFamily="2" charset="-122"/>
              </a:rPr>
              <a:t>caused by </a:t>
            </a:r>
            <a:r>
              <a:rPr lang="en-US" altLang="zh-CN" sz="2000" b="0" dirty="0">
                <a:latin typeface="Calibri" panose="020F0502020204030204" charset="0"/>
                <a:ea typeface="宋体" panose="02010600030101010101" pitchFamily="2" charset="-122"/>
              </a:rPr>
              <a:t>fermion</a:t>
            </a:r>
            <a:r>
              <a:rPr lang="zh-CN" altLang="en-US" sz="2000" b="0" dirty="0">
                <a:latin typeface="Calibri" panose="020F0502020204030204" charset="0"/>
                <a:ea typeface="宋体" panose="02010600030101010101" pitchFamily="2" charset="-122"/>
              </a:rPr>
              <a:t>-</a:t>
            </a:r>
            <a:r>
              <a:rPr lang="en-US" altLang="zh-CN" sz="2000" b="0" dirty="0">
                <a:latin typeface="Calibri" panose="020F0502020204030204" charset="0"/>
                <a:ea typeface="宋体" panose="02010600030101010101" pitchFamily="2" charset="-122"/>
              </a:rPr>
              <a:t>boson</a:t>
            </a:r>
            <a:r>
              <a:rPr lang="zh-CN" altLang="en-US" sz="2000" b="0" dirty="0">
                <a:latin typeface="Calibri" panose="020F0502020204030204" charset="0"/>
                <a:ea typeface="宋体" panose="02010600030101010101" pitchFamily="2" charset="-122"/>
              </a:rPr>
              <a:t> coupling and </a:t>
            </a:r>
            <a:r>
              <a:rPr lang="en-US" altLang="zh-CN" sz="2000" b="0" dirty="0">
                <a:latin typeface="Calibri" panose="020F0502020204030204" charset="0"/>
                <a:ea typeface="宋体" panose="02010600030101010101" pitchFamily="2" charset="-122"/>
              </a:rPr>
              <a:t>fermion</a:t>
            </a:r>
            <a:r>
              <a:rPr lang="zh-CN" altLang="en-US" sz="2000" b="0" dirty="0">
                <a:latin typeface="Calibri" panose="020F0502020204030204" charset="0"/>
                <a:ea typeface="宋体" panose="02010600030101010101" pitchFamily="2" charset="-122"/>
              </a:rPr>
              <a:t> mass</a:t>
            </a:r>
            <a:r>
              <a:rPr lang="en-US" altLang="zh-CN" sz="2000" b="0" dirty="0">
                <a:latin typeface="Calibri" panose="020F0502020204030204" charset="0"/>
                <a:ea typeface="宋体" panose="02010600030101010101" pitchFamily="2" charset="-122"/>
              </a:rPr>
              <a:t> </a:t>
            </a:r>
            <a:r>
              <a:rPr lang="zh-CN" altLang="en-US" sz="2000" b="0" dirty="0">
                <a:latin typeface="Calibri" panose="020F0502020204030204" charset="0"/>
                <a:ea typeface="宋体" panose="02010600030101010101" pitchFamily="2" charset="-122"/>
              </a:rPr>
              <a:t>renormalization.</a:t>
            </a:r>
            <a:endParaRPr lang="zh-CN" altLang="en-US" sz="2000" b="0" dirty="0">
              <a:latin typeface="Calibri" panose="020F0502020204030204" charset="0"/>
              <a:ea typeface="宋体" panose="02010600030101010101" pitchFamily="2" charset="-122"/>
            </a:endParaRPr>
          </a:p>
          <a:p>
            <a:pPr>
              <a:lnSpc>
                <a:spcPct val="120000"/>
              </a:lnSpc>
              <a:spcBef>
                <a:spcPts val="25"/>
              </a:spcBef>
              <a:spcAft>
                <a:spcPts val="0"/>
              </a:spcAft>
            </a:pPr>
            <a:endParaRPr lang="zh-CN" altLang="en-US" sz="2000" b="0" dirty="0">
              <a:latin typeface="Calibri" panose="020F0502020204030204" charset="0"/>
              <a:ea typeface="宋体" panose="02010600030101010101" pitchFamily="2" charset="-122"/>
            </a:endParaRPr>
          </a:p>
          <a:p>
            <a:pPr>
              <a:lnSpc>
                <a:spcPct val="120000"/>
              </a:lnSpc>
              <a:spcBef>
                <a:spcPts val="25"/>
              </a:spcBef>
              <a:spcAft>
                <a:spcPts val="0"/>
              </a:spcAft>
            </a:pPr>
            <a:r>
              <a:rPr lang="en-US" altLang="zh-CN" sz="2400" dirty="0">
                <a:latin typeface="宋体" panose="02010600030101010101" pitchFamily="2" charset="-122"/>
                <a:ea typeface="宋体" panose="02010600030101010101" pitchFamily="2" charset="-122"/>
                <a:cs typeface="宋体" panose="02010600030101010101" pitchFamily="2" charset="-122"/>
              </a:rPr>
              <a:t>3</a:t>
            </a:r>
            <a:r>
              <a:rPr lang="en-US" altLang="zh-CN" sz="2400" b="0" dirty="0">
                <a:latin typeface="宋体" panose="02010600030101010101" pitchFamily="2" charset="-122"/>
                <a:ea typeface="宋体" panose="02010600030101010101" pitchFamily="2" charset="-122"/>
                <a:cs typeface="宋体" panose="02010600030101010101" pitchFamily="2" charset="-122"/>
              </a:rPr>
              <a:t>.</a:t>
            </a:r>
            <a:r>
              <a:rPr sz="2400" b="0" dirty="0">
                <a:ea typeface="宋体" panose="02010600030101010101" pitchFamily="2" charset="-122"/>
              </a:rPr>
              <a:t>The BCS theory lacks predictive</a:t>
            </a:r>
            <a:r>
              <a:rPr lang="en-US" sz="2400" b="0" dirty="0">
                <a:ea typeface="宋体" panose="02010600030101010101" pitchFamily="2" charset="-122"/>
              </a:rPr>
              <a:t> </a:t>
            </a:r>
            <a:r>
              <a:rPr sz="2400" b="0" dirty="0">
                <a:ea typeface="宋体" panose="02010600030101010101" pitchFamily="2" charset="-122"/>
              </a:rPr>
              <a:t>power</a:t>
            </a:r>
            <a:r>
              <a:rPr lang="en-US" sz="2400" b="0" dirty="0">
                <a:ea typeface="宋体" panose="02010600030101010101" pitchFamily="2" charset="-122"/>
              </a:rPr>
              <a:t> !!!</a:t>
            </a:r>
            <a:endParaRPr lang="en-US" sz="2400" b="0" dirty="0">
              <a:ea typeface="宋体" panose="02010600030101010101" pitchFamily="2" charset="-122"/>
            </a:endParaRPr>
          </a:p>
        </p:txBody>
      </p:sp>
      <p:pic>
        <p:nvPicPr>
          <p:cNvPr id="46082" name="Picture 2"/>
          <p:cNvPicPr>
            <a:picLocks noGrp="1" noChangeAspect="1"/>
          </p:cNvPicPr>
          <p:nvPr>
            <p:ph idx="1"/>
            <p:custDataLst>
              <p:tags r:id="rId1"/>
            </p:custDataLst>
          </p:nvPr>
        </p:nvPicPr>
        <p:blipFill>
          <a:blip r:embed="rId2"/>
          <a:stretch>
            <a:fillRect/>
          </a:stretch>
        </p:blipFill>
        <p:spPr>
          <a:xfrm>
            <a:off x="5334000" y="2541270"/>
            <a:ext cx="3587750" cy="363283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p:cNvSpPr>
          <p:nvPr>
            <p:ph type="title"/>
          </p:nvPr>
        </p:nvSpPr>
        <p:spPr>
          <a:xfrm>
            <a:off x="313690" y="1127125"/>
            <a:ext cx="8686800" cy="789940"/>
          </a:xfrm>
        </p:spPr>
        <p:txBody>
          <a:bodyPr vert="horz" lIns="68580" tIns="34290" rIns="68580" bIns="34290" anchor="ctr" anchorCtr="0">
            <a:noAutofit/>
          </a:bodyPr>
          <a:p>
            <a:r>
              <a:rPr lang="en-US" sz="2800"/>
              <a:t>I</a:t>
            </a:r>
            <a:r>
              <a:rPr sz="2800"/>
              <a:t>ntroducing the </a:t>
            </a:r>
            <a:r>
              <a:rPr sz="2800" b="1"/>
              <a:t>Dyson-Schwinger equation</a:t>
            </a:r>
            <a:r>
              <a:rPr sz="2800"/>
              <a:t> with the example of the electron-phonon coupling model</a:t>
            </a:r>
            <a:endParaRPr sz="2800"/>
          </a:p>
        </p:txBody>
      </p:sp>
      <p:graphicFrame>
        <p:nvGraphicFramePr>
          <p:cNvPr id="28674" name="对象 5">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3101" name="" r:id="rId1" imgW="914400" imgH="215900" progId="Equation.3">
                  <p:embed/>
                </p:oleObj>
              </mc:Choice>
              <mc:Fallback>
                <p:oleObj name="" r:id="rId1" imgW="914400" imgH="215900" progId="Equation.3">
                  <p:embed/>
                  <p:pic>
                    <p:nvPicPr>
                      <p:cNvPr id="0" name="图片 3100"/>
                      <p:cNvPicPr/>
                      <p:nvPr/>
                    </p:nvPicPr>
                    <p:blipFill>
                      <a:blip r:embed="rId2"/>
                      <a:stretch>
                        <a:fillRect/>
                      </a:stretch>
                    </p:blipFill>
                    <p:spPr>
                      <a:xfrm>
                        <a:off x="4114800" y="3321050"/>
                        <a:ext cx="914400" cy="215900"/>
                      </a:xfrm>
                      <a:prstGeom prst="rect">
                        <a:avLst/>
                      </a:prstGeom>
                      <a:noFill/>
                      <a:ln w="38100">
                        <a:noFill/>
                        <a:miter/>
                      </a:ln>
                    </p:spPr>
                  </p:pic>
                </p:oleObj>
              </mc:Fallback>
            </mc:AlternateContent>
          </a:graphicData>
        </a:graphic>
      </p:graphicFrame>
      <p:graphicFrame>
        <p:nvGraphicFramePr>
          <p:cNvPr id="28675" name="对象 6">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3106" name="" r:id="rId3" imgW="914400" imgH="215900" progId="Equation.3">
                  <p:embed/>
                </p:oleObj>
              </mc:Choice>
              <mc:Fallback>
                <p:oleObj name="" r:id="rId3" imgW="914400" imgH="215900" progId="Equation.3">
                  <p:embed/>
                  <p:pic>
                    <p:nvPicPr>
                      <p:cNvPr id="0" name="图片 3105"/>
                      <p:cNvPicPr/>
                      <p:nvPr/>
                    </p:nvPicPr>
                    <p:blipFill>
                      <a:blip r:embed="rId2"/>
                      <a:stretch>
                        <a:fillRect/>
                      </a:stretch>
                    </p:blipFill>
                    <p:spPr>
                      <a:xfrm>
                        <a:off x="4114800" y="3321050"/>
                        <a:ext cx="914400" cy="215900"/>
                      </a:xfrm>
                      <a:prstGeom prst="rect">
                        <a:avLst/>
                      </a:prstGeom>
                      <a:noFill/>
                      <a:ln w="38100">
                        <a:noFill/>
                        <a:miter/>
                      </a:ln>
                    </p:spPr>
                  </p:pic>
                </p:oleObj>
              </mc:Fallback>
            </mc:AlternateContent>
          </a:graphicData>
        </a:graphic>
      </p:graphicFrame>
      <p:graphicFrame>
        <p:nvGraphicFramePr>
          <p:cNvPr id="28679" name="Object 4"/>
          <p:cNvGraphicFramePr>
            <a:graphicFrameLocks noChangeAspect="1"/>
          </p:cNvGraphicFramePr>
          <p:nvPr/>
        </p:nvGraphicFramePr>
        <p:xfrm>
          <a:off x="1685925" y="1969770"/>
          <a:ext cx="5540375" cy="943610"/>
        </p:xfrm>
        <a:graphic>
          <a:graphicData uri="http://schemas.openxmlformats.org/presentationml/2006/ole">
            <mc:AlternateContent xmlns:mc="http://schemas.openxmlformats.org/markup-compatibility/2006">
              <mc:Choice xmlns:v="urn:schemas-microsoft-com:vml" Requires="v">
                <p:oleObj spid="_x0000_s3099" name="" r:id="rId4" imgW="2946400" imgH="533400" progId="Equation.DSMT4">
                  <p:embed/>
                </p:oleObj>
              </mc:Choice>
              <mc:Fallback>
                <p:oleObj name="" r:id="rId4" imgW="2946400" imgH="533400" progId="Equation.DSMT4">
                  <p:embed/>
                  <p:pic>
                    <p:nvPicPr>
                      <p:cNvPr id="0" name="图片 3098"/>
                      <p:cNvPicPr/>
                      <p:nvPr/>
                    </p:nvPicPr>
                    <p:blipFill>
                      <a:blip r:embed="rId5"/>
                      <a:stretch>
                        <a:fillRect/>
                      </a:stretch>
                    </p:blipFill>
                    <p:spPr>
                      <a:xfrm>
                        <a:off x="1685925" y="1969770"/>
                        <a:ext cx="5540375" cy="943610"/>
                      </a:xfrm>
                      <a:prstGeom prst="rect">
                        <a:avLst/>
                      </a:prstGeom>
                      <a:noFill/>
                      <a:ln w="38100">
                        <a:noFill/>
                        <a:miter/>
                      </a:ln>
                    </p:spPr>
                  </p:pic>
                </p:oleObj>
              </mc:Fallback>
            </mc:AlternateContent>
          </a:graphicData>
        </a:graphic>
      </p:graphicFrame>
      <p:pic>
        <p:nvPicPr>
          <p:cNvPr id="2" name="图片 1" descr="W)L0[6A2BX$RDRSC}N%}E4U"/>
          <p:cNvPicPr>
            <a:picLocks noChangeAspect="1"/>
          </p:cNvPicPr>
          <p:nvPr/>
        </p:nvPicPr>
        <p:blipFill>
          <a:blip r:embed="rId6"/>
          <a:stretch>
            <a:fillRect/>
          </a:stretch>
        </p:blipFill>
        <p:spPr>
          <a:xfrm>
            <a:off x="1004570" y="2966720"/>
            <a:ext cx="7134225" cy="923925"/>
          </a:xfrm>
          <a:prstGeom prst="rect">
            <a:avLst/>
          </a:prstGeom>
        </p:spPr>
      </p:pic>
      <p:sp>
        <p:nvSpPr>
          <p:cNvPr id="5" name="标题 1"/>
          <p:cNvSpPr>
            <a:spLocks noGrp="1"/>
          </p:cNvSpPr>
          <p:nvPr/>
        </p:nvSpPr>
        <p:spPr>
          <a:xfrm>
            <a:off x="228600" y="3890645"/>
            <a:ext cx="8686800" cy="789940"/>
          </a:xfrm>
          <a:prstGeom prst="rect">
            <a:avLst/>
          </a:prstGeom>
        </p:spPr>
        <p:txBody>
          <a:bodyPr vert="horz" lIns="68580" tIns="34290" rIns="68580" bIns="3429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sz="2400"/>
          </a:p>
        </p:txBody>
      </p:sp>
      <p:sp>
        <p:nvSpPr>
          <p:cNvPr id="12" name="Rectangle 4"/>
          <p:cNvSpPr/>
          <p:nvPr>
            <p:custDataLst>
              <p:tags r:id="rId7"/>
            </p:custDataLst>
          </p:nvPr>
        </p:nvSpPr>
        <p:spPr>
          <a:xfrm>
            <a:off x="879475" y="3781425"/>
            <a:ext cx="3750310" cy="2577465"/>
          </a:xfrm>
          <a:prstGeom prst="rect">
            <a:avLst/>
          </a:prstGeom>
          <a:noFill/>
          <a:ln w="9525">
            <a:noFill/>
          </a:ln>
        </p:spPr>
        <p:txBody>
          <a:bodyPr anchor="t" anchorCtr="0"/>
          <a:p>
            <a:pPr marL="0" indent="0">
              <a:lnSpc>
                <a:spcPct val="150000"/>
              </a:lnSpc>
              <a:spcBef>
                <a:spcPts val="20"/>
              </a:spcBef>
              <a:spcAft>
                <a:spcPts val="0"/>
              </a:spcAft>
              <a:buNone/>
            </a:pPr>
            <a:endParaRPr lang="en-US" altLang="zh-CN" sz="2400" b="0" dirty="0">
              <a:solidFill>
                <a:schemeClr val="tx1"/>
              </a:solidFill>
              <a:latin typeface="微软雅黑" panose="020B0503020204020204" charset="-122"/>
              <a:ea typeface="微软雅黑" panose="020B0503020204020204" charset="-122"/>
              <a:cs typeface="华文中宋" panose="02010600040101010101" charset="-122"/>
              <a:sym typeface="+mn-ea"/>
            </a:endParaRPr>
          </a:p>
        </p:txBody>
      </p:sp>
      <p:sp>
        <p:nvSpPr>
          <p:cNvPr id="6" name="文本框 5"/>
          <p:cNvSpPr txBox="1"/>
          <p:nvPr/>
        </p:nvSpPr>
        <p:spPr>
          <a:xfrm>
            <a:off x="0" y="3781425"/>
            <a:ext cx="3864610" cy="521970"/>
          </a:xfrm>
          <a:prstGeom prst="rect">
            <a:avLst/>
          </a:prstGeom>
          <a:noFill/>
        </p:spPr>
        <p:txBody>
          <a:bodyPr wrap="square" rtlCol="0">
            <a:spAutoFit/>
          </a:bodyPr>
          <a:p>
            <a:r>
              <a:rPr lang="en-US" altLang="zh-CN" sz="2000" b="0"/>
              <a:t>electron </a:t>
            </a:r>
            <a:r>
              <a:rPr sz="2000" b="0">
                <a:sym typeface="+mn-ea"/>
              </a:rPr>
              <a:t>propagator</a:t>
            </a:r>
            <a:r>
              <a:rPr lang="en-US" sz="2400" b="0">
                <a:sym typeface="+mn-ea"/>
              </a:rPr>
              <a:t>                            </a:t>
            </a:r>
            <a:r>
              <a:rPr lang="en-US" altLang="zh-CN"/>
              <a:t> </a:t>
            </a:r>
            <a:endParaRPr lang="en-US" altLang="zh-CN"/>
          </a:p>
        </p:txBody>
      </p:sp>
      <p:pic>
        <p:nvPicPr>
          <p:cNvPr id="7" name="图片 6" descr="QZ_Q]@P)2EC91S91P[~ZZ6H"/>
          <p:cNvPicPr>
            <a:picLocks noChangeAspect="1"/>
          </p:cNvPicPr>
          <p:nvPr/>
        </p:nvPicPr>
        <p:blipFill>
          <a:blip r:embed="rId8"/>
          <a:stretch>
            <a:fillRect/>
          </a:stretch>
        </p:blipFill>
        <p:spPr>
          <a:xfrm>
            <a:off x="2390140" y="3781425"/>
            <a:ext cx="1963420" cy="602615"/>
          </a:xfrm>
          <a:prstGeom prst="rect">
            <a:avLst/>
          </a:prstGeom>
        </p:spPr>
      </p:pic>
      <p:sp>
        <p:nvSpPr>
          <p:cNvPr id="8" name="文本框 7"/>
          <p:cNvSpPr txBox="1"/>
          <p:nvPr/>
        </p:nvSpPr>
        <p:spPr>
          <a:xfrm>
            <a:off x="4353560" y="3781425"/>
            <a:ext cx="3864610" cy="521970"/>
          </a:xfrm>
          <a:prstGeom prst="rect">
            <a:avLst/>
          </a:prstGeom>
          <a:noFill/>
        </p:spPr>
        <p:txBody>
          <a:bodyPr wrap="square" rtlCol="0">
            <a:spAutoFit/>
          </a:bodyPr>
          <a:p>
            <a:r>
              <a:rPr lang="en-US" altLang="zh-CN" sz="2000" b="0"/>
              <a:t>phonon </a:t>
            </a:r>
            <a:r>
              <a:rPr sz="2000" b="0">
                <a:sym typeface="+mn-ea"/>
              </a:rPr>
              <a:t>propagator</a:t>
            </a:r>
            <a:r>
              <a:rPr lang="en-US" sz="2400" b="0">
                <a:sym typeface="+mn-ea"/>
              </a:rPr>
              <a:t>                            </a:t>
            </a:r>
            <a:r>
              <a:rPr lang="en-US" altLang="zh-CN"/>
              <a:t> </a:t>
            </a:r>
            <a:endParaRPr lang="en-US" altLang="zh-CN"/>
          </a:p>
        </p:txBody>
      </p:sp>
      <p:pic>
        <p:nvPicPr>
          <p:cNvPr id="9" name="图片 8" descr="[EA6ED{]X(IW[)`CN8Z0IBS"/>
          <p:cNvPicPr>
            <a:picLocks noChangeAspect="1"/>
          </p:cNvPicPr>
          <p:nvPr/>
        </p:nvPicPr>
        <p:blipFill>
          <a:blip r:embed="rId9"/>
          <a:stretch>
            <a:fillRect/>
          </a:stretch>
        </p:blipFill>
        <p:spPr>
          <a:xfrm>
            <a:off x="6729730" y="3910965"/>
            <a:ext cx="1763395" cy="473075"/>
          </a:xfrm>
          <a:prstGeom prst="rect">
            <a:avLst/>
          </a:prstGeom>
        </p:spPr>
      </p:pic>
      <p:sp>
        <p:nvSpPr>
          <p:cNvPr id="10" name="文本框 9"/>
          <p:cNvSpPr txBox="1"/>
          <p:nvPr/>
        </p:nvSpPr>
        <p:spPr>
          <a:xfrm>
            <a:off x="127000" y="4505325"/>
            <a:ext cx="3864610" cy="521970"/>
          </a:xfrm>
          <a:prstGeom prst="rect">
            <a:avLst/>
          </a:prstGeom>
          <a:noFill/>
        </p:spPr>
        <p:txBody>
          <a:bodyPr wrap="square" rtlCol="0">
            <a:spAutoFit/>
          </a:bodyPr>
          <a:p>
            <a:r>
              <a:rPr lang="en-US" altLang="zh-CN" sz="2400" b="0"/>
              <a:t>electron free </a:t>
            </a:r>
            <a:r>
              <a:rPr sz="2400" b="0">
                <a:sym typeface="+mn-ea"/>
              </a:rPr>
              <a:t>propagator</a:t>
            </a:r>
            <a:r>
              <a:rPr lang="en-US" sz="2400" b="0">
                <a:sym typeface="+mn-ea"/>
              </a:rPr>
              <a:t>                            </a:t>
            </a:r>
            <a:r>
              <a:rPr lang="en-US" altLang="zh-CN"/>
              <a:t> </a:t>
            </a:r>
            <a:endParaRPr lang="en-US" altLang="zh-CN"/>
          </a:p>
        </p:txBody>
      </p:sp>
      <p:pic>
        <p:nvPicPr>
          <p:cNvPr id="11" name="图片 10" descr="H691HNLW4Z9KWU{G6K)9VT0"/>
          <p:cNvPicPr>
            <a:picLocks noChangeAspect="1"/>
          </p:cNvPicPr>
          <p:nvPr/>
        </p:nvPicPr>
        <p:blipFill>
          <a:blip r:embed="rId10"/>
          <a:stretch>
            <a:fillRect/>
          </a:stretch>
        </p:blipFill>
        <p:spPr>
          <a:xfrm>
            <a:off x="3582035" y="4404360"/>
            <a:ext cx="4352925" cy="904875"/>
          </a:xfrm>
          <a:prstGeom prst="rect">
            <a:avLst/>
          </a:prstGeom>
        </p:spPr>
      </p:pic>
      <p:pic>
        <p:nvPicPr>
          <p:cNvPr id="13" name="图片 12" descr="VR@F21(T04GQDZI3LVKD}S5"/>
          <p:cNvPicPr>
            <a:picLocks noChangeAspect="1"/>
          </p:cNvPicPr>
          <p:nvPr/>
        </p:nvPicPr>
        <p:blipFill>
          <a:blip r:embed="rId11"/>
          <a:stretch>
            <a:fillRect/>
          </a:stretch>
        </p:blipFill>
        <p:spPr>
          <a:xfrm>
            <a:off x="1004570" y="5349875"/>
            <a:ext cx="6657975" cy="914400"/>
          </a:xfrm>
          <a:prstGeom prst="rect">
            <a:avLst/>
          </a:prstGeom>
        </p:spPr>
      </p:pic>
      <p:sp>
        <p:nvSpPr>
          <p:cNvPr id="14" name="文本框 13"/>
          <p:cNvSpPr txBox="1"/>
          <p:nvPr/>
        </p:nvSpPr>
        <p:spPr>
          <a:xfrm>
            <a:off x="1885315" y="6176645"/>
            <a:ext cx="2361565" cy="521970"/>
          </a:xfrm>
          <a:prstGeom prst="rect">
            <a:avLst/>
          </a:prstGeom>
          <a:noFill/>
        </p:spPr>
        <p:txBody>
          <a:bodyPr wrap="square" rtlCol="0">
            <a:spAutoFit/>
          </a:bodyPr>
          <a:p>
            <a:r>
              <a:rPr lang="en-US" sz="1800" u="sng"/>
              <a:t>Landau damping</a:t>
            </a:r>
            <a:r>
              <a:rPr lang="en-US" sz="2400" b="0">
                <a:sym typeface="+mn-ea"/>
              </a:rPr>
              <a:t>                            </a:t>
            </a:r>
            <a:r>
              <a:rPr lang="en-US" altLang="zh-CN"/>
              <a:t> </a:t>
            </a:r>
            <a:endParaRPr lang="en-US" altLang="zh-CN"/>
          </a:p>
        </p:txBody>
      </p:sp>
      <p:sp>
        <p:nvSpPr>
          <p:cNvPr id="15" name="文本框 14"/>
          <p:cNvSpPr txBox="1"/>
          <p:nvPr/>
        </p:nvSpPr>
        <p:spPr>
          <a:xfrm>
            <a:off x="3815715" y="6176645"/>
            <a:ext cx="2914015" cy="521970"/>
          </a:xfrm>
          <a:prstGeom prst="rect">
            <a:avLst/>
          </a:prstGeom>
          <a:noFill/>
        </p:spPr>
        <p:txBody>
          <a:bodyPr wrap="square" rtlCol="0">
            <a:spAutoFit/>
          </a:bodyPr>
          <a:p>
            <a:r>
              <a:rPr lang="en-US" sz="1800" u="sng">
                <a:sym typeface="+mn-ea"/>
              </a:rPr>
              <a:t>mass renormalization</a:t>
            </a:r>
            <a:r>
              <a:rPr lang="en-US" sz="1800">
                <a:sym typeface="+mn-ea"/>
              </a:rPr>
              <a:t>  </a:t>
            </a:r>
            <a:r>
              <a:rPr lang="en-US" sz="2400" b="0">
                <a:sym typeface="+mn-ea"/>
              </a:rPr>
              <a:t>                        </a:t>
            </a:r>
            <a:r>
              <a:rPr lang="en-US" altLang="zh-CN"/>
              <a:t> </a:t>
            </a:r>
            <a:endParaRPr lang="en-US" altLang="zh-CN"/>
          </a:p>
        </p:txBody>
      </p:sp>
      <p:sp>
        <p:nvSpPr>
          <p:cNvPr id="16" name="文本框 15"/>
          <p:cNvSpPr txBox="1"/>
          <p:nvPr/>
        </p:nvSpPr>
        <p:spPr>
          <a:xfrm>
            <a:off x="6269990" y="6167755"/>
            <a:ext cx="2644775" cy="521970"/>
          </a:xfrm>
          <a:prstGeom prst="rect">
            <a:avLst/>
          </a:prstGeom>
          <a:noFill/>
        </p:spPr>
        <p:txBody>
          <a:bodyPr wrap="square" rtlCol="0">
            <a:spAutoFit/>
          </a:bodyPr>
          <a:p>
            <a:r>
              <a:rPr lang="en-US" sz="1800" u="sng"/>
              <a:t>superconducting gap</a:t>
            </a:r>
            <a:r>
              <a:rPr lang="en-US" sz="2400" u="sng">
                <a:sym typeface="+mn-ea"/>
              </a:rPr>
              <a:t> </a:t>
            </a:r>
            <a:r>
              <a:rPr lang="en-US" sz="2400" b="0">
                <a:sym typeface="+mn-ea"/>
              </a:rPr>
              <a:t>                           </a:t>
            </a:r>
            <a:r>
              <a:rPr lang="en-US" altLang="zh-CN"/>
              <a:t> </a:t>
            </a:r>
            <a:endParaRPr lang="en-US" altLang="zh-CN"/>
          </a:p>
        </p:txBody>
      </p:sp>
      <p:pic>
        <p:nvPicPr>
          <p:cNvPr id="3" name="图片 2"/>
          <p:cNvPicPr>
            <a:picLocks noChangeAspect="1"/>
          </p:cNvPicPr>
          <p:nvPr/>
        </p:nvPicPr>
        <p:blipFill>
          <a:blip r:embed="rId12"/>
          <a:stretch>
            <a:fillRect/>
          </a:stretch>
        </p:blipFill>
        <p:spPr>
          <a:xfrm>
            <a:off x="7934960" y="4547870"/>
            <a:ext cx="776605" cy="5397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a:xfrm>
            <a:off x="-81280" y="1094105"/>
            <a:ext cx="9347200" cy="659130"/>
          </a:xfrm>
        </p:spPr>
        <p:txBody>
          <a:bodyPr vert="horz" lIns="68580" tIns="34290" rIns="68580" bIns="34290" anchor="ctr" anchorCtr="0">
            <a:noAutofit/>
          </a:bodyPr>
          <a:p>
            <a:pPr>
              <a:lnSpc>
                <a:spcPct val="110000"/>
              </a:lnSpc>
            </a:pPr>
            <a:r>
              <a:rPr sz="2400"/>
              <a:t>Strict Dyson-Schwinger equation satisfied by the electronic propagator</a:t>
            </a:r>
            <a:endParaRPr sz="2400"/>
          </a:p>
        </p:txBody>
      </p:sp>
      <p:pic>
        <p:nvPicPr>
          <p:cNvPr id="33794" name="图片 1" descr="DSeq-e"/>
          <p:cNvPicPr>
            <a:picLocks noChangeAspect="1"/>
          </p:cNvPicPr>
          <p:nvPr/>
        </p:nvPicPr>
        <p:blipFill>
          <a:blip r:embed="rId1"/>
          <a:stretch>
            <a:fillRect/>
          </a:stretch>
        </p:blipFill>
        <p:spPr>
          <a:xfrm>
            <a:off x="1017905" y="2362835"/>
            <a:ext cx="7096125" cy="1457960"/>
          </a:xfrm>
          <a:prstGeom prst="rect">
            <a:avLst/>
          </a:prstGeom>
          <a:noFill/>
          <a:ln w="9525">
            <a:noFill/>
          </a:ln>
        </p:spPr>
      </p:pic>
      <p:graphicFrame>
        <p:nvGraphicFramePr>
          <p:cNvPr id="33795" name="Object 4"/>
          <p:cNvGraphicFramePr>
            <a:graphicFrameLocks noChangeAspect="1"/>
          </p:cNvGraphicFramePr>
          <p:nvPr/>
        </p:nvGraphicFramePr>
        <p:xfrm>
          <a:off x="882650" y="1788795"/>
          <a:ext cx="6946265" cy="652145"/>
        </p:xfrm>
        <a:graphic>
          <a:graphicData uri="http://schemas.openxmlformats.org/presentationml/2006/ole">
            <mc:AlternateContent xmlns:mc="http://schemas.openxmlformats.org/markup-compatibility/2006">
              <mc:Choice xmlns:v="urn:schemas-microsoft-com:vml" Requires="v">
                <p:oleObj spid="_x0000_s3109" name="" r:id="rId2" imgW="2984500" imgH="330200" progId="Equation.DSMT4">
                  <p:embed/>
                </p:oleObj>
              </mc:Choice>
              <mc:Fallback>
                <p:oleObj name="" r:id="rId2" imgW="2984500" imgH="330200" progId="Equation.DSMT4">
                  <p:embed/>
                  <p:pic>
                    <p:nvPicPr>
                      <p:cNvPr id="0" name="图片 3108"/>
                      <p:cNvPicPr/>
                      <p:nvPr/>
                    </p:nvPicPr>
                    <p:blipFill>
                      <a:blip r:embed="rId3"/>
                      <a:stretch>
                        <a:fillRect/>
                      </a:stretch>
                    </p:blipFill>
                    <p:spPr>
                      <a:xfrm>
                        <a:off x="882650" y="1788795"/>
                        <a:ext cx="6946265" cy="652145"/>
                      </a:xfrm>
                      <a:prstGeom prst="rect">
                        <a:avLst/>
                      </a:prstGeom>
                      <a:noFill/>
                      <a:ln w="38100">
                        <a:noFill/>
                        <a:miter/>
                      </a:ln>
                    </p:spPr>
                  </p:pic>
                </p:oleObj>
              </mc:Fallback>
            </mc:AlternateContent>
          </a:graphicData>
        </a:graphic>
      </p:graphicFrame>
      <p:pic>
        <p:nvPicPr>
          <p:cNvPr id="49154" name="图片 3"/>
          <p:cNvPicPr>
            <a:picLocks noChangeAspect="1"/>
          </p:cNvPicPr>
          <p:nvPr>
            <p:custDataLst>
              <p:tags r:id="rId4"/>
            </p:custDataLst>
          </p:nvPr>
        </p:nvPicPr>
        <p:blipFill>
          <a:blip r:embed="rId5"/>
          <a:stretch>
            <a:fillRect/>
          </a:stretch>
        </p:blipFill>
        <p:spPr>
          <a:xfrm>
            <a:off x="4055110" y="3934460"/>
            <a:ext cx="4419600" cy="2733675"/>
          </a:xfrm>
          <a:prstGeom prst="rect">
            <a:avLst/>
          </a:prstGeom>
          <a:noFill/>
          <a:ln w="9525">
            <a:noFill/>
          </a:ln>
        </p:spPr>
      </p:pic>
      <p:sp>
        <p:nvSpPr>
          <p:cNvPr id="9" name="右箭头 8"/>
          <p:cNvSpPr/>
          <p:nvPr>
            <p:custDataLst>
              <p:tags r:id="rId6"/>
            </p:custDataLst>
          </p:nvPr>
        </p:nvSpPr>
        <p:spPr>
          <a:xfrm>
            <a:off x="4772025" y="5354320"/>
            <a:ext cx="495935" cy="240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YYYXBZ6Z(MRZ`XLYHP)BGM"/>
          <p:cNvPicPr>
            <a:picLocks noChangeAspect="1"/>
          </p:cNvPicPr>
          <p:nvPr/>
        </p:nvPicPr>
        <p:blipFill>
          <a:blip r:embed="rId7"/>
          <a:stretch>
            <a:fillRect/>
          </a:stretch>
        </p:blipFill>
        <p:spPr>
          <a:xfrm>
            <a:off x="581025" y="4821555"/>
            <a:ext cx="1123950" cy="400050"/>
          </a:xfrm>
          <a:prstGeom prst="rect">
            <a:avLst/>
          </a:prstGeom>
        </p:spPr>
      </p:pic>
      <p:sp>
        <p:nvSpPr>
          <p:cNvPr id="5" name="文本框 4"/>
          <p:cNvSpPr txBox="1"/>
          <p:nvPr/>
        </p:nvSpPr>
        <p:spPr>
          <a:xfrm>
            <a:off x="581025" y="4740275"/>
            <a:ext cx="4535805" cy="1630045"/>
          </a:xfrm>
          <a:prstGeom prst="rect">
            <a:avLst/>
          </a:prstGeom>
          <a:noFill/>
        </p:spPr>
        <p:txBody>
          <a:bodyPr wrap="square" rtlCol="0" anchor="t">
            <a:spAutoFit/>
          </a:bodyPr>
          <a:p>
            <a:r>
              <a:rPr lang="en-US" altLang="zh-CN"/>
              <a:t>   </a:t>
            </a:r>
            <a:r>
              <a:rPr lang="zh-CN" altLang="en-US"/>
              <a:t> </a:t>
            </a:r>
            <a:r>
              <a:rPr lang="en-US" altLang="zh-CN"/>
              <a:t>       </a:t>
            </a:r>
            <a:r>
              <a:rPr lang="zh-CN" altLang="en-US" sz="2400" b="0">
                <a:latin typeface="微软雅黑" panose="020B0503020204020204" charset="-122"/>
                <a:ea typeface="微软雅黑" panose="020B0503020204020204" charset="-122"/>
              </a:rPr>
              <a:t>is the electron-phonon vertex function, which consists of </a:t>
            </a:r>
            <a:r>
              <a:rPr lang="zh-CN" altLang="en-US" sz="2400">
                <a:latin typeface="微软雅黑" panose="020B0503020204020204" charset="-122"/>
                <a:ea typeface="微软雅黑" panose="020B0503020204020204" charset="-122"/>
              </a:rPr>
              <a:t>infinitely many</a:t>
            </a:r>
            <a:r>
              <a:rPr lang="zh-CN" altLang="en-US" sz="2400" b="0">
                <a:latin typeface="微软雅黑" panose="020B0503020204020204" charset="-122"/>
                <a:ea typeface="微软雅黑" panose="020B0503020204020204" charset="-122"/>
              </a:rPr>
              <a:t> Feynman diagrams</a:t>
            </a:r>
            <a:endParaRPr lang="zh-CN" altLang="en-US" sz="2400" b="0">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 4"/>
          <p:cNvSpPr/>
          <p:nvPr>
            <p:custDataLst>
              <p:tags r:id="rId1"/>
            </p:custDataLst>
          </p:nvPr>
        </p:nvSpPr>
        <p:spPr>
          <a:xfrm>
            <a:off x="3914140" y="1945640"/>
            <a:ext cx="3750310" cy="2577465"/>
          </a:xfrm>
          <a:prstGeom prst="rect">
            <a:avLst/>
          </a:prstGeom>
          <a:noFill/>
          <a:ln w="9525">
            <a:noFill/>
          </a:ln>
        </p:spPr>
        <p:txBody>
          <a:bodyPr anchor="t" anchorCtr="0"/>
          <a:p>
            <a:pPr marL="0" indent="0">
              <a:lnSpc>
                <a:spcPct val="150000"/>
              </a:lnSpc>
              <a:spcBef>
                <a:spcPts val="20"/>
              </a:spcBef>
              <a:spcAft>
                <a:spcPts val="0"/>
              </a:spcAft>
              <a:buNone/>
            </a:pPr>
            <a:r>
              <a:rPr lang="en-US" altLang="zh-CN" sz="1800" b="0" dirty="0">
                <a:solidFill>
                  <a:srgbClr val="FF0000"/>
                </a:solidFill>
                <a:latin typeface="微软雅黑" panose="020B0503020204020204" charset="-122"/>
                <a:ea typeface="微软雅黑" panose="020B0503020204020204" charset="-122"/>
                <a:cs typeface="华文中宋" panose="02010600040101010101" charset="-122"/>
                <a:sym typeface="+mn-ea"/>
              </a:rPr>
              <a:t>            A. Migdal, JETP (1958):</a:t>
            </a:r>
            <a:endParaRPr lang="en-US" altLang="zh-CN" sz="1800" b="0" dirty="0">
              <a:solidFill>
                <a:srgbClr val="FF0000"/>
              </a:solidFill>
              <a:latin typeface="微软雅黑" panose="020B0503020204020204" charset="-122"/>
              <a:ea typeface="微软雅黑" panose="020B0503020204020204" charset="-122"/>
              <a:cs typeface="华文中宋" panose="02010600040101010101" charset="-122"/>
              <a:sym typeface="+mn-ea"/>
            </a:endParaRPr>
          </a:p>
          <a:p>
            <a:pPr marL="0" indent="0">
              <a:lnSpc>
                <a:spcPct val="150000"/>
              </a:lnSpc>
              <a:spcBef>
                <a:spcPts val="20"/>
              </a:spcBef>
              <a:spcAft>
                <a:spcPts val="0"/>
              </a:spcAft>
              <a:buNone/>
            </a:pPr>
            <a:r>
              <a:rPr lang="en-US" altLang="zh-CN" sz="2400" b="0" dirty="0">
                <a:solidFill>
                  <a:schemeClr val="tx1"/>
                </a:solidFill>
                <a:latin typeface="微软雅黑" panose="020B0503020204020204" charset="-122"/>
                <a:ea typeface="微软雅黑" panose="020B0503020204020204" charset="-122"/>
                <a:cs typeface="华文中宋" panose="02010600040101010101" charset="-122"/>
                <a:sym typeface="+mn-ea"/>
              </a:rPr>
              <a:t>common metal</a:t>
            </a:r>
            <a:endParaRPr lang="en-US" altLang="zh-CN" sz="2000" b="0" dirty="0">
              <a:solidFill>
                <a:schemeClr val="tx1"/>
              </a:solidFill>
              <a:latin typeface="微软雅黑" panose="020B0503020204020204" charset="-122"/>
              <a:ea typeface="微软雅黑" panose="020B0503020204020204" charset="-122"/>
              <a:cs typeface="华文中宋" panose="02010600040101010101" charset="-122"/>
              <a:sym typeface="+mn-ea"/>
            </a:endParaRPr>
          </a:p>
          <a:p>
            <a:pPr marL="0" indent="0">
              <a:lnSpc>
                <a:spcPct val="150000"/>
              </a:lnSpc>
              <a:spcBef>
                <a:spcPts val="20"/>
              </a:spcBef>
              <a:spcAft>
                <a:spcPts val="0"/>
              </a:spcAft>
              <a:buNone/>
            </a:pPr>
            <a:r>
              <a:rPr lang="en-US" altLang="zh-CN" sz="1800" b="0" dirty="0">
                <a:solidFill>
                  <a:schemeClr val="tx1"/>
                </a:solidFill>
                <a:latin typeface="微软雅黑" panose="020B0503020204020204" charset="-122"/>
                <a:ea typeface="微软雅黑" panose="020B0503020204020204" charset="-122"/>
                <a:cs typeface="华文中宋" panose="02010600040101010101" charset="-122"/>
                <a:sym typeface="+mn-ea"/>
              </a:rPr>
              <a:t>     </a:t>
            </a:r>
            <a:endParaRPr lang="en-US" altLang="zh-CN" sz="1800" b="0" dirty="0">
              <a:solidFill>
                <a:schemeClr val="tx1"/>
              </a:solidFill>
              <a:latin typeface="微软雅黑" panose="020B0503020204020204" charset="-122"/>
              <a:ea typeface="微软雅黑" panose="020B0503020204020204" charset="-122"/>
              <a:cs typeface="华文中宋" panose="02010600040101010101" charset="-122"/>
              <a:sym typeface="+mn-ea"/>
            </a:endParaRPr>
          </a:p>
          <a:p>
            <a:pPr marL="0" indent="0">
              <a:lnSpc>
                <a:spcPct val="150000"/>
              </a:lnSpc>
              <a:spcBef>
                <a:spcPts val="20"/>
              </a:spcBef>
              <a:spcAft>
                <a:spcPts val="0"/>
              </a:spcAft>
              <a:buNone/>
            </a:pPr>
            <a:r>
              <a:rPr lang="en-US" altLang="zh-CN" sz="1800" b="0" dirty="0">
                <a:solidFill>
                  <a:schemeClr val="tx1"/>
                </a:solidFill>
                <a:latin typeface="微软雅黑" panose="020B0503020204020204" charset="-122"/>
                <a:ea typeface="微软雅黑" panose="020B0503020204020204" charset="-122"/>
                <a:cs typeface="华文中宋" panose="02010600040101010101" charset="-122"/>
                <a:sym typeface="+mn-ea"/>
              </a:rPr>
              <a:t>     </a:t>
            </a:r>
            <a:r>
              <a:rPr lang="en-US" altLang="zh-CN" sz="2400" b="0" dirty="0">
                <a:solidFill>
                  <a:schemeClr val="tx1"/>
                </a:solidFill>
                <a:latin typeface="微软雅黑" panose="020B0503020204020204" charset="-122"/>
                <a:ea typeface="微软雅黑" panose="020B0503020204020204" charset="-122"/>
                <a:cs typeface="华文中宋" panose="02010600040101010101" charset="-122"/>
                <a:sym typeface="+mn-ea"/>
              </a:rPr>
              <a:t>bare vertex</a:t>
            </a:r>
            <a:endParaRPr lang="en-US" altLang="zh-CN" sz="2400" b="0" dirty="0">
              <a:solidFill>
                <a:schemeClr val="tx1"/>
              </a:solidFill>
              <a:latin typeface="微软雅黑" panose="020B0503020204020204" charset="-122"/>
              <a:ea typeface="微软雅黑" panose="020B0503020204020204" charset="-122"/>
              <a:cs typeface="华文中宋" panose="02010600040101010101" charset="-122"/>
              <a:sym typeface="+mn-ea"/>
            </a:endParaRPr>
          </a:p>
        </p:txBody>
      </p:sp>
      <p:graphicFrame>
        <p:nvGraphicFramePr>
          <p:cNvPr id="33795" name="Object 4"/>
          <p:cNvGraphicFramePr>
            <a:graphicFrameLocks noChangeAspect="1"/>
          </p:cNvGraphicFramePr>
          <p:nvPr>
            <p:custDataLst>
              <p:tags r:id="rId2"/>
            </p:custDataLst>
          </p:nvPr>
        </p:nvGraphicFramePr>
        <p:xfrm>
          <a:off x="1186180" y="4560570"/>
          <a:ext cx="6645910" cy="651510"/>
        </p:xfrm>
        <a:graphic>
          <a:graphicData uri="http://schemas.openxmlformats.org/presentationml/2006/ole">
            <mc:AlternateContent xmlns:mc="http://schemas.openxmlformats.org/markup-compatibility/2006">
              <mc:Choice xmlns:v="urn:schemas-microsoft-com:vml" Requires="v">
                <p:oleObj spid="_x0000_s3109" name="" r:id="rId3" imgW="2705100" imgH="330200" progId="Equation.DSMT4">
                  <p:embed/>
                </p:oleObj>
              </mc:Choice>
              <mc:Fallback>
                <p:oleObj name="" r:id="rId3" imgW="2705100" imgH="330200" progId="Equation.DSMT4">
                  <p:embed/>
                  <p:pic>
                    <p:nvPicPr>
                      <p:cNvPr id="0" name="图片 3108"/>
                      <p:cNvPicPr/>
                      <p:nvPr/>
                    </p:nvPicPr>
                    <p:blipFill>
                      <a:blip r:embed="rId4"/>
                      <a:stretch>
                        <a:fillRect/>
                      </a:stretch>
                    </p:blipFill>
                    <p:spPr>
                      <a:xfrm>
                        <a:off x="1186180" y="4560570"/>
                        <a:ext cx="6645910" cy="651510"/>
                      </a:xfrm>
                      <a:prstGeom prst="rect">
                        <a:avLst/>
                      </a:prstGeom>
                      <a:noFill/>
                      <a:ln w="38100">
                        <a:noFill/>
                        <a:miter/>
                      </a:ln>
                    </p:spPr>
                  </p:pic>
                </p:oleObj>
              </mc:Fallback>
            </mc:AlternateContent>
          </a:graphicData>
        </a:graphic>
      </p:graphicFrame>
      <p:sp>
        <p:nvSpPr>
          <p:cNvPr id="33793" name="标题 1"/>
          <p:cNvSpPr>
            <a:spLocks noGrp="1"/>
          </p:cNvSpPr>
          <p:nvPr>
            <p:ph type="title"/>
            <p:custDataLst>
              <p:tags r:id="rId5"/>
            </p:custDataLst>
          </p:nvPr>
        </p:nvSpPr>
        <p:spPr>
          <a:xfrm>
            <a:off x="309880" y="5212080"/>
            <a:ext cx="8523605" cy="1482725"/>
          </a:xfrm>
        </p:spPr>
        <p:txBody>
          <a:bodyPr vert="horz" lIns="68580" tIns="34290" rIns="68580" bIns="34290" anchor="ctr" anchorCtr="0">
            <a:noAutofit/>
          </a:bodyPr>
          <a:p>
            <a:pPr algn="l">
              <a:lnSpc>
                <a:spcPct val="120000"/>
              </a:lnSpc>
              <a:spcBef>
                <a:spcPts val="0"/>
              </a:spcBef>
              <a:spcAft>
                <a:spcPts val="0"/>
              </a:spcAft>
            </a:pPr>
            <a:r>
              <a:rPr sz="2000">
                <a:latin typeface="Calibri" panose="020F0502020204030204" charset="0"/>
                <a:ea typeface="+mn-ea"/>
                <a:cs typeface="Calibri" panose="020F0502020204030204" charset="0"/>
              </a:rPr>
              <a:t>Under the </a:t>
            </a:r>
            <a:r>
              <a:rPr lang="en-US" sz="2000">
                <a:latin typeface="Calibri" panose="020F0502020204030204" charset="0"/>
                <a:ea typeface="+mn-ea"/>
                <a:cs typeface="Calibri" panose="020F0502020204030204" charset="0"/>
              </a:rPr>
              <a:t>bare</a:t>
            </a:r>
            <a:r>
              <a:rPr sz="2000">
                <a:latin typeface="Calibri" panose="020F0502020204030204" charset="0"/>
                <a:ea typeface="+mn-ea"/>
                <a:cs typeface="Calibri" panose="020F0502020204030204" charset="0"/>
              </a:rPr>
              <a:t> vertex approximation, the Dyson-Schwinger equation is called the </a:t>
            </a:r>
            <a:r>
              <a:rPr sz="2000" b="1">
                <a:latin typeface="Calibri" panose="020F0502020204030204" charset="0"/>
                <a:ea typeface="+mn-ea"/>
                <a:cs typeface="Calibri" panose="020F0502020204030204" charset="0"/>
              </a:rPr>
              <a:t>Migdal-Eliashberg (ME) equation</a:t>
            </a:r>
            <a:r>
              <a:rPr lang="en-US" sz="2000">
                <a:latin typeface="Calibri" panose="020F0502020204030204" charset="0"/>
                <a:ea typeface="+mn-ea"/>
                <a:cs typeface="Calibri" panose="020F0502020204030204" charset="0"/>
              </a:rPr>
              <a:t>.</a:t>
            </a:r>
            <a:r>
              <a:rPr sz="2000">
                <a:latin typeface="Calibri" panose="020F0502020204030204" charset="0"/>
                <a:ea typeface="+mn-ea"/>
                <a:cs typeface="Calibri" panose="020F0502020204030204" charset="0"/>
              </a:rPr>
              <a:t> Now we have a self-closed integral equation that can be solved completely, and it </a:t>
            </a:r>
            <a:r>
              <a:rPr sz="2000" b="1">
                <a:latin typeface="Calibri" panose="020F0502020204030204" charset="0"/>
                <a:ea typeface="+mn-ea"/>
                <a:cs typeface="Calibri" panose="020F0502020204030204" charset="0"/>
              </a:rPr>
              <a:t>can well explain the isotope effect which can not be explained by BCS mean field theory</a:t>
            </a:r>
            <a:r>
              <a:rPr sz="2000">
                <a:latin typeface="Calibri" panose="020F0502020204030204" charset="0"/>
                <a:ea typeface="+mn-ea"/>
                <a:cs typeface="Calibri" panose="020F0502020204030204" charset="0"/>
              </a:rPr>
              <a:t>.</a:t>
            </a:r>
            <a:endParaRPr sz="2000">
              <a:latin typeface="Calibri" panose="020F0502020204030204" charset="0"/>
              <a:ea typeface="+mn-ea"/>
              <a:cs typeface="Calibri" panose="020F0502020204030204" charset="0"/>
            </a:endParaRPr>
          </a:p>
        </p:txBody>
      </p:sp>
      <p:pic>
        <p:nvPicPr>
          <p:cNvPr id="2" name="图片 1"/>
          <p:cNvPicPr>
            <a:picLocks noChangeAspect="1"/>
          </p:cNvPicPr>
          <p:nvPr>
            <p:custDataLst>
              <p:tags r:id="rId6"/>
            </p:custDataLst>
          </p:nvPr>
        </p:nvPicPr>
        <p:blipFill>
          <a:blip r:embed="rId7"/>
          <a:stretch>
            <a:fillRect/>
          </a:stretch>
        </p:blipFill>
        <p:spPr>
          <a:xfrm>
            <a:off x="1108075" y="1708150"/>
            <a:ext cx="2806065" cy="2835910"/>
          </a:xfrm>
          <a:prstGeom prst="rect">
            <a:avLst/>
          </a:prstGeom>
        </p:spPr>
      </p:pic>
      <p:sp>
        <p:nvSpPr>
          <p:cNvPr id="3" name="Rectangle 4"/>
          <p:cNvSpPr/>
          <p:nvPr>
            <p:custDataLst>
              <p:tags r:id="rId8"/>
            </p:custDataLst>
          </p:nvPr>
        </p:nvSpPr>
        <p:spPr>
          <a:xfrm>
            <a:off x="0" y="1024890"/>
            <a:ext cx="9011920" cy="666750"/>
          </a:xfrm>
          <a:prstGeom prst="rect">
            <a:avLst/>
          </a:prstGeom>
          <a:noFill/>
          <a:ln w="9525">
            <a:noFill/>
          </a:ln>
        </p:spPr>
        <p:txBody>
          <a:bodyPr anchor="t" anchorCtr="0"/>
          <a:p>
            <a:pPr marL="0" indent="0">
              <a:lnSpc>
                <a:spcPct val="150000"/>
              </a:lnSpc>
              <a:spcBef>
                <a:spcPts val="20"/>
              </a:spcBef>
              <a:spcAft>
                <a:spcPts val="0"/>
              </a:spcAft>
              <a:buNone/>
            </a:pPr>
            <a:r>
              <a:rPr sz="2000" dirty="0">
                <a:latin typeface="微软雅黑" panose="020B0503020204020204" charset="-122"/>
                <a:ea typeface="微软雅黑" panose="020B0503020204020204" charset="-122"/>
                <a:cs typeface="华文中宋" panose="02010600040101010101" charset="-122"/>
                <a:sym typeface="+mn-ea"/>
              </a:rPr>
              <a:t>Migdal theorem</a:t>
            </a:r>
            <a:r>
              <a:rPr sz="2000" b="0" dirty="0">
                <a:latin typeface="微软雅黑" panose="020B0503020204020204" charset="-122"/>
                <a:ea typeface="微软雅黑" panose="020B0503020204020204" charset="-122"/>
                <a:cs typeface="华文中宋" panose="02010600040101010101" charset="-122"/>
                <a:sym typeface="+mn-ea"/>
              </a:rPr>
              <a:t>: in </a:t>
            </a:r>
            <a:r>
              <a:rPr lang="en-US" sz="2000" b="0" dirty="0">
                <a:latin typeface="微软雅黑" panose="020B0503020204020204" charset="-122"/>
                <a:ea typeface="微软雅黑" panose="020B0503020204020204" charset="-122"/>
                <a:cs typeface="华文中宋" panose="02010600040101010101" charset="-122"/>
                <a:sym typeface="+mn-ea"/>
              </a:rPr>
              <a:t>common</a:t>
            </a:r>
            <a:r>
              <a:rPr sz="2000" b="0" dirty="0">
                <a:latin typeface="微软雅黑" panose="020B0503020204020204" charset="-122"/>
                <a:ea typeface="微软雅黑" panose="020B0503020204020204" charset="-122"/>
                <a:cs typeface="华文中宋" panose="02010600040101010101" charset="-122"/>
                <a:sym typeface="+mn-ea"/>
              </a:rPr>
              <a:t> metal, the correction of electron-phonon vertex is very small and can be ignored completely.</a:t>
            </a:r>
            <a:endParaRPr sz="2000" b="0" dirty="0">
              <a:latin typeface="微软雅黑" panose="020B0503020204020204" charset="-122"/>
              <a:ea typeface="微软雅黑" panose="020B0503020204020204" charset="-122"/>
              <a:cs typeface="华文中宋" panose="02010600040101010101" charset="-122"/>
              <a:sym typeface="+mn-ea"/>
            </a:endParaRPr>
          </a:p>
        </p:txBody>
      </p:sp>
      <p:pic>
        <p:nvPicPr>
          <p:cNvPr id="4" name="图片 3" descr="C25W}7W4%O({I`YP15QQAHJ"/>
          <p:cNvPicPr>
            <a:picLocks noChangeAspect="1"/>
          </p:cNvPicPr>
          <p:nvPr/>
        </p:nvPicPr>
        <p:blipFill>
          <a:blip r:embed="rId9"/>
          <a:stretch>
            <a:fillRect/>
          </a:stretch>
        </p:blipFill>
        <p:spPr>
          <a:xfrm>
            <a:off x="6461760" y="2375535"/>
            <a:ext cx="2371725" cy="981075"/>
          </a:xfrm>
          <a:prstGeom prst="rect">
            <a:avLst/>
          </a:prstGeom>
        </p:spPr>
      </p:pic>
      <p:pic>
        <p:nvPicPr>
          <p:cNvPr id="5" name="图片 4" descr="~}9Y(]9GX6XTXVGIA@QL6Y3"/>
          <p:cNvPicPr>
            <a:picLocks noChangeAspect="1"/>
          </p:cNvPicPr>
          <p:nvPr/>
        </p:nvPicPr>
        <p:blipFill>
          <a:blip r:embed="rId10"/>
          <a:stretch>
            <a:fillRect/>
          </a:stretch>
        </p:blipFill>
        <p:spPr>
          <a:xfrm>
            <a:off x="6243955" y="3429000"/>
            <a:ext cx="2276475" cy="5524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7169"/>
          <p:cNvSpPr txBox="1"/>
          <p:nvPr/>
        </p:nvSpPr>
        <p:spPr>
          <a:xfrm>
            <a:off x="1185863" y="1128713"/>
            <a:ext cx="7345362" cy="2183765"/>
          </a:xfrm>
          <a:prstGeom prst="rect">
            <a:avLst/>
          </a:prstGeom>
          <a:noFill/>
          <a:ln w="9525">
            <a:noFill/>
          </a:ln>
        </p:spPr>
        <p:txBody>
          <a:bodyPr>
            <a:spAutoFit/>
          </a:bodyPr>
          <a:p>
            <a:pPr>
              <a:spcBef>
                <a:spcPct val="50000"/>
              </a:spcBef>
              <a:buNone/>
            </a:pPr>
            <a:endParaRPr lang="en-US" altLang="zh-CN" sz="3200">
              <a:solidFill>
                <a:srgbClr val="3366FF"/>
              </a:solidFill>
              <a:latin typeface="微软雅黑" panose="020B0503020204020204" charset="-122"/>
              <a:ea typeface="微软雅黑" panose="020B0503020204020204" charset="-122"/>
            </a:endParaRPr>
          </a:p>
          <a:p>
            <a:pPr>
              <a:lnSpc>
                <a:spcPct val="125000"/>
              </a:lnSpc>
              <a:spcBef>
                <a:spcPct val="50000"/>
              </a:spcBef>
              <a:buNone/>
            </a:pPr>
            <a:endParaRPr lang="en-US" altLang="zh-CN" sz="3200">
              <a:solidFill>
                <a:srgbClr val="3366FF"/>
              </a:solidFill>
              <a:latin typeface="微软雅黑" panose="020B0503020204020204" charset="-122"/>
              <a:ea typeface="微软雅黑" panose="020B0503020204020204" charset="-122"/>
            </a:endParaRPr>
          </a:p>
          <a:p>
            <a:pPr>
              <a:spcBef>
                <a:spcPct val="50000"/>
              </a:spcBef>
              <a:buNone/>
            </a:pPr>
            <a:endParaRPr lang="en-US" altLang="zh-CN" sz="3200">
              <a:solidFill>
                <a:srgbClr val="3366FF"/>
              </a:solidFill>
              <a:latin typeface="微软雅黑" panose="020B0503020204020204" charset="-122"/>
              <a:ea typeface="微软雅黑" panose="020B0503020204020204" charset="-122"/>
            </a:endParaRPr>
          </a:p>
        </p:txBody>
      </p:sp>
      <p:sp>
        <p:nvSpPr>
          <p:cNvPr id="15363" name="文本框 15362"/>
          <p:cNvSpPr txBox="1"/>
          <p:nvPr>
            <p:custDataLst>
              <p:tags r:id="rId1"/>
            </p:custDataLst>
          </p:nvPr>
        </p:nvSpPr>
        <p:spPr>
          <a:xfrm>
            <a:off x="-860425" y="1046480"/>
            <a:ext cx="7691755" cy="3890645"/>
          </a:xfrm>
          <a:prstGeom prst="rect">
            <a:avLst/>
          </a:prstGeom>
          <a:noFill/>
          <a:ln w="9525">
            <a:noFill/>
          </a:ln>
        </p:spPr>
        <p:txBody>
          <a:bodyPr wrap="square">
            <a:noAutofit/>
          </a:bodyPr>
          <a:p>
            <a:pPr marL="0" lvl="4" algn="ctr">
              <a:lnSpc>
                <a:spcPct val="100000"/>
              </a:lnSpc>
              <a:buNone/>
            </a:pPr>
            <a:r>
              <a:rPr sz="2000" b="0" dirty="0">
                <a:latin typeface="微软雅黑" panose="020B0503020204020204" charset="-122"/>
                <a:ea typeface="微软雅黑" panose="020B0503020204020204" charset="-122"/>
                <a:cs typeface="Times New Roman" panose="02020603050405020304" pitchFamily="18" charset="0"/>
                <a:sym typeface="+mn-ea"/>
              </a:rPr>
              <a:t>Neutron and neutral </a:t>
            </a:r>
            <a:r>
              <a:rPr lang="en-US" sz="2000" b="0" dirty="0">
                <a:latin typeface="微软雅黑" panose="020B0503020204020204" charset="-122"/>
                <a:ea typeface="微软雅黑" panose="020B0503020204020204" charset="-122"/>
                <a:cs typeface="Times New Roman" panose="02020603050405020304" pitchFamily="18" charset="0"/>
                <a:sym typeface="+mn-ea"/>
              </a:rPr>
              <a:t>pion      </a:t>
            </a:r>
            <a:r>
              <a:rPr sz="2000" b="0" dirty="0">
                <a:latin typeface="微软雅黑" panose="020B0503020204020204" charset="-122"/>
                <a:ea typeface="微软雅黑" panose="020B0503020204020204" charset="-122"/>
                <a:cs typeface="Times New Roman" panose="02020603050405020304" pitchFamily="18" charset="0"/>
                <a:sym typeface="+mn-ea"/>
              </a:rPr>
              <a:t> interaction</a:t>
            </a:r>
            <a:endParaRPr sz="2000" b="0" dirty="0">
              <a:latin typeface="微软雅黑" panose="020B0503020204020204" charset="-122"/>
              <a:ea typeface="微软雅黑" panose="020B0503020204020204" charset="-122"/>
              <a:cs typeface="Times New Roman" panose="02020603050405020304" pitchFamily="18" charset="0"/>
              <a:sym typeface="+mn-ea"/>
            </a:endParaRPr>
          </a:p>
          <a:p>
            <a:pPr marL="0" lvl="4" algn="ctr">
              <a:lnSpc>
                <a:spcPct val="100000"/>
              </a:lnSpc>
              <a:buNone/>
            </a:pPr>
            <a:r>
              <a:rPr lang="en-US" altLang="zh-CN" b="0">
                <a:sym typeface="+mn-ea"/>
              </a:rPr>
              <a:t>Non-relativistic           model :</a:t>
            </a:r>
            <a:r>
              <a:rPr lang="en-US" altLang="zh-CN" sz="2400">
                <a:sym typeface="+mn-ea"/>
              </a:rPr>
              <a:t>  </a:t>
            </a:r>
            <a:endParaRPr lang="en-US" altLang="zh-CN" sz="2400">
              <a:sym typeface="+mn-ea"/>
            </a:endParaRPr>
          </a:p>
          <a:p>
            <a:pPr marL="0" lvl="4">
              <a:lnSpc>
                <a:spcPct val="80000"/>
              </a:lnSpc>
              <a:spcBef>
                <a:spcPts val="0"/>
              </a:spcBef>
              <a:spcAft>
                <a:spcPts val="0"/>
              </a:spcAft>
              <a:buNone/>
            </a:pPr>
            <a:endParaRPr lang="en-US" altLang="zh-CN" sz="2000" u="sng">
              <a:solidFill>
                <a:srgbClr val="FF0000"/>
              </a:solidFill>
              <a:sym typeface="+mn-ea"/>
            </a:endParaRPr>
          </a:p>
          <a:p>
            <a:pPr marL="0" lvl="4">
              <a:lnSpc>
                <a:spcPct val="100000"/>
              </a:lnSpc>
              <a:buNone/>
            </a:pPr>
            <a:endParaRPr lang="en-US" altLang="zh-CN" sz="2000" u="sng">
              <a:solidFill>
                <a:srgbClr val="FF0000"/>
              </a:solidFill>
              <a:sym typeface="+mn-ea"/>
            </a:endParaRPr>
          </a:p>
          <a:p>
            <a:pPr marL="0" lvl="4">
              <a:lnSpc>
                <a:spcPct val="100000"/>
              </a:lnSpc>
              <a:buNone/>
            </a:pPr>
            <a:endParaRPr lang="en-US" altLang="zh-CN" sz="2000" u="sng">
              <a:solidFill>
                <a:srgbClr val="FF0000"/>
              </a:solidFill>
              <a:sym typeface="+mn-ea"/>
            </a:endParaRPr>
          </a:p>
          <a:p>
            <a:pPr marL="0" lvl="4">
              <a:lnSpc>
                <a:spcPct val="100000"/>
              </a:lnSpc>
              <a:buNone/>
            </a:pPr>
            <a:endParaRPr lang="en-US" altLang="zh-CN" sz="2000" u="sng">
              <a:solidFill>
                <a:srgbClr val="FF0000"/>
              </a:solidFill>
              <a:sym typeface="+mn-ea"/>
            </a:endParaRPr>
          </a:p>
          <a:p>
            <a:pPr marL="0" lvl="4">
              <a:lnSpc>
                <a:spcPct val="100000"/>
              </a:lnSpc>
              <a:buNone/>
            </a:pPr>
            <a:r>
              <a:rPr lang="en-US" sz="2000" b="0">
                <a:sym typeface="+mn-ea"/>
              </a:rPr>
              <a:t>            </a:t>
            </a:r>
            <a:r>
              <a:rPr sz="2000" b="0">
                <a:sym typeface="+mn-ea"/>
              </a:rPr>
              <a:t>Nambu spinor of neutron operator</a:t>
            </a:r>
            <a:endParaRPr sz="2000" b="0">
              <a:sym typeface="+mn-ea"/>
            </a:endParaRPr>
          </a:p>
          <a:p>
            <a:pPr marL="0" lvl="4">
              <a:lnSpc>
                <a:spcPct val="80000"/>
              </a:lnSpc>
              <a:spcBef>
                <a:spcPts val="0"/>
              </a:spcBef>
              <a:spcAft>
                <a:spcPts val="0"/>
              </a:spcAft>
              <a:buNone/>
            </a:pPr>
            <a:endParaRPr sz="2000" b="0">
              <a:sym typeface="+mn-ea"/>
            </a:endParaRPr>
          </a:p>
          <a:p>
            <a:pPr marL="0" lvl="4">
              <a:lnSpc>
                <a:spcPct val="100000"/>
              </a:lnSpc>
              <a:buNone/>
            </a:pPr>
            <a:r>
              <a:rPr lang="en-US" altLang="zh-CN" sz="2400" b="0">
                <a:sym typeface="+mn-ea"/>
              </a:rPr>
              <a:t>           </a:t>
            </a:r>
            <a:r>
              <a:rPr lang="zh-CN" altLang="en-US" sz="2400" b="0">
                <a:sym typeface="+mn-ea"/>
              </a:rPr>
              <a:t>Rewrite the above Lagrangian density into：</a:t>
            </a:r>
            <a:endParaRPr lang="en-US" altLang="zh-CN" sz="2000">
              <a:solidFill>
                <a:schemeClr val="tx1"/>
              </a:solidFill>
            </a:endParaRPr>
          </a:p>
          <a:p>
            <a:pPr>
              <a:buNone/>
            </a:pPr>
            <a:endParaRPr lang="en-US" altLang="zh-CN" sz="2000">
              <a:solidFill>
                <a:schemeClr val="tx1"/>
              </a:solidFill>
            </a:endParaRPr>
          </a:p>
          <a:p>
            <a:pPr>
              <a:buNone/>
            </a:pPr>
            <a:r>
              <a:rPr lang="en-US" altLang="zh-CN" sz="2000">
                <a:solidFill>
                  <a:schemeClr val="tx1"/>
                </a:solidFill>
              </a:rPr>
              <a:t>          </a:t>
            </a:r>
            <a:endParaRPr lang="en-US" altLang="zh-CN" sz="2000">
              <a:solidFill>
                <a:schemeClr val="tx1"/>
              </a:solidFill>
            </a:endParaRPr>
          </a:p>
          <a:p>
            <a:pPr>
              <a:buNone/>
            </a:pPr>
            <a:r>
              <a:rPr lang="en-US" altLang="zh-CN" sz="2000">
                <a:solidFill>
                  <a:schemeClr val="tx1"/>
                </a:solidFill>
              </a:rPr>
              <a:t> </a:t>
            </a:r>
            <a:endParaRPr lang="en-US" altLang="zh-CN" sz="2000">
              <a:solidFill>
                <a:schemeClr val="tx1"/>
              </a:solidFill>
            </a:endParaRPr>
          </a:p>
          <a:p>
            <a:pPr>
              <a:buNone/>
            </a:pPr>
            <a:r>
              <a:rPr lang="en-US" altLang="zh-CN" sz="2000">
                <a:solidFill>
                  <a:schemeClr val="tx1"/>
                </a:solidFill>
              </a:rPr>
              <a:t>                            </a:t>
            </a:r>
            <a:endParaRPr lang="en-US" altLang="zh-CN" sz="2000">
              <a:solidFill>
                <a:schemeClr val="tx1"/>
              </a:solidFill>
              <a:sym typeface="+mn-ea"/>
            </a:endParaRPr>
          </a:p>
        </p:txBody>
      </p:sp>
      <p:pic>
        <p:nvPicPr>
          <p:cNvPr id="8" name="图片 7" descr="([Q0PQ{{UG}KYCMB9}[K3UX"/>
          <p:cNvPicPr>
            <a:picLocks noChangeAspect="1"/>
          </p:cNvPicPr>
          <p:nvPr>
            <p:custDataLst>
              <p:tags r:id="rId2"/>
            </p:custDataLst>
          </p:nvPr>
        </p:nvPicPr>
        <p:blipFill>
          <a:blip r:embed="rId3"/>
          <a:stretch>
            <a:fillRect/>
          </a:stretch>
        </p:blipFill>
        <p:spPr>
          <a:xfrm>
            <a:off x="701040" y="4086860"/>
            <a:ext cx="7904480" cy="1342390"/>
          </a:xfrm>
          <a:prstGeom prst="rect">
            <a:avLst/>
          </a:prstGeom>
        </p:spPr>
      </p:pic>
      <p:graphicFrame>
        <p:nvGraphicFramePr>
          <p:cNvPr id="2" name="对象 1"/>
          <p:cNvGraphicFramePr/>
          <p:nvPr/>
        </p:nvGraphicFramePr>
        <p:xfrm>
          <a:off x="3619500" y="950595"/>
          <a:ext cx="501015" cy="499110"/>
        </p:xfrm>
        <a:graphic>
          <a:graphicData uri="http://schemas.openxmlformats.org/presentationml/2006/ole">
            <mc:AlternateContent xmlns:mc="http://schemas.openxmlformats.org/markup-compatibility/2006">
              <mc:Choice xmlns:v="urn:schemas-microsoft-com:vml" Requires="v">
                <p:oleObj spid="_x0000_s4" name="" r:id="rId4" imgW="203200" imgH="203200" progId="Equation.DSMT4">
                  <p:embed/>
                </p:oleObj>
              </mc:Choice>
              <mc:Fallback>
                <p:oleObj name="" r:id="rId4" imgW="203200" imgH="203200" progId="Equation.DSMT4">
                  <p:embed/>
                  <p:pic>
                    <p:nvPicPr>
                      <p:cNvPr id="0" name="图片 5"/>
                      <p:cNvPicPr/>
                      <p:nvPr/>
                    </p:nvPicPr>
                    <p:blipFill>
                      <a:blip r:embed="rId5"/>
                      <a:stretch>
                        <a:fillRect/>
                      </a:stretch>
                    </p:blipFill>
                    <p:spPr>
                      <a:xfrm>
                        <a:off x="3619500" y="950595"/>
                        <a:ext cx="501015" cy="499110"/>
                      </a:xfrm>
                      <a:prstGeom prst="rect">
                        <a:avLst/>
                      </a:prstGeom>
                    </p:spPr>
                  </p:pic>
                </p:oleObj>
              </mc:Fallback>
            </mc:AlternateContent>
          </a:graphicData>
        </a:graphic>
      </p:graphicFrame>
      <p:graphicFrame>
        <p:nvGraphicFramePr>
          <p:cNvPr id="9" name="对象 8"/>
          <p:cNvGraphicFramePr/>
          <p:nvPr/>
        </p:nvGraphicFramePr>
        <p:xfrm>
          <a:off x="3101340" y="1377315"/>
          <a:ext cx="952500" cy="435610"/>
        </p:xfrm>
        <a:graphic>
          <a:graphicData uri="http://schemas.openxmlformats.org/presentationml/2006/ole">
            <mc:AlternateContent xmlns:mc="http://schemas.openxmlformats.org/markup-compatibility/2006">
              <mc:Choice xmlns:v="urn:schemas-microsoft-com:vml" Requires="v">
                <p:oleObj spid="_x0000_s10" name="" r:id="rId6" imgW="342900" imgH="203200" progId="Equation.DSMT4">
                  <p:embed/>
                </p:oleObj>
              </mc:Choice>
              <mc:Fallback>
                <p:oleObj name="" r:id="rId6" imgW="342900" imgH="203200" progId="Equation.DSMT4">
                  <p:embed/>
                  <p:pic>
                    <p:nvPicPr>
                      <p:cNvPr id="0" name="图片 5"/>
                      <p:cNvPicPr/>
                      <p:nvPr/>
                    </p:nvPicPr>
                    <p:blipFill>
                      <a:blip r:embed="rId7"/>
                      <a:stretch>
                        <a:fillRect/>
                      </a:stretch>
                    </p:blipFill>
                    <p:spPr>
                      <a:xfrm>
                        <a:off x="3101340" y="1377315"/>
                        <a:ext cx="952500" cy="435610"/>
                      </a:xfrm>
                      <a:prstGeom prst="rect">
                        <a:avLst/>
                      </a:prstGeom>
                    </p:spPr>
                  </p:pic>
                </p:oleObj>
              </mc:Fallback>
            </mc:AlternateContent>
          </a:graphicData>
        </a:graphic>
      </p:graphicFrame>
      <p:graphicFrame>
        <p:nvGraphicFramePr>
          <p:cNvPr id="11" name="对象 10"/>
          <p:cNvGraphicFramePr/>
          <p:nvPr/>
        </p:nvGraphicFramePr>
        <p:xfrm>
          <a:off x="4053840" y="2903220"/>
          <a:ext cx="3799840" cy="494665"/>
        </p:xfrm>
        <a:graphic>
          <a:graphicData uri="http://schemas.openxmlformats.org/presentationml/2006/ole">
            <mc:AlternateContent xmlns:mc="http://schemas.openxmlformats.org/markup-compatibility/2006">
              <mc:Choice xmlns:v="urn:schemas-microsoft-com:vml" Requires="v">
                <p:oleObj spid="_x0000_s12" name="" r:id="rId8" imgW="1676400" imgH="266700" progId="Equation.DSMT4">
                  <p:embed/>
                </p:oleObj>
              </mc:Choice>
              <mc:Fallback>
                <p:oleObj name="" r:id="rId8" imgW="1676400" imgH="266700" progId="Equation.DSMT4">
                  <p:embed/>
                  <p:pic>
                    <p:nvPicPr>
                      <p:cNvPr id="0" name="图片 5"/>
                      <p:cNvPicPr/>
                      <p:nvPr/>
                    </p:nvPicPr>
                    <p:blipFill>
                      <a:blip r:embed="rId9"/>
                      <a:stretch>
                        <a:fillRect/>
                      </a:stretch>
                    </p:blipFill>
                    <p:spPr>
                      <a:xfrm>
                        <a:off x="4053840" y="2903220"/>
                        <a:ext cx="3799840" cy="494665"/>
                      </a:xfrm>
                      <a:prstGeom prst="rect">
                        <a:avLst/>
                      </a:prstGeom>
                    </p:spPr>
                  </p:pic>
                </p:oleObj>
              </mc:Fallback>
            </mc:AlternateContent>
          </a:graphicData>
        </a:graphic>
      </p:graphicFrame>
      <p:pic>
        <p:nvPicPr>
          <p:cNvPr id="5" name="图片 4" descr="86Y70`~2YD4AEXM~HQK017M"/>
          <p:cNvPicPr>
            <a:picLocks noChangeAspect="1"/>
          </p:cNvPicPr>
          <p:nvPr>
            <p:custDataLst>
              <p:tags r:id="rId10"/>
            </p:custDataLst>
          </p:nvPr>
        </p:nvPicPr>
        <p:blipFill>
          <a:blip r:embed="rId11"/>
          <a:stretch>
            <a:fillRect/>
          </a:stretch>
        </p:blipFill>
        <p:spPr>
          <a:xfrm>
            <a:off x="56515" y="1885315"/>
            <a:ext cx="8616315" cy="1017905"/>
          </a:xfrm>
          <a:prstGeom prst="rect">
            <a:avLst/>
          </a:prstGeom>
        </p:spPr>
      </p:pic>
      <p:sp>
        <p:nvSpPr>
          <p:cNvPr id="3" name="文本框 2"/>
          <p:cNvSpPr txBox="1"/>
          <p:nvPr>
            <p:custDataLst>
              <p:tags r:id="rId12"/>
            </p:custDataLst>
          </p:nvPr>
        </p:nvSpPr>
        <p:spPr>
          <a:xfrm>
            <a:off x="-860425" y="586105"/>
            <a:ext cx="5866765" cy="460375"/>
          </a:xfrm>
          <a:prstGeom prst="rect">
            <a:avLst/>
          </a:prstGeom>
          <a:noFill/>
        </p:spPr>
        <p:txBody>
          <a:bodyPr wrap="square" rtlCol="0" anchor="t">
            <a:spAutoFit/>
          </a:bodyPr>
          <a:p>
            <a:pPr algn="ctr">
              <a:lnSpc>
                <a:spcPct val="120000"/>
              </a:lnSpc>
              <a:spcBef>
                <a:spcPts val="0"/>
              </a:spcBef>
              <a:spcAft>
                <a:spcPts val="0"/>
              </a:spcAft>
            </a:pPr>
            <a:r>
              <a:rPr lang="en-US" altLang="zh-CN" sz="2000">
                <a:solidFill>
                  <a:srgbClr val="FF0000"/>
                </a:solidFill>
                <a:latin typeface="Calibri" panose="020F0502020204030204" charset="0"/>
                <a:cs typeface="Calibri" panose="020F0502020204030204" charset="0"/>
                <a:sym typeface="+mn-ea"/>
              </a:rPr>
              <a:t>Hao-Fu Zhu</a:t>
            </a:r>
            <a:r>
              <a:rPr lang="en-US" altLang="zh-CN" sz="2000" b="0">
                <a:solidFill>
                  <a:srgbClr val="FF0000"/>
                </a:solidFill>
                <a:latin typeface="Calibri" panose="020F0502020204030204" charset="0"/>
                <a:cs typeface="Calibri" panose="020F0502020204030204" charset="0"/>
                <a:sym typeface="+mn-ea"/>
              </a:rPr>
              <a:t> &amp; Guo-Zhu Liu, JPG (2023)</a:t>
            </a:r>
            <a:endParaRPr lang="en-US" altLang="zh-CN" sz="2000" b="0">
              <a:solidFill>
                <a:srgbClr val="FF0000"/>
              </a:solidFill>
              <a:latin typeface="Calibri" panose="020F0502020204030204" charset="0"/>
              <a:cs typeface="Calibri" panose="020F0502020204030204" charset="0"/>
              <a:sym typeface="+mn-ea"/>
            </a:endParaRPr>
          </a:p>
        </p:txBody>
      </p:sp>
      <p:pic>
        <p:nvPicPr>
          <p:cNvPr id="7" name="图片 6"/>
          <p:cNvPicPr>
            <a:picLocks noChangeAspect="1"/>
          </p:cNvPicPr>
          <p:nvPr/>
        </p:nvPicPr>
        <p:blipFill>
          <a:blip r:embed="rId13"/>
          <a:stretch>
            <a:fillRect/>
          </a:stretch>
        </p:blipFill>
        <p:spPr>
          <a:xfrm>
            <a:off x="156210" y="5786755"/>
            <a:ext cx="2754630" cy="635000"/>
          </a:xfrm>
          <a:prstGeom prst="rect">
            <a:avLst/>
          </a:prstGeom>
        </p:spPr>
      </p:pic>
      <p:pic>
        <p:nvPicPr>
          <p:cNvPr id="13" name="图片 12"/>
          <p:cNvPicPr>
            <a:picLocks noChangeAspect="1"/>
          </p:cNvPicPr>
          <p:nvPr/>
        </p:nvPicPr>
        <p:blipFill>
          <a:blip r:embed="rId14"/>
          <a:stretch>
            <a:fillRect/>
          </a:stretch>
        </p:blipFill>
        <p:spPr>
          <a:xfrm>
            <a:off x="3108325" y="5685155"/>
            <a:ext cx="6035675" cy="7366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3" name="Rectangle 6"/>
          <p:cNvSpPr>
            <a:spLocks noGrp="1"/>
          </p:cNvSpPr>
          <p:nvPr/>
        </p:nvSpPr>
        <p:spPr>
          <a:xfrm>
            <a:off x="787400" y="1358900"/>
            <a:ext cx="7419975" cy="2079625"/>
          </a:xfrm>
          <a:prstGeom prst="rect">
            <a:avLst/>
          </a:prstGeom>
          <a:noFill/>
          <a:ln w="9525">
            <a:noFill/>
          </a:ln>
        </p:spPr>
        <p:txBody>
          <a:bodyPr wrap="square" lIns="91440" tIns="45720" rIns="91440" bIns="45720" anchor="t" anchorCtr="0"/>
          <a:p>
            <a:pPr>
              <a:lnSpc>
                <a:spcPct val="140000"/>
              </a:lnSpc>
              <a:spcBef>
                <a:spcPct val="20000"/>
              </a:spcBef>
            </a:pPr>
            <a:endParaRPr lang="en-US" altLang="zh-CN" sz="2400" b="1" dirty="0">
              <a:latin typeface="Arial" panose="020B0604020202020204" pitchFamily="34" charset="0"/>
              <a:ea typeface="宋体" panose="02010600030101010101" pitchFamily="2" charset="-122"/>
            </a:endParaRPr>
          </a:p>
        </p:txBody>
      </p:sp>
      <p:sp>
        <p:nvSpPr>
          <p:cNvPr id="46085" name="Rectangle 4"/>
          <p:cNvSpPr/>
          <p:nvPr/>
        </p:nvSpPr>
        <p:spPr>
          <a:xfrm>
            <a:off x="600075" y="4578350"/>
            <a:ext cx="8113713" cy="1601788"/>
          </a:xfrm>
          <a:prstGeom prst="rect">
            <a:avLst/>
          </a:prstGeom>
          <a:noFill/>
          <a:ln w="9525">
            <a:noFill/>
          </a:ln>
        </p:spPr>
        <p:txBody>
          <a:bodyPr anchor="t" anchorCtr="0"/>
          <a:p>
            <a:pPr marL="342900" indent="-342900" algn="just">
              <a:lnSpc>
                <a:spcPct val="150000"/>
              </a:lnSpc>
              <a:spcBef>
                <a:spcPts val="25"/>
              </a:spcBef>
            </a:pPr>
            <a:endParaRPr lang="zh-CN" altLang="en-US" sz="2000" dirty="0">
              <a:latin typeface="Arial" panose="020B0604020202020204" pitchFamily="34" charset="0"/>
              <a:ea typeface="宋体" panose="02010600030101010101" pitchFamily="2" charset="-122"/>
            </a:endParaRPr>
          </a:p>
        </p:txBody>
      </p:sp>
      <p:pic>
        <p:nvPicPr>
          <p:cNvPr id="5" name="图片 4" descr="6@GDJ7D)6E6USL6}8XE)FIS"/>
          <p:cNvPicPr>
            <a:picLocks noChangeAspect="1"/>
          </p:cNvPicPr>
          <p:nvPr>
            <p:custDataLst>
              <p:tags r:id="rId1"/>
            </p:custDataLst>
          </p:nvPr>
        </p:nvPicPr>
        <p:blipFill>
          <a:blip r:embed="rId2"/>
          <a:stretch>
            <a:fillRect/>
          </a:stretch>
        </p:blipFill>
        <p:spPr>
          <a:xfrm>
            <a:off x="532130" y="1129665"/>
            <a:ext cx="1591310" cy="621665"/>
          </a:xfrm>
          <a:prstGeom prst="rect">
            <a:avLst/>
          </a:prstGeom>
        </p:spPr>
      </p:pic>
      <p:pic>
        <p:nvPicPr>
          <p:cNvPr id="4" name="图片 3" descr="J@K%93)3])A(ENMUOE6J86A"/>
          <p:cNvPicPr>
            <a:picLocks noChangeAspect="1"/>
          </p:cNvPicPr>
          <p:nvPr>
            <p:custDataLst>
              <p:tags r:id="rId3"/>
            </p:custDataLst>
          </p:nvPr>
        </p:nvPicPr>
        <p:blipFill>
          <a:blip r:embed="rId4"/>
          <a:stretch>
            <a:fillRect/>
          </a:stretch>
        </p:blipFill>
        <p:spPr>
          <a:xfrm>
            <a:off x="541020" y="1747520"/>
            <a:ext cx="5113655" cy="2059940"/>
          </a:xfrm>
          <a:prstGeom prst="rect">
            <a:avLst/>
          </a:prstGeom>
        </p:spPr>
      </p:pic>
      <p:pic>
        <p:nvPicPr>
          <p:cNvPr id="66563" name="图片 1" descr=")JMU5}TJF2)}AC5Q[0D3UC2"/>
          <p:cNvPicPr>
            <a:picLocks noChangeAspect="1"/>
          </p:cNvPicPr>
          <p:nvPr>
            <p:custDataLst>
              <p:tags r:id="rId5"/>
            </p:custDataLst>
          </p:nvPr>
        </p:nvPicPr>
        <p:blipFill>
          <a:blip r:embed="rId6"/>
          <a:stretch>
            <a:fillRect/>
          </a:stretch>
        </p:blipFill>
        <p:spPr>
          <a:xfrm>
            <a:off x="5702935" y="1119505"/>
            <a:ext cx="3089275" cy="2741295"/>
          </a:xfrm>
          <a:prstGeom prst="rect">
            <a:avLst/>
          </a:prstGeom>
          <a:noFill/>
          <a:ln w="9525">
            <a:noFill/>
          </a:ln>
        </p:spPr>
      </p:pic>
      <p:sp>
        <p:nvSpPr>
          <p:cNvPr id="12" name="Rectangle 4"/>
          <p:cNvSpPr/>
          <p:nvPr>
            <p:custDataLst>
              <p:tags r:id="rId7"/>
            </p:custDataLst>
          </p:nvPr>
        </p:nvSpPr>
        <p:spPr>
          <a:xfrm>
            <a:off x="4305300" y="3902710"/>
            <a:ext cx="4838700" cy="2035810"/>
          </a:xfrm>
          <a:prstGeom prst="rect">
            <a:avLst/>
          </a:prstGeom>
          <a:noFill/>
          <a:ln w="9525">
            <a:noFill/>
          </a:ln>
        </p:spPr>
        <p:txBody>
          <a:bodyPr anchor="t" anchorCtr="0"/>
          <a:p>
            <a:pPr marL="0" indent="0" algn="l">
              <a:lnSpc>
                <a:spcPct val="130000"/>
              </a:lnSpc>
              <a:spcBef>
                <a:spcPts val="20"/>
              </a:spcBef>
              <a:spcAft>
                <a:spcPts val="0"/>
              </a:spcAft>
              <a:buNone/>
            </a:pPr>
            <a:r>
              <a:rPr sz="2000" dirty="0">
                <a:latin typeface="微软雅黑" panose="020B0503020204020204" charset="-122"/>
                <a:ea typeface="微软雅黑" panose="020B0503020204020204" charset="-122"/>
                <a:cs typeface="华文中宋" panose="02010600040101010101" charset="-122"/>
                <a:sym typeface="+mn-ea"/>
              </a:rPr>
              <a:t>Migdal theorem fails</a:t>
            </a:r>
            <a:r>
              <a:rPr lang="en-US" sz="2000" dirty="0">
                <a:latin typeface="微软雅黑" panose="020B0503020204020204" charset="-122"/>
                <a:ea typeface="微软雅黑" panose="020B0503020204020204" charset="-122"/>
                <a:cs typeface="华文中宋" panose="02010600040101010101" charset="-122"/>
                <a:sym typeface="+mn-ea"/>
              </a:rPr>
              <a:t>!</a:t>
            </a:r>
            <a:r>
              <a:rPr sz="2000" b="0" dirty="0">
                <a:latin typeface="微软雅黑" panose="020B0503020204020204" charset="-122"/>
                <a:ea typeface="微软雅黑" panose="020B0503020204020204" charset="-122"/>
                <a:cs typeface="华文中宋" panose="02010600040101010101" charset="-122"/>
                <a:sym typeface="+mn-ea"/>
              </a:rPr>
              <a:t> </a:t>
            </a:r>
            <a:endParaRPr sz="2000" b="0" dirty="0">
              <a:latin typeface="微软雅黑" panose="020B0503020204020204" charset="-122"/>
              <a:ea typeface="微软雅黑" panose="020B0503020204020204" charset="-122"/>
              <a:cs typeface="华文中宋" panose="02010600040101010101" charset="-122"/>
              <a:sym typeface="+mn-ea"/>
            </a:endParaRPr>
          </a:p>
          <a:p>
            <a:pPr marL="0" indent="0" algn="l">
              <a:lnSpc>
                <a:spcPct val="130000"/>
              </a:lnSpc>
              <a:spcBef>
                <a:spcPts val="20"/>
              </a:spcBef>
              <a:spcAft>
                <a:spcPts val="0"/>
              </a:spcAft>
              <a:buNone/>
            </a:pPr>
            <a:r>
              <a:rPr sz="2000" b="0" dirty="0">
                <a:latin typeface="微软雅黑" panose="020B0503020204020204" charset="-122"/>
                <a:ea typeface="微软雅黑" panose="020B0503020204020204" charset="-122"/>
                <a:cs typeface="华文中宋" panose="02010600040101010101" charset="-122"/>
                <a:sym typeface="+mn-ea"/>
              </a:rPr>
              <a:t>the contribution of the lowest-order vertex</a:t>
            </a:r>
            <a:r>
              <a:rPr lang="en-US" sz="2000" b="0" dirty="0">
                <a:latin typeface="微软雅黑" panose="020B0503020204020204" charset="-122"/>
                <a:ea typeface="微软雅黑" panose="020B0503020204020204" charset="-122"/>
                <a:cs typeface="华文中宋" panose="02010600040101010101" charset="-122"/>
                <a:sym typeface="+mn-ea"/>
              </a:rPr>
              <a:t> correction of </a:t>
            </a:r>
            <a:r>
              <a:rPr sz="2000" b="0" dirty="0">
                <a:latin typeface="微软雅黑" panose="020B0503020204020204" charset="-122"/>
                <a:ea typeface="微软雅黑" panose="020B0503020204020204" charset="-122"/>
                <a:cs typeface="华文中宋" panose="02010600040101010101" charset="-122"/>
                <a:sym typeface="+mn-ea"/>
              </a:rPr>
              <a:t>neutron-</a:t>
            </a:r>
            <a:r>
              <a:rPr lang="en-US" sz="2000" b="0" dirty="0">
                <a:latin typeface="微软雅黑" panose="020B0503020204020204" charset="-122"/>
                <a:ea typeface="微软雅黑" panose="020B0503020204020204" charset="-122"/>
                <a:cs typeface="华文中宋" panose="02010600040101010101" charset="-122"/>
                <a:sym typeface="+mn-ea"/>
              </a:rPr>
              <a:t>pio</a:t>
            </a:r>
            <a:r>
              <a:rPr sz="2000" b="0" dirty="0">
                <a:latin typeface="微软雅黑" panose="020B0503020204020204" charset="-122"/>
                <a:ea typeface="微软雅黑" panose="020B0503020204020204" charset="-122"/>
                <a:cs typeface="华文中宋" panose="02010600040101010101" charset="-122"/>
                <a:sym typeface="+mn-ea"/>
              </a:rPr>
              <a:t>n can not be ignored. With the increase of neutron density, we can approximately use</a:t>
            </a:r>
            <a:endParaRPr sz="2000" b="0" dirty="0">
              <a:latin typeface="微软雅黑" panose="020B0503020204020204" charset="-122"/>
              <a:ea typeface="微软雅黑" panose="020B0503020204020204" charset="-122"/>
              <a:cs typeface="华文中宋" panose="02010600040101010101" charset="-122"/>
              <a:sym typeface="+mn-ea"/>
            </a:endParaRPr>
          </a:p>
          <a:p>
            <a:pPr marL="0" indent="0" algn="l">
              <a:lnSpc>
                <a:spcPct val="130000"/>
              </a:lnSpc>
              <a:spcBef>
                <a:spcPts val="20"/>
              </a:spcBef>
              <a:spcAft>
                <a:spcPts val="0"/>
              </a:spcAft>
              <a:buNone/>
            </a:pPr>
            <a:r>
              <a:rPr sz="2000" b="0" dirty="0">
                <a:latin typeface="微软雅黑" panose="020B0503020204020204" charset="-122"/>
                <a:ea typeface="微软雅黑" panose="020B0503020204020204" charset="-122"/>
                <a:cs typeface="华文中宋" panose="02010600040101010101" charset="-122"/>
                <a:sym typeface="+mn-ea"/>
              </a:rPr>
              <a:t>to replace </a:t>
            </a:r>
            <a:r>
              <a:rPr lang="en-US" sz="2000" b="0" dirty="0">
                <a:latin typeface="微软雅黑" panose="020B0503020204020204" charset="-122"/>
                <a:ea typeface="微软雅黑" panose="020B0503020204020204" charset="-122"/>
                <a:cs typeface="华文中宋" panose="02010600040101010101" charset="-122"/>
                <a:sym typeface="+mn-ea"/>
              </a:rPr>
              <a:t>     .</a:t>
            </a:r>
            <a:endParaRPr lang="en-US" sz="2000" b="0" dirty="0">
              <a:latin typeface="微软雅黑" panose="020B0503020204020204" charset="-122"/>
              <a:ea typeface="微软雅黑" panose="020B0503020204020204" charset="-122"/>
              <a:cs typeface="华文中宋" panose="02010600040101010101" charset="-122"/>
              <a:sym typeface="+mn-ea"/>
            </a:endParaRPr>
          </a:p>
        </p:txBody>
      </p:sp>
      <p:graphicFrame>
        <p:nvGraphicFramePr>
          <p:cNvPr id="8" name="对象 7"/>
          <p:cNvGraphicFramePr/>
          <p:nvPr/>
        </p:nvGraphicFramePr>
        <p:xfrm>
          <a:off x="6670040" y="5980430"/>
          <a:ext cx="987425" cy="418465"/>
        </p:xfrm>
        <a:graphic>
          <a:graphicData uri="http://schemas.openxmlformats.org/presentationml/2006/ole">
            <mc:AlternateContent xmlns:mc="http://schemas.openxmlformats.org/markup-compatibility/2006">
              <mc:Choice xmlns:v="urn:schemas-microsoft-com:vml" Requires="v">
                <p:oleObj spid="_x0000_s9" name="" r:id="rId8" imgW="482600" imgH="228600" progId="Equation.DSMT4">
                  <p:embed/>
                </p:oleObj>
              </mc:Choice>
              <mc:Fallback>
                <p:oleObj name="" r:id="rId8" imgW="482600" imgH="228600" progId="Equation.DSMT4">
                  <p:embed/>
                  <p:pic>
                    <p:nvPicPr>
                      <p:cNvPr id="0" name="图片 5"/>
                      <p:cNvPicPr/>
                      <p:nvPr/>
                    </p:nvPicPr>
                    <p:blipFill>
                      <a:blip r:embed="rId9"/>
                      <a:stretch>
                        <a:fillRect/>
                      </a:stretch>
                    </p:blipFill>
                    <p:spPr>
                      <a:xfrm>
                        <a:off x="6670040" y="5980430"/>
                        <a:ext cx="987425" cy="418465"/>
                      </a:xfrm>
                      <a:prstGeom prst="rect">
                        <a:avLst/>
                      </a:prstGeom>
                    </p:spPr>
                  </p:pic>
                </p:oleObj>
              </mc:Fallback>
            </mc:AlternateContent>
          </a:graphicData>
        </a:graphic>
      </p:graphicFrame>
      <p:graphicFrame>
        <p:nvGraphicFramePr>
          <p:cNvPr id="13" name="对象 12"/>
          <p:cNvGraphicFramePr/>
          <p:nvPr/>
        </p:nvGraphicFramePr>
        <p:xfrm>
          <a:off x="5654675" y="6402705"/>
          <a:ext cx="430530" cy="440690"/>
        </p:xfrm>
        <a:graphic>
          <a:graphicData uri="http://schemas.openxmlformats.org/presentationml/2006/ole">
            <mc:AlternateContent xmlns:mc="http://schemas.openxmlformats.org/markup-compatibility/2006">
              <mc:Choice xmlns:v="urn:schemas-microsoft-com:vml" Requires="v">
                <p:oleObj spid="_x0000_s14" name="" r:id="rId10" imgW="203200" imgH="228600" progId="Equation.DSMT4">
                  <p:embed/>
                </p:oleObj>
              </mc:Choice>
              <mc:Fallback>
                <p:oleObj name="" r:id="rId10" imgW="203200" imgH="228600" progId="Equation.DSMT4">
                  <p:embed/>
                  <p:pic>
                    <p:nvPicPr>
                      <p:cNvPr id="0" name="图片 5"/>
                      <p:cNvPicPr/>
                      <p:nvPr/>
                    </p:nvPicPr>
                    <p:blipFill>
                      <a:blip r:embed="rId11"/>
                      <a:stretch>
                        <a:fillRect/>
                      </a:stretch>
                    </p:blipFill>
                    <p:spPr>
                      <a:xfrm>
                        <a:off x="5654675" y="6402705"/>
                        <a:ext cx="430530" cy="440690"/>
                      </a:xfrm>
                      <a:prstGeom prst="rect">
                        <a:avLst/>
                      </a:prstGeom>
                    </p:spPr>
                  </p:pic>
                </p:oleObj>
              </mc:Fallback>
            </mc:AlternateContent>
          </a:graphicData>
        </a:graphic>
      </p:graphicFrame>
      <p:pic>
        <p:nvPicPr>
          <p:cNvPr id="2" name="图片 1"/>
          <p:cNvPicPr>
            <a:picLocks noChangeAspect="1"/>
          </p:cNvPicPr>
          <p:nvPr/>
        </p:nvPicPr>
        <p:blipFill>
          <a:blip r:embed="rId12"/>
          <a:stretch>
            <a:fillRect/>
          </a:stretch>
        </p:blipFill>
        <p:spPr>
          <a:xfrm>
            <a:off x="434340" y="3820795"/>
            <a:ext cx="3703320" cy="3002280"/>
          </a:xfrm>
          <a:prstGeom prst="rect">
            <a:avLst/>
          </a:prstGeom>
        </p:spPr>
      </p:pic>
      <p:sp>
        <p:nvSpPr>
          <p:cNvPr id="3" name="文本框 2"/>
          <p:cNvSpPr txBox="1"/>
          <p:nvPr>
            <p:custDataLst>
              <p:tags r:id="rId13"/>
            </p:custDataLst>
          </p:nvPr>
        </p:nvSpPr>
        <p:spPr>
          <a:xfrm>
            <a:off x="-860425" y="586105"/>
            <a:ext cx="5866765" cy="460375"/>
          </a:xfrm>
          <a:prstGeom prst="rect">
            <a:avLst/>
          </a:prstGeom>
          <a:noFill/>
        </p:spPr>
        <p:txBody>
          <a:bodyPr wrap="square" rtlCol="0" anchor="t">
            <a:spAutoFit/>
          </a:bodyPr>
          <a:p>
            <a:pPr algn="ctr">
              <a:lnSpc>
                <a:spcPct val="120000"/>
              </a:lnSpc>
              <a:spcBef>
                <a:spcPts val="0"/>
              </a:spcBef>
              <a:spcAft>
                <a:spcPts val="0"/>
              </a:spcAft>
            </a:pPr>
            <a:r>
              <a:rPr lang="en-US" altLang="zh-CN" sz="2000">
                <a:solidFill>
                  <a:srgbClr val="FF0000"/>
                </a:solidFill>
                <a:latin typeface="Calibri" panose="020F0502020204030204" charset="0"/>
                <a:cs typeface="Calibri" panose="020F0502020204030204" charset="0"/>
                <a:sym typeface="+mn-ea"/>
              </a:rPr>
              <a:t>Hao-Fu Zhu</a:t>
            </a:r>
            <a:r>
              <a:rPr lang="en-US" altLang="zh-CN" sz="2000" b="0">
                <a:solidFill>
                  <a:srgbClr val="FF0000"/>
                </a:solidFill>
                <a:latin typeface="Calibri" panose="020F0502020204030204" charset="0"/>
                <a:cs typeface="Calibri" panose="020F0502020204030204" charset="0"/>
                <a:sym typeface="+mn-ea"/>
              </a:rPr>
              <a:t> &amp; Guo-Zhu Liu, JPG (2023)</a:t>
            </a:r>
            <a:endParaRPr lang="en-US" altLang="zh-CN" sz="2000" b="0">
              <a:solidFill>
                <a:srgbClr val="FF0000"/>
              </a:solidFill>
              <a:latin typeface="Calibri" panose="020F0502020204030204" charset="0"/>
              <a:cs typeface="Calibri" panose="020F0502020204030204" charset="0"/>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PP_MARK_KEY" val="70460c67-b077-41e5-bd09-83e4e6d05261"/>
  <p:tag name="COMMONDATA" val="eyJoZGlkIjoiN2YzNjBkOTgyNWQ1YTMxYzM3MzMwNWFiODNmOWIzYWM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2406</Words>
  <Application>WPS 演示</Application>
  <PresentationFormat>全屏显示(4:3)</PresentationFormat>
  <Paragraphs>101</Paragraphs>
  <Slides>12</Slides>
  <Notes>7</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12</vt:i4>
      </vt:variant>
      <vt:variant>
        <vt:lpstr>幻灯片标题</vt:lpstr>
      </vt:variant>
      <vt:variant>
        <vt:i4>12</vt:i4>
      </vt:variant>
    </vt:vector>
  </HeadingPairs>
  <TitlesOfParts>
    <vt:vector size="37" baseType="lpstr">
      <vt:lpstr>Arial</vt:lpstr>
      <vt:lpstr>宋体</vt:lpstr>
      <vt:lpstr>Wingdings</vt:lpstr>
      <vt:lpstr>Impact</vt:lpstr>
      <vt:lpstr>楷体</vt:lpstr>
      <vt:lpstr>Times New Roman</vt:lpstr>
      <vt:lpstr>华文仿宋</vt:lpstr>
      <vt:lpstr>Calibri</vt:lpstr>
      <vt:lpstr>微软雅黑</vt:lpstr>
      <vt:lpstr>华文中宋</vt:lpstr>
      <vt:lpstr>Georgia</vt:lpstr>
      <vt:lpstr>Arial Unicode MS</vt:lpstr>
      <vt:lpstr>Office 主题​​</vt:lpstr>
      <vt:lpstr>Equation.3</vt:lpstr>
      <vt:lpstr>Equation.DSMT4</vt:lpstr>
      <vt:lpstr>Equation.DSMT4</vt:lpstr>
      <vt:lpstr>Equation.KSEE3</vt:lpstr>
      <vt:lpstr>Equation.3</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BCS theory has made great achievements, but the mean field approximation has limitations!</vt:lpstr>
      <vt:lpstr>Introducing the Dyson-Schwinger equation with the example of the electron-phonon coupling model</vt:lpstr>
      <vt:lpstr>Strict Dyson-Schwinger equation satisfied by the electronic propagator</vt:lpstr>
      <vt:lpstr>Under the bare vertex approximation, the Dyson-Schwinger equation is called the Migdal-Eliashberg (ME) equation. Now we have a self-closed integral equation that can be solved completely, and it can well explain the isotope effect which can not be explained by BCS mean field theory.</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ages>2</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Bill Cantrell</dc:creator>
  <dc:subject>IMS2004 Electronic presentation guide/template</dc:subject>
  <cp:lastModifiedBy>辣椒23号</cp:lastModifiedBy>
  <cp:revision>1296</cp:revision>
  <cp:lastPrinted>2019-12-08T10:43:00Z</cp:lastPrinted>
  <dcterms:created xsi:type="dcterms:W3CDTF">2019-12-04T15:23:00Z</dcterms:created>
  <dcterms:modified xsi:type="dcterms:W3CDTF">2024-03-31T02:47:26Z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5E7ADFD6B8ED4B53970838EEB36DFE0B</vt:lpwstr>
  </property>
</Properties>
</file>