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4" r:id="rId3"/>
    <p:sldId id="267" r:id="rId4"/>
    <p:sldId id="257" r:id="rId5"/>
    <p:sldId id="268" r:id="rId6"/>
    <p:sldId id="273" r:id="rId7"/>
    <p:sldId id="259" r:id="rId8"/>
    <p:sldId id="262" r:id="rId9"/>
    <p:sldId id="261" r:id="rId10"/>
    <p:sldId id="263" r:id="rId11"/>
    <p:sldId id="271" r:id="rId12"/>
    <p:sldId id="270" r:id="rId13"/>
    <p:sldId id="264" r:id="rId14"/>
    <p:sldId id="269" r:id="rId15"/>
    <p:sldId id="265" r:id="rId16"/>
    <p:sldId id="26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3456" autoAdjust="0"/>
  </p:normalViewPr>
  <p:slideViewPr>
    <p:cSldViewPr snapToGrid="0">
      <p:cViewPr varScale="1">
        <p:scale>
          <a:sx n="88" d="100"/>
          <a:sy n="8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C1767-AB29-4564-91C7-58EC9727A7BD}" type="datetimeFigureOut">
              <a:rPr lang="zh-CN" altLang="en-US" smtClean="0"/>
              <a:t>2024/9/30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54F53-5407-4BFA-9E11-2CD0618A0A62}" type="slidenum">
              <a:rPr lang="zh-CN" altLang="en-US" smtClean="0"/>
              <a:t>‹#›</a:t>
            </a:fld>
            <a:endParaRPr lang="zh-CN" altLang="en-US"/>
          </a:p>
        </p:txBody>
      </p:sp>
    </p:spTree>
    <p:extLst>
      <p:ext uri="{BB962C8B-B14F-4D97-AF65-F5344CB8AC3E}">
        <p14:creationId xmlns:p14="http://schemas.microsoft.com/office/powerpoint/2010/main" val="18724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Thanks to the organizer giving me this opportunity to introduce our recent work on bubble wall velocity and gravitational waves in minimal left-right symmetric model. </a:t>
            </a:r>
            <a:endParaRPr lang="zh-CN" altLang="en-US" dirty="0"/>
          </a:p>
        </p:txBody>
      </p:sp>
      <p:sp>
        <p:nvSpPr>
          <p:cNvPr id="4" name="灯片编号占位符 3"/>
          <p:cNvSpPr>
            <a:spLocks noGrp="1"/>
          </p:cNvSpPr>
          <p:nvPr>
            <p:ph type="sldNum" sz="quarter" idx="5"/>
          </p:nvPr>
        </p:nvSpPr>
        <p:spPr/>
        <p:txBody>
          <a:bodyPr/>
          <a:lstStyle/>
          <a:p>
            <a:fld id="{3D954F53-5407-4BFA-9E11-2CD0618A0A62}" type="slidenum">
              <a:rPr lang="zh-CN" altLang="en-US" smtClean="0"/>
              <a:t>1</a:t>
            </a:fld>
            <a:endParaRPr lang="zh-CN" altLang="en-US"/>
          </a:p>
        </p:txBody>
      </p:sp>
    </p:spTree>
    <p:extLst>
      <p:ext uri="{BB962C8B-B14F-4D97-AF65-F5344CB8AC3E}">
        <p14:creationId xmlns:p14="http://schemas.microsoft.com/office/powerpoint/2010/main" val="2260879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To determine the </a:t>
                </a:r>
                <a14:m>
                  <m:oMath xmlns:m="http://schemas.openxmlformats.org/officeDocument/2006/math">
                    <m:sSub>
                      <m:sSubPr>
                        <m:ctrlPr>
                          <a:rPr lang="zh-CN" altLang="zh-CN" sz="1800" i="1" kern="100">
                            <a:effectLst/>
                            <a:latin typeface="Cambria Math" panose="02040503050406030204" pitchFamily="18" charset="0"/>
                            <a:ea typeface="Latin Modern Math" panose="02000503000000000000" pitchFamily="50" charset="0"/>
                            <a:cs typeface="Times New Roman" panose="02020603050405020304" pitchFamily="18" charset="0"/>
                          </a:rPr>
                        </m:ctrlPr>
                      </m:sSubPr>
                      <m:e>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𝑣</m:t>
                        </m:r>
                      </m:e>
                      <m:sub>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𝑤</m:t>
                        </m:r>
                      </m:sub>
                    </m:sSub>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we combine the two methods working at two different length scale. For a non-runaway bubble wall, moving at a constant </a:t>
                </a:r>
                <a14:m>
                  <m:oMath xmlns:m="http://schemas.openxmlformats.org/officeDocument/2006/math">
                    <m:sSub>
                      <m:sSubPr>
                        <m:ctrlPr>
                          <a:rPr lang="zh-CN" altLang="zh-CN" sz="1800" i="1" kern="100">
                            <a:effectLst/>
                            <a:latin typeface="Cambria Math" panose="02040503050406030204" pitchFamily="18" charset="0"/>
                            <a:ea typeface="Latin Modern Math" panose="02000503000000000000" pitchFamily="50" charset="0"/>
                            <a:cs typeface="Times New Roman" panose="02020603050405020304" pitchFamily="18" charset="0"/>
                          </a:rPr>
                        </m:ctrlPr>
                      </m:sSubPr>
                      <m:e>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𝑣</m:t>
                        </m:r>
                      </m:e>
                      <m:sub>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𝑤</m:t>
                        </m:r>
                      </m:sub>
                    </m:sSub>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the profile of VEV and the distribution function near the bubble wall will not change with time. So, there is no net energy or momentum accumulated near the bubble wall. So, we proposal this matching condition. As mentioned before, in free particle approximation, the incident particle on both sides can have different temperatures. So, we take 2 temperatures and </a:t>
                </a:r>
                <a14:m>
                  <m:oMath xmlns:m="http://schemas.openxmlformats.org/officeDocument/2006/math">
                    <m:sSub>
                      <m:sSubPr>
                        <m:ctrlPr>
                          <a:rPr lang="zh-CN" altLang="zh-CN" sz="1800" i="1" kern="100">
                            <a:effectLst/>
                            <a:latin typeface="Cambria Math" panose="02040503050406030204" pitchFamily="18" charset="0"/>
                            <a:ea typeface="Latin Modern Math" panose="02000503000000000000" pitchFamily="50" charset="0"/>
                            <a:cs typeface="Times New Roman" panose="02020603050405020304" pitchFamily="18" charset="0"/>
                          </a:rPr>
                        </m:ctrlPr>
                      </m:sSubPr>
                      <m:e>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𝑣</m:t>
                        </m:r>
                      </m:e>
                      <m:sub>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𝑤</m:t>
                        </m:r>
                      </m:sub>
                    </m:sSub>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as unknowns. While in LTE approximation, once you know the nucleation temperature, the only unknown is </a:t>
                </a:r>
                <a14:m>
                  <m:oMath xmlns:m="http://schemas.openxmlformats.org/officeDocument/2006/math">
                    <m:sSub>
                      <m:sSubPr>
                        <m:ctrlPr>
                          <a:rPr lang="zh-CN" altLang="zh-CN" sz="1800" i="1" kern="100">
                            <a:effectLst/>
                            <a:latin typeface="Cambria Math" panose="02040503050406030204" pitchFamily="18" charset="0"/>
                            <a:ea typeface="Latin Modern Math" panose="02000503000000000000" pitchFamily="50" charset="0"/>
                            <a:cs typeface="Times New Roman" panose="02020603050405020304" pitchFamily="18" charset="0"/>
                          </a:rPr>
                        </m:ctrlPr>
                      </m:sSubPr>
                      <m:e>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𝑣</m:t>
                        </m:r>
                      </m:e>
                      <m:sub>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𝑤</m:t>
                        </m:r>
                      </m:sub>
                    </m:sSub>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So, we could match the energy and momentum flux calculated from these two methods, and won’t bother to solve the Boltzmann equation. In this minimal LRSM, the typical value for </a:t>
                </a:r>
                <a14:m>
                  <m:oMath xmlns:m="http://schemas.openxmlformats.org/officeDocument/2006/math">
                    <m:sSub>
                      <m:sSubPr>
                        <m:ctrlPr>
                          <a:rPr lang="zh-CN" altLang="zh-CN" sz="1800" i="1" kern="100">
                            <a:effectLst/>
                            <a:latin typeface="Cambria Math" panose="02040503050406030204" pitchFamily="18" charset="0"/>
                            <a:ea typeface="Latin Modern Math" panose="02000503000000000000" pitchFamily="50" charset="0"/>
                            <a:cs typeface="Times New Roman" panose="02020603050405020304" pitchFamily="18" charset="0"/>
                          </a:rPr>
                        </m:ctrlPr>
                      </m:sSubPr>
                      <m:e>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𝑣</m:t>
                        </m:r>
                      </m:e>
                      <m:sub>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𝑤</m:t>
                        </m:r>
                      </m:sub>
                    </m:sSub>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is 0.2~0.5. Qualitatively speaking, larger scalar particle mass will cause a smaller </a:t>
                </a:r>
                <a14:m>
                  <m:oMath xmlns:m="http://schemas.openxmlformats.org/officeDocument/2006/math">
                    <m:sSub>
                      <m:sSubPr>
                        <m:ctrlPr>
                          <a:rPr lang="zh-CN" altLang="zh-CN" sz="1800" i="1" kern="100">
                            <a:effectLst/>
                            <a:latin typeface="Cambria Math" panose="02040503050406030204" pitchFamily="18" charset="0"/>
                            <a:ea typeface="Latin Modern Math" panose="02000503000000000000" pitchFamily="50" charset="0"/>
                            <a:cs typeface="Times New Roman" panose="02020603050405020304" pitchFamily="18" charset="0"/>
                          </a:rPr>
                        </m:ctrlPr>
                      </m:sSubPr>
                      <m:e>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𝑣</m:t>
                        </m:r>
                      </m:e>
                      <m:sub>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𝑤</m:t>
                        </m:r>
                      </m:sub>
                    </m:sSub>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And we didn’t find runaway solution in our model.</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To determine the </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𝑣</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_</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𝑤</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we combine the two methods working at two different length scale. For a non-runaway bubble wall, moving at a constant </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𝑣</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_</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𝑤</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the profile of VEV and the distribution function near the bubble wall will not change with time. So, there is no net energy or momentum accumulated near the bubble wall. So, we proposal this matching condition. As mentioned before, in free particle approximation, the incident particle on both sides can have different temperatures. So, we take 2 temperatures and </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𝑣</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_</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𝑤</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as unknowns. While in LTE approximation, once you know the nucleation temperature, the only unknown is </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𝑣</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_</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𝑤</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So, we could match the energy and momentum flux calculated from these two methods, and won’t bother to solve the Boltzmann equation. In this minimal LRSM, the typical value for </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𝑣</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_</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𝑤</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is 0.2~0.5. Qualitatively speaking, larger scalar particle mass will cause a smaller </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𝑣</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_</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𝑤</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And we didn’t find runaway solution in our model.</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Fallback>
      </mc:AlternateContent>
      <p:sp>
        <p:nvSpPr>
          <p:cNvPr id="4" name="灯片编号占位符 3"/>
          <p:cNvSpPr>
            <a:spLocks noGrp="1"/>
          </p:cNvSpPr>
          <p:nvPr>
            <p:ph type="sldNum" sz="quarter" idx="5"/>
          </p:nvPr>
        </p:nvSpPr>
        <p:spPr/>
        <p:txBody>
          <a:bodyPr/>
          <a:lstStyle/>
          <a:p>
            <a:fld id="{3D954F53-5407-4BFA-9E11-2CD0618A0A62}" type="slidenum">
              <a:rPr lang="zh-CN" altLang="en-US" smtClean="0"/>
              <a:t>10</a:t>
            </a:fld>
            <a:endParaRPr lang="zh-CN" altLang="en-US"/>
          </a:p>
        </p:txBody>
      </p:sp>
    </p:spTree>
    <p:extLst>
      <p:ext uri="{BB962C8B-B14F-4D97-AF65-F5344CB8AC3E}">
        <p14:creationId xmlns:p14="http://schemas.microsoft.com/office/powerpoint/2010/main" val="2838318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 tried to extract some universal behavior of the bubble wall velocity, we found that the normalized driving force, which is the pressure difference between the bubble center and far from the bubble, divided by energy density, follows a power law with </a:t>
                </a:r>
                <a14:m>
                  <m:oMath xmlns:m="http://schemas.openxmlformats.org/officeDocument/2006/math">
                    <m:sSub>
                      <m:sSubPr>
                        <m:ctrlPr>
                          <a:rPr lang="zh-CN" altLang="zh-CN" sz="1800" i="1" kern="100">
                            <a:effectLst/>
                            <a:latin typeface="Cambria Math" panose="02040503050406030204" pitchFamily="18" charset="0"/>
                            <a:ea typeface="Latin Modern Math" panose="02000503000000000000" pitchFamily="50" charset="0"/>
                            <a:cs typeface="Times New Roman" panose="02020603050405020304" pitchFamily="18" charset="0"/>
                          </a:rPr>
                        </m:ctrlPr>
                      </m:sSubPr>
                      <m:e>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𝑢</m:t>
                        </m:r>
                      </m:e>
                      <m:sub>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𝑤</m:t>
                        </m:r>
                      </m:sub>
                    </m:sSub>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with the power index about 0.4. We also tried to compare our LRSM equation of state with a bag model, we can see these results are close to each other, which means that bag model is still a good approximation to LRSM phase transition. Also, we investigated entropy production at the bubble wall. We find even if the entropy production rate is small, we still cannot use this entropy matching condition, which may lead to super-sonic </a:t>
                </a:r>
                <a14:m>
                  <m:oMath xmlns:m="http://schemas.openxmlformats.org/officeDocument/2006/math">
                    <m:sSub>
                      <m:sSubPr>
                        <m:ctrlPr>
                          <a:rPr lang="zh-CN" altLang="zh-CN" sz="1800" i="1" kern="100">
                            <a:effectLst/>
                            <a:latin typeface="Cambria Math" panose="02040503050406030204" pitchFamily="18" charset="0"/>
                            <a:ea typeface="Latin Modern Math" panose="02000503000000000000" pitchFamily="50" charset="0"/>
                            <a:cs typeface="Times New Roman" panose="02020603050405020304" pitchFamily="18" charset="0"/>
                          </a:rPr>
                        </m:ctrlPr>
                      </m:sSubPr>
                      <m:e>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𝑣</m:t>
                        </m:r>
                      </m:e>
                      <m:sub>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𝑤</m:t>
                        </m:r>
                      </m:sub>
                    </m:sSub>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or even runaway solution.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 tried to extract some universal behavior of the bubble wall velocity, we found that the normalized driving force, which is the pressure difference between the bubble center and far from the bubble, divided by energy density, follows a power law with </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𝑢</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_</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𝑤</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with the power index about 0.4. We also tried to compare our LRSM equation of state with a bag model, we can see these results are close to each other, which means that bag model is still a good approximation to LRSM phase transition. Also, we investigated entropy production at the bubble wall. We find even if the entropy production rate is small, we still cannot use this entropy matching condition, which may lead to super-sonic </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𝑣</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_</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𝑤</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or even runaway solution.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Fallback>
      </mc:AlternateContent>
      <p:sp>
        <p:nvSpPr>
          <p:cNvPr id="4" name="灯片编号占位符 3"/>
          <p:cNvSpPr>
            <a:spLocks noGrp="1"/>
          </p:cNvSpPr>
          <p:nvPr>
            <p:ph type="sldNum" sz="quarter" idx="5"/>
          </p:nvPr>
        </p:nvSpPr>
        <p:spPr/>
        <p:txBody>
          <a:bodyPr/>
          <a:lstStyle/>
          <a:p>
            <a:fld id="{3D954F53-5407-4BFA-9E11-2CD0618A0A62}" type="slidenum">
              <a:rPr lang="zh-CN" altLang="en-US" smtClean="0"/>
              <a:t>11</a:t>
            </a:fld>
            <a:endParaRPr lang="zh-CN" altLang="en-US"/>
          </a:p>
        </p:txBody>
      </p:sp>
    </p:spTree>
    <p:extLst>
      <p:ext uri="{BB962C8B-B14F-4D97-AF65-F5344CB8AC3E}">
        <p14:creationId xmlns:p14="http://schemas.microsoft.com/office/powerpoint/2010/main" val="898663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And now, I will talk about the gravitational wave.</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D954F53-5407-4BFA-9E11-2CD0618A0A62}" type="slidenum">
              <a:rPr lang="zh-CN" altLang="en-US" smtClean="0"/>
              <a:t>12</a:t>
            </a:fld>
            <a:endParaRPr lang="zh-CN" altLang="en-US"/>
          </a:p>
        </p:txBody>
      </p:sp>
    </p:spTree>
    <p:extLst>
      <p:ext uri="{BB962C8B-B14F-4D97-AF65-F5344CB8AC3E}">
        <p14:creationId xmlns:p14="http://schemas.microsoft.com/office/powerpoint/2010/main" val="224243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We calculate the gravitational wave spectrum with this a commonly used formula. The typical value of strength parameter </a:t>
                </a:r>
                <a14:m>
                  <m:oMath xmlns:m="http://schemas.openxmlformats.org/officeDocument/2006/math">
                    <m:sSub>
                      <m:sSubPr>
                        <m:ctrlPr>
                          <a:rPr lang="zh-CN" altLang="zh-CN" sz="1800" i="1" smtClean="0">
                            <a:effectLst/>
                            <a:latin typeface="Cambria Math" panose="02040503050406030204" pitchFamily="18" charset="0"/>
                            <a:ea typeface="Latin Modern Math" panose="02000503000000000000" pitchFamily="50" charset="0"/>
                          </a:rPr>
                        </m:ctrlPr>
                      </m:sSubPr>
                      <m:e>
                        <m:r>
                          <a:rPr lang="en-US" altLang="zh-CN" sz="1800" i="1">
                            <a:effectLst/>
                            <a:latin typeface="Latin Modern Math" panose="02000503000000000000" pitchFamily="50" charset="0"/>
                            <a:ea typeface="+mn-ea"/>
                            <a:cs typeface="Times New Roman" panose="02020603050405020304" pitchFamily="18" charset="0"/>
                          </a:rPr>
                          <m:t>𝛼</m:t>
                        </m:r>
                      </m:e>
                      <m:sub>
                        <m:r>
                          <a:rPr lang="en-US" altLang="zh-CN" sz="1800" i="1">
                            <a:effectLst/>
                            <a:latin typeface="Latin Modern Math" panose="02000503000000000000" pitchFamily="50" charset="0"/>
                            <a:ea typeface="+mn-ea"/>
                            <a:cs typeface="Times New Roman" panose="02020603050405020304" pitchFamily="18" charset="0"/>
                          </a:rPr>
                          <m:t>𝑁</m:t>
                        </m:r>
                      </m:sub>
                    </m:sSub>
                  </m:oMath>
                </a14:m>
                <a:r>
                  <a:rPr lang="en-US" altLang="zh-CN" sz="1800" dirty="0">
                    <a:effectLst/>
                    <a:latin typeface="等线" panose="02010600030101010101" pitchFamily="2" charset="-122"/>
                    <a:cs typeface="Times New Roman" panose="02020603050405020304" pitchFamily="18" charset="0"/>
                  </a:rPr>
                  <a:t> is less than 0.1, while the inverse duration </a:t>
                </a:r>
                <a14:m>
                  <m:oMath xmlns:m="http://schemas.openxmlformats.org/officeDocument/2006/math">
                    <m:f>
                      <m:fPr>
                        <m:type m:val="lin"/>
                        <m:ctrlPr>
                          <a:rPr lang="zh-CN" altLang="zh-CN" i="1">
                            <a:effectLst/>
                            <a:latin typeface="Cambria Math" panose="02040503050406030204" pitchFamily="18" charset="0"/>
                            <a:ea typeface="Latin Modern Math" panose="02000503000000000000" pitchFamily="50" charset="0"/>
                          </a:rPr>
                        </m:ctrlPr>
                      </m:fPr>
                      <m:num>
                        <m:r>
                          <a:rPr lang="en-US" altLang="zh-CN" sz="1800" i="1">
                            <a:effectLst/>
                            <a:latin typeface="Latin Modern Math" panose="02000503000000000000" pitchFamily="50" charset="0"/>
                            <a:ea typeface="等线" panose="02010600030101010101" pitchFamily="2" charset="-122"/>
                            <a:cs typeface="Times New Roman" panose="02020603050405020304" pitchFamily="18" charset="0"/>
                          </a:rPr>
                          <m:t>𝛽</m:t>
                        </m:r>
                      </m:num>
                      <m:den>
                        <m:sSub>
                          <m:sSubPr>
                            <m:ctrlPr>
                              <a:rPr lang="zh-CN" altLang="zh-CN" i="1">
                                <a:effectLst/>
                                <a:latin typeface="Cambria Math" panose="02040503050406030204" pitchFamily="18" charset="0"/>
                                <a:ea typeface="Latin Modern Math" panose="02000503000000000000" pitchFamily="50" charset="0"/>
                              </a:rPr>
                            </m:ctrlPr>
                          </m:sSubPr>
                          <m:e>
                            <m:r>
                              <a:rPr lang="en-US" altLang="zh-CN" sz="1800" i="1">
                                <a:effectLst/>
                                <a:latin typeface="Latin Modern Math" panose="02000503000000000000" pitchFamily="50" charset="0"/>
                                <a:ea typeface="等线" panose="02010600030101010101" pitchFamily="2" charset="-122"/>
                                <a:cs typeface="Times New Roman" panose="02020603050405020304" pitchFamily="18" charset="0"/>
                              </a:rPr>
                              <m:t>𝐻</m:t>
                            </m:r>
                          </m:e>
                          <m:sub>
                            <m:r>
                              <a:rPr lang="en-US" altLang="zh-CN" sz="1800" i="1">
                                <a:effectLst/>
                                <a:latin typeface="Latin Modern Math" panose="02000503000000000000" pitchFamily="50" charset="0"/>
                                <a:ea typeface="等线" panose="02010600030101010101" pitchFamily="2" charset="-122"/>
                                <a:cs typeface="Times New Roman" panose="02020603050405020304" pitchFamily="18" charset="0"/>
                              </a:rPr>
                              <m:t>∗</m:t>
                            </m:r>
                          </m:sub>
                        </m:sSub>
                      </m:den>
                    </m:f>
                  </m:oMath>
                </a14:m>
                <a:r>
                  <a:rPr lang="en-US" altLang="zh-CN" sz="1800" dirty="0">
                    <a:effectLst/>
                    <a:latin typeface="等线" panose="02010600030101010101" pitchFamily="2" charset="-122"/>
                    <a:cs typeface="Times New Roman" panose="02020603050405020304" pitchFamily="18" charset="0"/>
                  </a:rPr>
                  <a:t> is several hundred. And the</a:t>
                </a:r>
                <a:r>
                  <a:rPr lang="en-US" altLang="zh-CN" sz="1800" baseline="0" dirty="0">
                    <a:effectLst/>
                    <a:latin typeface="等线" panose="02010600030101010101" pitchFamily="2" charset="-122"/>
                    <a:cs typeface="Times New Roman" panose="02020603050405020304" pitchFamily="18" charset="0"/>
                  </a:rPr>
                  <a:t> efficiency factor </a:t>
                </a:r>
                <a:r>
                  <a:rPr lang="en-US" altLang="zh-CN" sz="1800" dirty="0">
                    <a:effectLst/>
                    <a:latin typeface="等线" panose="02010600030101010101" pitchFamily="2" charset="-122"/>
                    <a:cs typeface="Times New Roman" panose="02020603050405020304" pitchFamily="18" charset="0"/>
                  </a:rPr>
                  <a:t>is sensitive to </a:t>
                </a:r>
                <a14:m>
                  <m:oMath xmlns:m="http://schemas.openxmlformats.org/officeDocument/2006/math">
                    <m:sSub>
                      <m:sSubPr>
                        <m:ctrlPr>
                          <a:rPr lang="zh-CN" altLang="zh-CN" i="1">
                            <a:effectLst/>
                            <a:latin typeface="Cambria Math" panose="02040503050406030204" pitchFamily="18" charset="0"/>
                            <a:ea typeface="Latin Modern Math" panose="02000503000000000000" pitchFamily="50" charset="0"/>
                          </a:rPr>
                        </m:ctrlPr>
                      </m:sSubPr>
                      <m:e>
                        <m:r>
                          <a:rPr lang="en-US" altLang="zh-CN" sz="1800" i="1">
                            <a:effectLst/>
                            <a:latin typeface="Latin Modern Math" panose="02000503000000000000" pitchFamily="50" charset="0"/>
                            <a:ea typeface="等线" panose="02010600030101010101" pitchFamily="2" charset="-122"/>
                            <a:cs typeface="Times New Roman" panose="02020603050405020304" pitchFamily="18" charset="0"/>
                          </a:rPr>
                          <m:t>𝑣</m:t>
                        </m:r>
                      </m:e>
                      <m:sub>
                        <m:r>
                          <a:rPr lang="en-US" altLang="zh-CN" sz="1800" i="1">
                            <a:effectLst/>
                            <a:latin typeface="Latin Modern Math" panose="02000503000000000000" pitchFamily="50" charset="0"/>
                            <a:ea typeface="等线" panose="02010600030101010101" pitchFamily="2" charset="-122"/>
                            <a:cs typeface="Times New Roman" panose="02020603050405020304" pitchFamily="18" charset="0"/>
                          </a:rPr>
                          <m:t>𝑤</m:t>
                        </m:r>
                      </m:sub>
                    </m:sSub>
                  </m:oMath>
                </a14:m>
                <a:r>
                  <a:rPr lang="en-US" altLang="zh-CN" sz="1800" dirty="0">
                    <a:effectLst/>
                    <a:latin typeface="等线" panose="02010600030101010101" pitchFamily="2" charset="-122"/>
                    <a:cs typeface="Times New Roman" panose="02020603050405020304" pitchFamily="18" charset="0"/>
                  </a:rPr>
                  <a:t>. As we can see, these circle dots represent the </a:t>
                </a:r>
                <a14:m>
                  <m:oMath xmlns:m="http://schemas.openxmlformats.org/officeDocument/2006/math">
                    <m:sSub>
                      <m:sSubPr>
                        <m:ctrlPr>
                          <a:rPr lang="en-US" altLang="zh-CN" sz="1800" b="0" i="1" smtClean="0">
                            <a:effectLst/>
                            <a:latin typeface="Cambria Math" panose="02040503050406030204" pitchFamily="18" charset="0"/>
                            <a:cs typeface="Times New Roman" panose="02020603050405020304" pitchFamily="18" charset="0"/>
                          </a:rPr>
                        </m:ctrlPr>
                      </m:sSubPr>
                      <m:e>
                        <m:r>
                          <a:rPr lang="en-US" altLang="zh-CN" sz="1800" b="0" i="1" smtClean="0">
                            <a:effectLst/>
                            <a:latin typeface="Cambria Math" panose="02040503050406030204" pitchFamily="18" charset="0"/>
                            <a:cs typeface="Times New Roman" panose="02020603050405020304" pitchFamily="18" charset="0"/>
                          </a:rPr>
                          <m:t>𝑣</m:t>
                        </m:r>
                      </m:e>
                      <m:sub>
                        <m:r>
                          <a:rPr lang="en-US" altLang="zh-CN" sz="1800" b="0" i="1" smtClean="0">
                            <a:effectLst/>
                            <a:latin typeface="Cambria Math" panose="02040503050406030204" pitchFamily="18" charset="0"/>
                            <a:cs typeface="Times New Roman" panose="02020603050405020304" pitchFamily="18" charset="0"/>
                          </a:rPr>
                          <m:t>𝑤</m:t>
                        </m:r>
                      </m:sub>
                    </m:sSub>
                  </m:oMath>
                </a14:m>
                <a:r>
                  <a:rPr lang="en-US" altLang="zh-CN" sz="1800" dirty="0">
                    <a:effectLst/>
                    <a:latin typeface="等线" panose="02010600030101010101" pitchFamily="2" charset="-122"/>
                    <a:cs typeface="Times New Roman" panose="02020603050405020304" pitchFamily="18" charset="0"/>
                  </a:rPr>
                  <a:t> corresponding to particle mass. Which can make the </a:t>
                </a:r>
                <a14:m>
                  <m:oMath xmlns:m="http://schemas.openxmlformats.org/officeDocument/2006/math">
                    <m:sSub>
                      <m:sSubPr>
                        <m:ctrlPr>
                          <a:rPr lang="en-US" altLang="zh-CN" sz="1800" b="0" i="1" smtClean="0">
                            <a:effectLst/>
                            <a:latin typeface="Cambria Math" panose="02040503050406030204" pitchFamily="18" charset="0"/>
                            <a:cs typeface="Times New Roman" panose="02020603050405020304" pitchFamily="18" charset="0"/>
                          </a:rPr>
                        </m:ctrlPr>
                      </m:sSubPr>
                      <m:e>
                        <m:r>
                          <a:rPr lang="en-US" altLang="zh-CN" sz="1800" b="0" i="1" smtClean="0">
                            <a:effectLst/>
                            <a:latin typeface="Cambria Math" panose="02040503050406030204" pitchFamily="18" charset="0"/>
                            <a:cs typeface="Times New Roman" panose="02020603050405020304" pitchFamily="18" charset="0"/>
                          </a:rPr>
                          <m:t>𝜅</m:t>
                        </m:r>
                      </m:e>
                      <m:sub>
                        <m:r>
                          <a:rPr lang="en-US" altLang="zh-CN" sz="1800" b="0" i="1" smtClean="0">
                            <a:effectLst/>
                            <a:latin typeface="Cambria Math" panose="02040503050406030204" pitchFamily="18" charset="0"/>
                            <a:cs typeface="Times New Roman" panose="02020603050405020304" pitchFamily="18" charset="0"/>
                          </a:rPr>
                          <m:t>𝑣</m:t>
                        </m:r>
                      </m:sub>
                    </m:sSub>
                  </m:oMath>
                </a14:m>
                <a:r>
                  <a:rPr lang="en-US" altLang="zh-CN" sz="1800" dirty="0">
                    <a:effectLst/>
                    <a:latin typeface="等线" panose="02010600030101010101" pitchFamily="2" charset="-122"/>
                    <a:cs typeface="Times New Roman" panose="02020603050405020304" pitchFamily="18" charset="0"/>
                  </a:rPr>
                  <a:t> different in 1</a:t>
                </a:r>
                <a:r>
                  <a:rPr lang="en-US" altLang="zh-CN" sz="1800" baseline="0" dirty="0">
                    <a:effectLst/>
                    <a:latin typeface="等线" panose="02010600030101010101" pitchFamily="2" charset="-122"/>
                    <a:cs typeface="Times New Roman" panose="02020603050405020304" pitchFamily="18" charset="0"/>
                  </a:rPr>
                  <a:t> order of magnitude</a:t>
                </a:r>
                <a:r>
                  <a:rPr lang="en-US" altLang="zh-CN" sz="1800" dirty="0">
                    <a:effectLst/>
                    <a:latin typeface="等线" panose="02010600030101010101" pitchFamily="2" charset="-122"/>
                    <a:cs typeface="Times New Roman" panose="02020603050405020304" pitchFamily="18" charset="0"/>
                  </a:rPr>
                  <a:t>.</a:t>
                </a:r>
                <a:endParaRPr lang="zh-CN" altLang="en-US" dirty="0"/>
              </a:p>
            </p:txBody>
          </p:sp>
        </mc:Choice>
        <mc:Fallback xmlns="">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We calculate the gravitational wave spectrum with this a commonly used formula. The typical value of strength parameter </a:t>
                </a:r>
                <a:r>
                  <a:rPr lang="en-US" altLang="zh-CN" sz="1800" i="0">
                    <a:effectLst/>
                    <a:latin typeface="Latin Modern Math" panose="02000503000000000000" pitchFamily="50" charset="0"/>
                    <a:ea typeface="+mn-ea"/>
                    <a:cs typeface="Times New Roman" panose="02020603050405020304" pitchFamily="18" charset="0"/>
                  </a:rPr>
                  <a:t>𝛼</a:t>
                </a:r>
                <a:r>
                  <a:rPr lang="zh-CN" altLang="zh-CN" sz="1800" i="0">
                    <a:effectLst/>
                    <a:latin typeface="Cambria Math" panose="02040503050406030204" pitchFamily="18" charset="0"/>
                    <a:ea typeface="+mn-ea"/>
                    <a:cs typeface="Times New Roman" panose="02020603050405020304" pitchFamily="18" charset="0"/>
                  </a:rPr>
                  <a:t>_</a:t>
                </a:r>
                <a:r>
                  <a:rPr lang="en-US" altLang="zh-CN" sz="1800" i="0">
                    <a:effectLst/>
                    <a:latin typeface="Latin Modern Math" panose="02000503000000000000" pitchFamily="50" charset="0"/>
                    <a:ea typeface="+mn-ea"/>
                    <a:cs typeface="Times New Roman" panose="02020603050405020304" pitchFamily="18" charset="0"/>
                  </a:rPr>
                  <a:t>𝑁</a:t>
                </a:r>
                <a:r>
                  <a:rPr lang="en-US" altLang="zh-CN" sz="1800" dirty="0">
                    <a:effectLst/>
                    <a:latin typeface="等线" panose="02010600030101010101" pitchFamily="2" charset="-122"/>
                    <a:cs typeface="Times New Roman" panose="02020603050405020304" pitchFamily="18" charset="0"/>
                  </a:rPr>
                  <a:t> is less than 0.1, while the inverse duration </a:t>
                </a:r>
                <a:r>
                  <a:rPr lang="en-US" altLang="zh-CN" sz="1800" i="0">
                    <a:effectLst/>
                    <a:latin typeface="Latin Modern Math" panose="02000503000000000000" pitchFamily="50" charset="0"/>
                    <a:ea typeface="等线" panose="02010600030101010101" pitchFamily="2" charset="-122"/>
                    <a:cs typeface="Times New Roman" panose="02020603050405020304" pitchFamily="18" charset="0"/>
                  </a:rPr>
                  <a:t>𝛽</a:t>
                </a:r>
                <a:r>
                  <a:rPr lang="zh-CN" altLang="zh-CN" sz="1800" i="0">
                    <a:effectLst/>
                    <a:latin typeface="Cambria Math" panose="02040503050406030204" pitchFamily="18" charset="0"/>
                    <a:ea typeface="等线" panose="02010600030101010101" pitchFamily="2" charset="-122"/>
                    <a:cs typeface="Times New Roman" panose="02020603050405020304" pitchFamily="18" charset="0"/>
                  </a:rPr>
                  <a:t>∕</a:t>
                </a:r>
                <a:r>
                  <a:rPr lang="en-US" altLang="zh-CN" sz="1800" i="0">
                    <a:effectLst/>
                    <a:latin typeface="Latin Modern Math" panose="02000503000000000000" pitchFamily="50" charset="0"/>
                    <a:ea typeface="等线" panose="02010600030101010101" pitchFamily="2" charset="-122"/>
                    <a:cs typeface="Times New Roman" panose="02020603050405020304" pitchFamily="18" charset="0"/>
                  </a:rPr>
                  <a:t>𝐻</a:t>
                </a:r>
                <a:r>
                  <a:rPr lang="zh-CN" altLang="zh-CN" sz="1800" i="0">
                    <a:effectLst/>
                    <a:latin typeface="Cambria Math" panose="02040503050406030204" pitchFamily="18" charset="0"/>
                    <a:ea typeface="等线" panose="02010600030101010101" pitchFamily="2" charset="-122"/>
                    <a:cs typeface="Times New Roman" panose="02020603050405020304" pitchFamily="18" charset="0"/>
                  </a:rPr>
                  <a:t>_</a:t>
                </a:r>
                <a:r>
                  <a:rPr lang="en-US" altLang="zh-CN" sz="1800" i="0">
                    <a:effectLst/>
                    <a:latin typeface="Latin Modern Math" panose="02000503000000000000" pitchFamily="50" charset="0"/>
                    <a:ea typeface="等线" panose="02010600030101010101" pitchFamily="2" charset="-122"/>
                    <a:cs typeface="Times New Roman" panose="02020603050405020304" pitchFamily="18" charset="0"/>
                  </a:rPr>
                  <a:t>∗</a:t>
                </a:r>
                <a:r>
                  <a:rPr lang="en-US" altLang="zh-CN" sz="1800" i="0">
                    <a:effectLst/>
                    <a:latin typeface="Cambria Math" panose="02040503050406030204" pitchFamily="18" charset="0"/>
                    <a:ea typeface="等线" panose="02010600030101010101" pitchFamily="2" charset="-122"/>
                    <a:cs typeface="Times New Roman" panose="02020603050405020304" pitchFamily="18" charset="0"/>
                  </a:rPr>
                  <a:t> </a:t>
                </a:r>
                <a:r>
                  <a:rPr lang="en-US" altLang="zh-CN" sz="1800" dirty="0">
                    <a:effectLst/>
                    <a:latin typeface="等线" panose="02010600030101010101" pitchFamily="2" charset="-122"/>
                    <a:cs typeface="Times New Roman" panose="02020603050405020304" pitchFamily="18" charset="0"/>
                  </a:rPr>
                  <a:t> is several hundred. And the</a:t>
                </a:r>
                <a:r>
                  <a:rPr lang="en-US" altLang="zh-CN" sz="1800" baseline="0" dirty="0">
                    <a:effectLst/>
                    <a:latin typeface="等线" panose="02010600030101010101" pitchFamily="2" charset="-122"/>
                    <a:cs typeface="Times New Roman" panose="02020603050405020304" pitchFamily="18" charset="0"/>
                  </a:rPr>
                  <a:t> efficiency factor </a:t>
                </a:r>
                <a:r>
                  <a:rPr lang="en-US" altLang="zh-CN" sz="1800" dirty="0">
                    <a:effectLst/>
                    <a:latin typeface="等线" panose="02010600030101010101" pitchFamily="2" charset="-122"/>
                    <a:cs typeface="Times New Roman" panose="02020603050405020304" pitchFamily="18" charset="0"/>
                  </a:rPr>
                  <a:t>is sensitive to </a:t>
                </a:r>
                <a:r>
                  <a:rPr lang="en-US" altLang="zh-CN" sz="1800" i="0">
                    <a:effectLst/>
                    <a:latin typeface="Latin Modern Math" panose="02000503000000000000" pitchFamily="50" charset="0"/>
                    <a:ea typeface="等线" panose="02010600030101010101" pitchFamily="2" charset="-122"/>
                    <a:cs typeface="Times New Roman" panose="02020603050405020304" pitchFamily="18" charset="0"/>
                  </a:rPr>
                  <a:t>𝑣</a:t>
                </a:r>
                <a:r>
                  <a:rPr lang="zh-CN" altLang="zh-CN" sz="1800" i="0">
                    <a:effectLst/>
                    <a:latin typeface="Cambria Math" panose="02040503050406030204" pitchFamily="18" charset="0"/>
                    <a:ea typeface="等线" panose="02010600030101010101" pitchFamily="2" charset="-122"/>
                    <a:cs typeface="Times New Roman" panose="02020603050405020304" pitchFamily="18" charset="0"/>
                  </a:rPr>
                  <a:t>_</a:t>
                </a:r>
                <a:r>
                  <a:rPr lang="en-US" altLang="zh-CN" sz="1800" i="0">
                    <a:effectLst/>
                    <a:latin typeface="Latin Modern Math" panose="02000503000000000000" pitchFamily="50" charset="0"/>
                    <a:ea typeface="等线" panose="02010600030101010101" pitchFamily="2" charset="-122"/>
                    <a:cs typeface="Times New Roman" panose="02020603050405020304" pitchFamily="18" charset="0"/>
                  </a:rPr>
                  <a:t>𝑤</a:t>
                </a:r>
                <a:r>
                  <a:rPr lang="en-US" altLang="zh-CN" sz="1800" dirty="0">
                    <a:effectLst/>
                    <a:latin typeface="等线" panose="02010600030101010101" pitchFamily="2" charset="-122"/>
                    <a:cs typeface="Times New Roman" panose="02020603050405020304" pitchFamily="18" charset="0"/>
                  </a:rPr>
                  <a:t>. As we can see, these circle dots represent the </a:t>
                </a:r>
                <a:r>
                  <a:rPr lang="en-US" altLang="zh-CN" sz="1800" b="0" i="0">
                    <a:effectLst/>
                    <a:latin typeface="Cambria Math" panose="02040503050406030204" pitchFamily="18" charset="0"/>
                    <a:cs typeface="Times New Roman" panose="02020603050405020304" pitchFamily="18" charset="0"/>
                  </a:rPr>
                  <a:t>𝑣_𝑤</a:t>
                </a:r>
                <a:r>
                  <a:rPr lang="en-US" altLang="zh-CN" sz="1800" dirty="0">
                    <a:effectLst/>
                    <a:latin typeface="等线" panose="02010600030101010101" pitchFamily="2" charset="-122"/>
                    <a:cs typeface="Times New Roman" panose="02020603050405020304" pitchFamily="18" charset="0"/>
                  </a:rPr>
                  <a:t> corresponding to particle mass. Which can make the </a:t>
                </a:r>
                <a:r>
                  <a:rPr lang="en-US" altLang="zh-CN" sz="1800" b="0" i="0">
                    <a:effectLst/>
                    <a:latin typeface="Cambria Math" panose="02040503050406030204" pitchFamily="18" charset="0"/>
                    <a:cs typeface="Times New Roman" panose="02020603050405020304" pitchFamily="18" charset="0"/>
                  </a:rPr>
                  <a:t>𝜅_𝑣</a:t>
                </a:r>
                <a:r>
                  <a:rPr lang="en-US" altLang="zh-CN" sz="1800" dirty="0">
                    <a:effectLst/>
                    <a:latin typeface="等线" panose="02010600030101010101" pitchFamily="2" charset="-122"/>
                    <a:cs typeface="Times New Roman" panose="02020603050405020304" pitchFamily="18" charset="0"/>
                  </a:rPr>
                  <a:t> different in 1</a:t>
                </a:r>
                <a:r>
                  <a:rPr lang="en-US" altLang="zh-CN" sz="1800" baseline="0" dirty="0">
                    <a:effectLst/>
                    <a:latin typeface="等线" panose="02010600030101010101" pitchFamily="2" charset="-122"/>
                    <a:cs typeface="Times New Roman" panose="02020603050405020304" pitchFamily="18" charset="0"/>
                  </a:rPr>
                  <a:t> order of magnitude</a:t>
                </a:r>
                <a:r>
                  <a:rPr lang="en-US" altLang="zh-CN" sz="1800" dirty="0">
                    <a:effectLst/>
                    <a:latin typeface="等线" panose="02010600030101010101" pitchFamily="2" charset="-122"/>
                    <a:cs typeface="Times New Roman" panose="02020603050405020304" pitchFamily="18" charset="0"/>
                  </a:rPr>
                  <a:t>.</a:t>
                </a:r>
                <a:endParaRPr lang="zh-CN" altLang="en-US" dirty="0"/>
              </a:p>
            </p:txBody>
          </p:sp>
        </mc:Fallback>
      </mc:AlternateContent>
      <p:sp>
        <p:nvSpPr>
          <p:cNvPr id="4" name="灯片编号占位符 3"/>
          <p:cNvSpPr>
            <a:spLocks noGrp="1"/>
          </p:cNvSpPr>
          <p:nvPr>
            <p:ph type="sldNum" sz="quarter" idx="5"/>
          </p:nvPr>
        </p:nvSpPr>
        <p:spPr/>
        <p:txBody>
          <a:bodyPr/>
          <a:lstStyle/>
          <a:p>
            <a:fld id="{3D954F53-5407-4BFA-9E11-2CD0618A0A62}" type="slidenum">
              <a:rPr lang="zh-CN" altLang="en-US" smtClean="0"/>
              <a:t>13</a:t>
            </a:fld>
            <a:endParaRPr lang="zh-CN" altLang="en-US"/>
          </a:p>
        </p:txBody>
      </p:sp>
    </p:spTree>
    <p:extLst>
      <p:ext uri="{BB962C8B-B14F-4D97-AF65-F5344CB8AC3E}">
        <p14:creationId xmlns:p14="http://schemas.microsoft.com/office/powerpoint/2010/main" val="4155685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And this is the result of the gravitational wave spectrum. The typical peak amplitude is less than </a:t>
                </a:r>
                <a14:m>
                  <m:oMath xmlns:m="http://schemas.openxmlformats.org/officeDocument/2006/math">
                    <m:sSup>
                      <m:sSupPr>
                        <m:ctrlPr>
                          <a:rPr lang="zh-CN" altLang="zh-CN" sz="1800" i="1" kern="100">
                            <a:effectLst/>
                            <a:latin typeface="Cambria Math" panose="02040503050406030204" pitchFamily="18" charset="0"/>
                            <a:ea typeface="Latin Modern Math" panose="02000503000000000000" pitchFamily="50" charset="0"/>
                            <a:cs typeface="Times New Roman" panose="02020603050405020304" pitchFamily="18" charset="0"/>
                          </a:rPr>
                        </m:ctrlPr>
                      </m:sSupPr>
                      <m:e>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10</m:t>
                        </m:r>
                      </m:e>
                      <m:sup>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−13</m:t>
                        </m:r>
                      </m:sup>
                    </m:sSup>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and pivot frequency is 0.1~1 Hz. Compared with the dashed line, where </a:t>
                </a:r>
                <a14:m>
                  <m:oMath xmlns:m="http://schemas.openxmlformats.org/officeDocument/2006/math">
                    <m:sSub>
                      <m:sSubPr>
                        <m:ctrlPr>
                          <a:rPr lang="zh-CN" altLang="zh-CN" sz="1800" i="1" kern="100">
                            <a:effectLst/>
                            <a:latin typeface="Cambria Math" panose="02040503050406030204" pitchFamily="18" charset="0"/>
                            <a:ea typeface="Latin Modern Math" panose="02000503000000000000" pitchFamily="50" charset="0"/>
                            <a:cs typeface="Times New Roman" panose="02020603050405020304" pitchFamily="18" charset="0"/>
                          </a:rPr>
                        </m:ctrlPr>
                      </m:sSubPr>
                      <m:e>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𝑣</m:t>
                        </m:r>
                      </m:e>
                      <m:sub>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𝑤</m:t>
                        </m:r>
                      </m:sub>
                    </m:sSub>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=1</m:t>
                    </m:r>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has been used, in some cases the peak can be even higher. This is because when </a:t>
                </a:r>
                <a14:m>
                  <m:oMath xmlns:m="http://schemas.openxmlformats.org/officeDocument/2006/math">
                    <m:sSub>
                      <m:sSubPr>
                        <m:ctrlPr>
                          <a:rPr lang="zh-CN" altLang="zh-CN" sz="1800" i="1" kern="100">
                            <a:effectLst/>
                            <a:latin typeface="Cambria Math" panose="02040503050406030204" pitchFamily="18" charset="0"/>
                            <a:ea typeface="Latin Modern Math" panose="02000503000000000000" pitchFamily="50" charset="0"/>
                            <a:cs typeface="Times New Roman" panose="02020603050405020304" pitchFamily="18" charset="0"/>
                          </a:rPr>
                        </m:ctrlPr>
                      </m:sSubPr>
                      <m:e>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𝑣</m:t>
                        </m:r>
                      </m:e>
                      <m:sub>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𝑤</m:t>
                        </m:r>
                      </m:sub>
                    </m:sSub>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is close to sound velocity, the </a:t>
                </a:r>
                <a14:m>
                  <m:oMath xmlns:m="http://schemas.openxmlformats.org/officeDocument/2006/math">
                    <m:sSub>
                      <m:sSubPr>
                        <m:ctrlPr>
                          <a:rPr lang="zh-CN" altLang="zh-CN" sz="1800" i="1" kern="100">
                            <a:effectLst/>
                            <a:latin typeface="Cambria Math" panose="02040503050406030204" pitchFamily="18" charset="0"/>
                            <a:ea typeface="Latin Modern Math" panose="02000503000000000000" pitchFamily="50" charset="0"/>
                            <a:cs typeface="Times New Roman" panose="02020603050405020304" pitchFamily="18" charset="0"/>
                          </a:rPr>
                        </m:ctrlPr>
                      </m:sSubPr>
                      <m:e>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𝜅</m:t>
                        </m:r>
                      </m:e>
                      <m:sub>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𝑣</m:t>
                        </m:r>
                      </m:sub>
                    </m:sSub>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factor becomes large. But for </a:t>
                </a:r>
                <a14:m>
                  <m:oMath xmlns:m="http://schemas.openxmlformats.org/officeDocument/2006/math">
                    <m:sSub>
                      <m:sSubPr>
                        <m:ctrlPr>
                          <a:rPr lang="zh-CN" altLang="zh-CN" sz="1800" i="1" kern="100">
                            <a:effectLst/>
                            <a:latin typeface="Cambria Math" panose="02040503050406030204" pitchFamily="18" charset="0"/>
                            <a:ea typeface="Latin Modern Math" panose="02000503000000000000" pitchFamily="50" charset="0"/>
                            <a:cs typeface="Times New Roman" panose="02020603050405020304" pitchFamily="18" charset="0"/>
                          </a:rPr>
                        </m:ctrlPr>
                      </m:sSubPr>
                      <m:e>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𝑣</m:t>
                        </m:r>
                      </m:e>
                      <m:sub>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𝑤</m:t>
                        </m:r>
                      </m:sub>
                    </m:sSub>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much smaller than 1, the peak amplitude will be more suppressed.</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And this is the result of the gravitational wave spectrum. The typical peak amplitude is less than </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10</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−13</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and pivot frequency is 0.1~1 Hz. Compared with the dashed line, where </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𝑣</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_</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𝑤=1</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has been used, in some cases the peak can be even higher. This is because when </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𝑣</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_</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𝑤</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is close to sound velocity, the </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𝜅</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_</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𝑣</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factor becomes large. But for </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𝑣</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_</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𝑤</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much smaller than 1, the peak amplitude will be more suppressed.</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Fallback>
      </mc:AlternateContent>
      <p:sp>
        <p:nvSpPr>
          <p:cNvPr id="4" name="灯片编号占位符 3"/>
          <p:cNvSpPr>
            <a:spLocks noGrp="1"/>
          </p:cNvSpPr>
          <p:nvPr>
            <p:ph type="sldNum" sz="quarter" idx="5"/>
          </p:nvPr>
        </p:nvSpPr>
        <p:spPr/>
        <p:txBody>
          <a:bodyPr/>
          <a:lstStyle/>
          <a:p>
            <a:fld id="{3D954F53-5407-4BFA-9E11-2CD0618A0A62}" type="slidenum">
              <a:rPr lang="zh-CN" altLang="en-US" smtClean="0"/>
              <a:t>14</a:t>
            </a:fld>
            <a:endParaRPr lang="zh-CN" altLang="en-US"/>
          </a:p>
        </p:txBody>
      </p:sp>
    </p:spTree>
    <p:extLst>
      <p:ext uri="{BB962C8B-B14F-4D97-AF65-F5344CB8AC3E}">
        <p14:creationId xmlns:p14="http://schemas.microsoft.com/office/powerpoint/2010/main" val="1016098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summary, thank you!</a:t>
            </a:r>
            <a:endParaRPr lang="zh-CN" altLang="en-US" dirty="0"/>
          </a:p>
        </p:txBody>
      </p:sp>
      <p:sp>
        <p:nvSpPr>
          <p:cNvPr id="4" name="灯片编号占位符 3"/>
          <p:cNvSpPr>
            <a:spLocks noGrp="1"/>
          </p:cNvSpPr>
          <p:nvPr>
            <p:ph type="sldNum" sz="quarter" idx="5"/>
          </p:nvPr>
        </p:nvSpPr>
        <p:spPr/>
        <p:txBody>
          <a:bodyPr/>
          <a:lstStyle/>
          <a:p>
            <a:fld id="{3D954F53-5407-4BFA-9E11-2CD0618A0A62}" type="slidenum">
              <a:rPr lang="zh-CN" altLang="en-US" smtClean="0"/>
              <a:t>15</a:t>
            </a:fld>
            <a:endParaRPr lang="zh-CN" altLang="en-US"/>
          </a:p>
        </p:txBody>
      </p:sp>
    </p:spTree>
    <p:extLst>
      <p:ext uri="{BB962C8B-B14F-4D97-AF65-F5344CB8AC3E}">
        <p14:creationId xmlns:p14="http://schemas.microsoft.com/office/powerpoint/2010/main" val="679022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This is the outline of this talk. First, I will introduce the minimal LRSM and its phase transition.</a:t>
            </a:r>
            <a:endParaRPr lang="zh-CN" altLang="en-US" dirty="0"/>
          </a:p>
        </p:txBody>
      </p:sp>
      <p:sp>
        <p:nvSpPr>
          <p:cNvPr id="4" name="灯片编号占位符 3"/>
          <p:cNvSpPr>
            <a:spLocks noGrp="1"/>
          </p:cNvSpPr>
          <p:nvPr>
            <p:ph type="sldNum" sz="quarter" idx="5"/>
          </p:nvPr>
        </p:nvSpPr>
        <p:spPr/>
        <p:txBody>
          <a:bodyPr/>
          <a:lstStyle/>
          <a:p>
            <a:fld id="{3D954F53-5407-4BFA-9E11-2CD0618A0A62}" type="slidenum">
              <a:rPr lang="zh-CN" altLang="en-US" smtClean="0"/>
              <a:t>2</a:t>
            </a:fld>
            <a:endParaRPr lang="zh-CN" altLang="en-US"/>
          </a:p>
        </p:txBody>
      </p:sp>
    </p:spTree>
    <p:extLst>
      <p:ext uri="{BB962C8B-B14F-4D97-AF65-F5344CB8AC3E}">
        <p14:creationId xmlns:p14="http://schemas.microsoft.com/office/powerpoint/2010/main" val="399498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As we know, cosmological first order phase transition could play an important role in baryogenesis, the formation of primordial black holes, and the production of gravitational waves. However, the electroweak symmetry breaking has been proved to be a crossover and there is no FOPT. To study the bubble wall dynamics and the gravitational waves, we need an underlying particle physics model that have an FOPT. In this work, we choose minimal left-right symmetric model as the underlying particle physics model. LRSM enlarges the electroweak sector of standard model with an additional right-handed gauge symmetry. As a result of this enlargement, the right-handed neutrino has been introduced in the model, and the Higgs doublet is enlarged to the bi-doublet </a:t>
                </a:r>
                <a14:m>
                  <m:oMath xmlns:m="http://schemas.openxmlformats.org/officeDocument/2006/math">
                    <m:r>
                      <m:rPr>
                        <m:sty m:val="p"/>
                      </m:rPr>
                      <a:rPr lang="en-US" altLang="zh-CN" sz="1800">
                        <a:effectLst/>
                        <a:latin typeface="Latin Modern Math" panose="02000503000000000000" pitchFamily="50" charset="0"/>
                        <a:ea typeface="等线" panose="02010600030101010101" pitchFamily="2" charset="-122"/>
                        <a:cs typeface="Times New Roman" panose="02020603050405020304" pitchFamily="18" charset="0"/>
                      </a:rPr>
                      <m:t>Φ</m:t>
                    </m:r>
                  </m:oMath>
                </a14:m>
                <a:r>
                  <a:rPr lang="en-US" altLang="zh-CN" sz="1800" dirty="0">
                    <a:effectLst/>
                    <a:latin typeface="等线" panose="02010600030101010101" pitchFamily="2" charset="-122"/>
                    <a:cs typeface="Times New Roman" panose="02020603050405020304" pitchFamily="18" charset="0"/>
                  </a:rPr>
                  <a:t>. Furthermore, to introduce the FOPT, we need these 2 triplets of each </a:t>
                </a:r>
                <a14:m>
                  <m:oMath xmlns:m="http://schemas.openxmlformats.org/officeDocument/2006/math">
                    <m:r>
                      <a:rPr lang="en-US" altLang="zh-CN" sz="1800" i="1">
                        <a:effectLst/>
                        <a:latin typeface="Latin Modern Math" panose="02000503000000000000" pitchFamily="50" charset="0"/>
                        <a:ea typeface="等线" panose="02010600030101010101" pitchFamily="2" charset="-122"/>
                        <a:cs typeface="Times New Roman" panose="02020603050405020304" pitchFamily="18" charset="0"/>
                      </a:rPr>
                      <m:t>𝑆𝑈</m:t>
                    </m:r>
                    <m:d>
                      <m:dPr>
                        <m:ctrlPr>
                          <a:rPr lang="zh-CN" altLang="zh-CN" i="1">
                            <a:effectLst/>
                            <a:latin typeface="Cambria Math" panose="02040503050406030204" pitchFamily="18" charset="0"/>
                            <a:ea typeface="Latin Modern Math" panose="02000503000000000000" pitchFamily="50" charset="0"/>
                          </a:rPr>
                        </m:ctrlPr>
                      </m:dPr>
                      <m:e>
                        <m:r>
                          <a:rPr lang="en-US" altLang="zh-CN" sz="1800" i="1">
                            <a:effectLst/>
                            <a:latin typeface="Latin Modern Math" panose="02000503000000000000" pitchFamily="50" charset="0"/>
                            <a:ea typeface="等线" panose="02010600030101010101" pitchFamily="2" charset="-122"/>
                            <a:cs typeface="Times New Roman" panose="02020603050405020304" pitchFamily="18" charset="0"/>
                          </a:rPr>
                          <m:t>2</m:t>
                        </m:r>
                      </m:e>
                    </m:d>
                  </m:oMath>
                </a14:m>
                <a:r>
                  <a:rPr lang="en-US" altLang="zh-CN" sz="1800" dirty="0">
                    <a:effectLst/>
                    <a:latin typeface="等线" panose="02010600030101010101" pitchFamily="2" charset="-122"/>
                    <a:cs typeface="Times New Roman" panose="02020603050405020304" pitchFamily="18" charset="0"/>
                  </a:rPr>
                  <a:t> symmetry. This is most simple scalar potential that we can write down.</a:t>
                </a:r>
                <a:endParaRPr lang="zh-CN" altLang="en-US" dirty="0"/>
              </a:p>
            </p:txBody>
          </p:sp>
        </mc:Choice>
        <mc:Fallback xmlns="">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As we know, cosmological first order phase transition could play an important role in baryogenesis, the formation of primordial black holes, and the production of gravitational waves. However, the electroweak symmetry breaking has been proved to be a crossover and there is no FOPT. To study the bubble wall dynamics and the gravitational waves, we need an underlying particle physics model that have an FOPT. In this work, we choose minimal left-right symmetric model as the underlying particle physics model. LRSM enlarges the electroweak sector of standard model with an additional right-handed gauge symmetry. As a result of this enlargement, the right-handed neutrino has been introduced in the model, and the Higgs doublet is enlarged to the bi-doublet </a:t>
                </a:r>
                <a:r>
                  <a:rPr lang="en-US" altLang="zh-CN" sz="1800" i="0">
                    <a:effectLst/>
                    <a:latin typeface="Latin Modern Math" panose="02000503000000000000" pitchFamily="50" charset="0"/>
                    <a:ea typeface="等线" panose="02010600030101010101" pitchFamily="2" charset="-122"/>
                    <a:cs typeface="Times New Roman" panose="02020603050405020304" pitchFamily="18" charset="0"/>
                  </a:rPr>
                  <a:t>Φ</a:t>
                </a:r>
                <a:r>
                  <a:rPr lang="en-US" altLang="zh-CN" sz="1800" dirty="0">
                    <a:effectLst/>
                    <a:latin typeface="等线" panose="02010600030101010101" pitchFamily="2" charset="-122"/>
                    <a:cs typeface="Times New Roman" panose="02020603050405020304" pitchFamily="18" charset="0"/>
                  </a:rPr>
                  <a:t>. Furthermore, to introduce the FOPT, we need these 2 triplets of each </a:t>
                </a:r>
                <a:r>
                  <a:rPr lang="en-US" altLang="zh-CN" sz="1800" i="0">
                    <a:effectLst/>
                    <a:latin typeface="Latin Modern Math" panose="02000503000000000000" pitchFamily="50" charset="0"/>
                    <a:ea typeface="等线" panose="02010600030101010101" pitchFamily="2" charset="-122"/>
                    <a:cs typeface="Times New Roman" panose="02020603050405020304" pitchFamily="18" charset="0"/>
                  </a:rPr>
                  <a:t>𝑆𝑈</a:t>
                </a:r>
                <a:r>
                  <a:rPr lang="zh-CN" altLang="zh-CN" i="0">
                    <a:effectLst/>
                    <a:latin typeface="Cambria Math" panose="02040503050406030204" pitchFamily="18" charset="0"/>
                  </a:rPr>
                  <a:t>(</a:t>
                </a:r>
                <a:r>
                  <a:rPr lang="en-US" altLang="zh-CN" sz="1800" i="0">
                    <a:effectLst/>
                    <a:latin typeface="Latin Modern Math" panose="02000503000000000000" pitchFamily="50" charset="0"/>
                    <a:ea typeface="等线" panose="02010600030101010101" pitchFamily="2" charset="-122"/>
                    <a:cs typeface="Times New Roman" panose="02020603050405020304" pitchFamily="18" charset="0"/>
                  </a:rPr>
                  <a:t>2</a:t>
                </a:r>
                <a:r>
                  <a:rPr lang="en-US" altLang="zh-CN" sz="1800" i="0">
                    <a:effectLst/>
                    <a:latin typeface="Cambria Math" panose="02040503050406030204" pitchFamily="18" charset="0"/>
                    <a:ea typeface="等线" panose="02010600030101010101" pitchFamily="2" charset="-122"/>
                    <a:cs typeface="Times New Roman" panose="02020603050405020304" pitchFamily="18" charset="0"/>
                  </a:rPr>
                  <a:t>)</a:t>
                </a:r>
                <a:r>
                  <a:rPr lang="en-US" altLang="zh-CN" sz="1800" dirty="0">
                    <a:effectLst/>
                    <a:latin typeface="等线" panose="02010600030101010101" pitchFamily="2" charset="-122"/>
                    <a:cs typeface="Times New Roman" panose="02020603050405020304" pitchFamily="18" charset="0"/>
                  </a:rPr>
                  <a:t> symmetry. This is most simple scalar potential that we can write down.</a:t>
                </a:r>
                <a:endParaRPr lang="zh-CN" altLang="en-US" dirty="0"/>
              </a:p>
            </p:txBody>
          </p:sp>
        </mc:Fallback>
      </mc:AlternateContent>
      <p:sp>
        <p:nvSpPr>
          <p:cNvPr id="4" name="灯片编号占位符 3"/>
          <p:cNvSpPr>
            <a:spLocks noGrp="1"/>
          </p:cNvSpPr>
          <p:nvPr>
            <p:ph type="sldNum" sz="quarter" idx="5"/>
          </p:nvPr>
        </p:nvSpPr>
        <p:spPr/>
        <p:txBody>
          <a:bodyPr/>
          <a:lstStyle/>
          <a:p>
            <a:fld id="{3D954F53-5407-4BFA-9E11-2CD0618A0A62}" type="slidenum">
              <a:rPr lang="zh-CN" altLang="en-US" smtClean="0"/>
              <a:t>3</a:t>
            </a:fld>
            <a:endParaRPr lang="zh-CN" altLang="en-US"/>
          </a:p>
        </p:txBody>
      </p:sp>
    </p:spTree>
    <p:extLst>
      <p:ext uri="{BB962C8B-B14F-4D97-AF65-F5344CB8AC3E}">
        <p14:creationId xmlns:p14="http://schemas.microsoft.com/office/powerpoint/2010/main" val="340712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spontaneous symmetry breaking from LRSM to our vacuum occurs in 2 stages. The first stage is the breaking of right-hand </a:t>
                </a:r>
                <a14:m>
                  <m:oMath xmlns:m="http://schemas.openxmlformats.org/officeDocument/2006/math">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𝑆𝑈</m:t>
                    </m:r>
                    <m:d>
                      <m:dPr>
                        <m:ctrlPr>
                          <a:rPr lang="zh-CN" altLang="zh-CN" sz="1800" i="1" kern="100">
                            <a:effectLst/>
                            <a:latin typeface="Cambria Math" panose="02040503050406030204" pitchFamily="18" charset="0"/>
                            <a:ea typeface="Latin Modern Math" panose="02000503000000000000" pitchFamily="50" charset="0"/>
                            <a:cs typeface="Times New Roman" panose="02020603050405020304" pitchFamily="18" charset="0"/>
                          </a:rPr>
                        </m:ctrlPr>
                      </m:dPr>
                      <m:e>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2</m:t>
                        </m:r>
                      </m:e>
                    </m:d>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In this study, we take the breaking scale to be above 10 TeV, which is limited by the lower bound of right-hand W boson mass. During the transition, the neutral component of right-handed triplet develops a VEV. And these scalar particles become massive. In this study, we take these masses as our physical parameters. And these massive particles are the so-called active species, they will contribute to the friction force exerting on the bubble wall</a:t>
                </a:r>
                <a:r>
                  <a:rPr lang="en-US" altLang="zh-CN" sz="1800" kern="100" dirty="0">
                    <a:effectLst/>
                    <a:latin typeface="等线" panose="02010600030101010101" pitchFamily="2" charset="-122"/>
                    <a:ea typeface="+mn-ea"/>
                    <a:cs typeface="Times New Roman" panose="02020603050405020304" pitchFamily="18" charset="0"/>
                  </a:rPr>
                  <a:t>. And the second stage is the electroweak symmetry breaking which similar to the case in 2HDM. In this study, we focus on the right-hand symmetry breaking with a first order phase transition and study the bubble wall dynamics.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spontaneous symmetry breaking from LRSM to our vacuum occurs in 2 stages. The first stage is the breaking of right-hand </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𝑆𝑈</a:t>
                </a:r>
                <a:r>
                  <a:rPr lang="zh-CN" altLang="zh-CN" sz="1800" i="0" kern="100">
                    <a:effectLst/>
                    <a:latin typeface="Cambria Math" panose="02040503050406030204" pitchFamily="18" charset="0"/>
                    <a:cs typeface="Times New Roman" panose="02020603050405020304" pitchFamily="18" charset="0"/>
                  </a:rPr>
                  <a:t>(</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2</a:t>
                </a:r>
                <a:r>
                  <a:rPr lang="en-US" altLang="zh-CN" sz="1800" i="0" kern="100">
                    <a:effectLst/>
                    <a:latin typeface="Cambria Math" panose="02040503050406030204" pitchFamily="18" charset="0"/>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In this study, we take the breaking scale to be above 10 TeV, which is limited by the lower bound of right-hand W boson mass. During the transition, the neutral component of right-handed triplet develops a VEV. And these scalar particles become massive. In this study, we take these masses as our physical parameters. And these massive particles are the so-called active species, they will contribute to the friction force exerting on the bubble wall</a:t>
                </a:r>
                <a:r>
                  <a:rPr lang="en-US" altLang="zh-CN" sz="1800" kern="100" dirty="0">
                    <a:effectLst/>
                    <a:latin typeface="等线" panose="02010600030101010101" pitchFamily="2" charset="-122"/>
                    <a:ea typeface="+mn-ea"/>
                    <a:cs typeface="Times New Roman" panose="02020603050405020304" pitchFamily="18" charset="0"/>
                  </a:rPr>
                  <a:t>. And the second stage is the electroweak symmetry breaking which similar to the case in 2HDM. In this study, we focus on the right-hand symmetry breaking with a first order phase transition and study the bubble wall dynamics.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Fallback>
      </mc:AlternateContent>
      <p:sp>
        <p:nvSpPr>
          <p:cNvPr id="4" name="灯片编号占位符 3"/>
          <p:cNvSpPr>
            <a:spLocks noGrp="1"/>
          </p:cNvSpPr>
          <p:nvPr>
            <p:ph type="sldNum" sz="quarter" idx="5"/>
          </p:nvPr>
        </p:nvSpPr>
        <p:spPr/>
        <p:txBody>
          <a:bodyPr/>
          <a:lstStyle/>
          <a:p>
            <a:fld id="{3D954F53-5407-4BFA-9E11-2CD0618A0A62}" type="slidenum">
              <a:rPr lang="zh-CN" altLang="en-US" smtClean="0"/>
              <a:t>4</a:t>
            </a:fld>
            <a:endParaRPr lang="zh-CN" altLang="en-US"/>
          </a:p>
        </p:txBody>
      </p:sp>
    </p:spTree>
    <p:extLst>
      <p:ext uri="{BB962C8B-B14F-4D97-AF65-F5344CB8AC3E}">
        <p14:creationId xmlns:p14="http://schemas.microsoft.com/office/powerpoint/2010/main" val="343726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The cosmological FOPT is initiated by the nucleation of vacuum bubbles. The interior pressure of the bubble is larger than the exterior, and this pressure difference pushes the bubble to expand. During the expansion, the plasma will exert a friction force on the bubble wall. If this friction force is big enough, the bubble wall velocity becomes constant before collision. So, the first thing to do is to calculate the nucleation rate of a critical bubble. The effective potential we used to solve the bounce equation consist of three terms: the tree level </a:t>
                </a:r>
                <a14:m>
                  <m:oMath xmlns:m="http://schemas.openxmlformats.org/officeDocument/2006/math">
                    <m:sSup>
                      <m:sSupPr>
                        <m:ctrlPr>
                          <a:rPr lang="zh-CN" altLang="zh-CN" i="1">
                            <a:effectLst/>
                            <a:latin typeface="Cambria Math" panose="02040503050406030204" pitchFamily="18" charset="0"/>
                            <a:ea typeface="Latin Modern Math" panose="02000503000000000000" pitchFamily="50" charset="0"/>
                          </a:rPr>
                        </m:ctrlPr>
                      </m:sSupPr>
                      <m:e>
                        <m:r>
                          <a:rPr lang="en-US" altLang="zh-CN" sz="1800" i="1">
                            <a:effectLst/>
                            <a:latin typeface="Latin Modern Math" panose="02000503000000000000" pitchFamily="50" charset="0"/>
                            <a:ea typeface="等线" panose="02010600030101010101" pitchFamily="2" charset="-122"/>
                            <a:cs typeface="Times New Roman" panose="02020603050405020304" pitchFamily="18" charset="0"/>
                          </a:rPr>
                          <m:t>𝜙</m:t>
                        </m:r>
                      </m:e>
                      <m:sup>
                        <m:r>
                          <a:rPr lang="en-US" altLang="zh-CN" sz="1800" i="1">
                            <a:effectLst/>
                            <a:latin typeface="Latin Modern Math" panose="02000503000000000000" pitchFamily="50" charset="0"/>
                            <a:ea typeface="等线" panose="02010600030101010101" pitchFamily="2" charset="-122"/>
                            <a:cs typeface="Times New Roman" panose="02020603050405020304" pitchFamily="18" charset="0"/>
                          </a:rPr>
                          <m:t>4</m:t>
                        </m:r>
                      </m:sup>
                    </m:sSup>
                  </m:oMath>
                </a14:m>
                <a:r>
                  <a:rPr lang="en-US" altLang="zh-CN" sz="1800" dirty="0">
                    <a:effectLst/>
                    <a:latin typeface="等线" panose="02010600030101010101" pitchFamily="2" charset="-122"/>
                    <a:cs typeface="Times New Roman" panose="02020603050405020304" pitchFamily="18" charset="0"/>
                  </a:rPr>
                  <a:t> potential, the Coleman-Weinberg terms and the 1-loop thermal corrections. All of the scalar masses we used are thermal mass. When the temperature drops below the critical temperature, there are vacuum bubbles nucleating in the universe through thermal quantum tunneling. The nucleation rate is a function of the temperature. When the nucleation rate over </a:t>
                </a:r>
                <a14:m>
                  <m:oMath xmlns:m="http://schemas.openxmlformats.org/officeDocument/2006/math">
                    <m:sSubSup>
                      <m:sSubSupPr>
                        <m:ctrlPr>
                          <a:rPr lang="zh-CN" altLang="zh-CN" i="1">
                            <a:effectLst/>
                            <a:latin typeface="Cambria Math" panose="02040503050406030204" pitchFamily="18" charset="0"/>
                            <a:ea typeface="Latin Modern Math" panose="02000503000000000000" pitchFamily="50" charset="0"/>
                          </a:rPr>
                        </m:ctrlPr>
                      </m:sSubSupPr>
                      <m:e>
                        <m:r>
                          <a:rPr lang="en-US" altLang="zh-CN" sz="1800" i="1">
                            <a:effectLst/>
                            <a:latin typeface="Latin Modern Math" panose="02000503000000000000" pitchFamily="50" charset="0"/>
                            <a:ea typeface="等线" panose="02010600030101010101" pitchFamily="2" charset="-122"/>
                            <a:cs typeface="Times New Roman" panose="02020603050405020304" pitchFamily="18" charset="0"/>
                          </a:rPr>
                          <m:t>𝐻</m:t>
                        </m:r>
                      </m:e>
                      <m:sub>
                        <m:r>
                          <a:rPr lang="en-US" altLang="zh-CN" sz="1800" i="1">
                            <a:effectLst/>
                            <a:latin typeface="Latin Modern Math" panose="02000503000000000000" pitchFamily="50" charset="0"/>
                            <a:ea typeface="等线" panose="02010600030101010101" pitchFamily="2" charset="-122"/>
                            <a:cs typeface="Times New Roman" panose="02020603050405020304" pitchFamily="18" charset="0"/>
                          </a:rPr>
                          <m:t>∗</m:t>
                        </m:r>
                      </m:sub>
                      <m:sup>
                        <m:r>
                          <a:rPr lang="en-US" altLang="zh-CN" sz="1800" i="1">
                            <a:effectLst/>
                            <a:latin typeface="Latin Modern Math" panose="02000503000000000000" pitchFamily="50" charset="0"/>
                            <a:ea typeface="等线" panose="02010600030101010101" pitchFamily="2" charset="-122"/>
                            <a:cs typeface="Times New Roman" panose="02020603050405020304" pitchFamily="18" charset="0"/>
                          </a:rPr>
                          <m:t>4</m:t>
                        </m:r>
                      </m:sup>
                    </m:sSubSup>
                  </m:oMath>
                </a14:m>
                <a:r>
                  <a:rPr lang="en-US" altLang="zh-CN" sz="1800" dirty="0">
                    <a:effectLst/>
                    <a:latin typeface="等线" panose="02010600030101010101" pitchFamily="2" charset="-122"/>
                    <a:cs typeface="Times New Roman" panose="02020603050405020304" pitchFamily="18" charset="0"/>
                  </a:rPr>
                  <a:t> equal to 1, we define that temperature to be the nucleation temperature.</a:t>
                </a:r>
                <a:endParaRPr lang="zh-CN" altLang="en-US" dirty="0"/>
              </a:p>
            </p:txBody>
          </p:sp>
        </mc:Choice>
        <mc:Fallback xmlns="">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The cosmological FOPT is initiated by the nucleation of vacuum bubbles. The interior pressure of the bubble is larger than the exterior, and this pressure difference pushes the bubble to expand. During the expansion, the plasma will exert a friction force on the bubble wall. If this friction force is big enough, the bubble wall velocity becomes constant before collision. So, the first thing to do is to calculate the nucleation rate of a critical bubble. The effective potential we used to solve the bounce equation consist of three terms: the tree level </a:t>
                </a:r>
                <a:r>
                  <a:rPr lang="en-US" altLang="zh-CN" sz="1800" i="0">
                    <a:effectLst/>
                    <a:latin typeface="Latin Modern Math" panose="02000503000000000000" pitchFamily="50" charset="0"/>
                    <a:ea typeface="等线" panose="02010600030101010101" pitchFamily="2" charset="-122"/>
                    <a:cs typeface="Times New Roman" panose="02020603050405020304" pitchFamily="18" charset="0"/>
                  </a:rPr>
                  <a:t>𝜙</a:t>
                </a:r>
                <a:r>
                  <a:rPr lang="zh-CN" altLang="zh-CN" sz="1800" i="0">
                    <a:effectLst/>
                    <a:latin typeface="Cambria Math" panose="02040503050406030204" pitchFamily="18" charset="0"/>
                    <a:ea typeface="等线" panose="02010600030101010101" pitchFamily="2" charset="-122"/>
                    <a:cs typeface="Times New Roman" panose="02020603050405020304" pitchFamily="18" charset="0"/>
                  </a:rPr>
                  <a:t>^</a:t>
                </a:r>
                <a:r>
                  <a:rPr lang="en-US" altLang="zh-CN" sz="1800" i="0">
                    <a:effectLst/>
                    <a:latin typeface="Latin Modern Math" panose="02000503000000000000" pitchFamily="50" charset="0"/>
                    <a:ea typeface="等线" panose="02010600030101010101" pitchFamily="2" charset="-122"/>
                    <a:cs typeface="Times New Roman" panose="02020603050405020304" pitchFamily="18" charset="0"/>
                  </a:rPr>
                  <a:t>4</a:t>
                </a:r>
                <a:r>
                  <a:rPr lang="en-US" altLang="zh-CN" sz="1800" dirty="0">
                    <a:effectLst/>
                    <a:latin typeface="等线" panose="02010600030101010101" pitchFamily="2" charset="-122"/>
                    <a:cs typeface="Times New Roman" panose="02020603050405020304" pitchFamily="18" charset="0"/>
                  </a:rPr>
                  <a:t> potential, the Coleman-Weinberg terms and the 1-loop thermal corrections. All of the scalar masses we used are thermal mass. When the temperature drops below the critical temperature, there are vacuum bubbles nucleating in the universe through thermal quantum tunneling. The nucleation rate is a function of the temperature. When the nucleation rate over </a:t>
                </a:r>
                <a:r>
                  <a:rPr lang="en-US" altLang="zh-CN" sz="1800" i="0">
                    <a:effectLst/>
                    <a:latin typeface="Latin Modern Math" panose="02000503000000000000" pitchFamily="50" charset="0"/>
                    <a:ea typeface="等线" panose="02010600030101010101" pitchFamily="2" charset="-122"/>
                    <a:cs typeface="Times New Roman" panose="02020603050405020304" pitchFamily="18" charset="0"/>
                  </a:rPr>
                  <a:t>𝐻</a:t>
                </a:r>
                <a:r>
                  <a:rPr lang="zh-CN" altLang="zh-CN" sz="1800" i="0">
                    <a:effectLst/>
                    <a:latin typeface="Cambria Math" panose="02040503050406030204" pitchFamily="18" charset="0"/>
                    <a:ea typeface="等线" panose="02010600030101010101" pitchFamily="2" charset="-122"/>
                    <a:cs typeface="Times New Roman" panose="02020603050405020304" pitchFamily="18" charset="0"/>
                  </a:rPr>
                  <a:t>_</a:t>
                </a:r>
                <a:r>
                  <a:rPr lang="en-US" altLang="zh-CN" sz="1800" i="0">
                    <a:effectLst/>
                    <a:latin typeface="Latin Modern Math" panose="02000503000000000000" pitchFamily="50" charset="0"/>
                    <a:ea typeface="等线" panose="02010600030101010101" pitchFamily="2" charset="-122"/>
                    <a:cs typeface="Times New Roman" panose="02020603050405020304" pitchFamily="18" charset="0"/>
                  </a:rPr>
                  <a:t>∗</a:t>
                </a:r>
                <a:r>
                  <a:rPr lang="en-US" altLang="zh-CN" sz="1800" i="0">
                    <a:effectLst/>
                    <a:latin typeface="Cambria Math" panose="02040503050406030204" pitchFamily="18" charset="0"/>
                    <a:ea typeface="等线" panose="02010600030101010101" pitchFamily="2" charset="-122"/>
                    <a:cs typeface="Times New Roman" panose="02020603050405020304" pitchFamily="18" charset="0"/>
                  </a:rPr>
                  <a:t>^</a:t>
                </a:r>
                <a:r>
                  <a:rPr lang="en-US" altLang="zh-CN" sz="1800" i="0">
                    <a:effectLst/>
                    <a:latin typeface="Latin Modern Math" panose="02000503000000000000" pitchFamily="50" charset="0"/>
                    <a:ea typeface="等线" panose="02010600030101010101" pitchFamily="2" charset="-122"/>
                    <a:cs typeface="Times New Roman" panose="02020603050405020304" pitchFamily="18" charset="0"/>
                  </a:rPr>
                  <a:t>4</a:t>
                </a:r>
                <a:r>
                  <a:rPr lang="en-US" altLang="zh-CN" sz="1800" dirty="0">
                    <a:effectLst/>
                    <a:latin typeface="等线" panose="02010600030101010101" pitchFamily="2" charset="-122"/>
                    <a:cs typeface="Times New Roman" panose="02020603050405020304" pitchFamily="18" charset="0"/>
                  </a:rPr>
                  <a:t> equal to 1, we define that temperature to be the nucleation temperature.</a:t>
                </a:r>
                <a:endParaRPr lang="zh-CN" altLang="en-US" dirty="0"/>
              </a:p>
            </p:txBody>
          </p:sp>
        </mc:Fallback>
      </mc:AlternateContent>
      <p:sp>
        <p:nvSpPr>
          <p:cNvPr id="4" name="灯片编号占位符 3"/>
          <p:cNvSpPr>
            <a:spLocks noGrp="1"/>
          </p:cNvSpPr>
          <p:nvPr>
            <p:ph type="sldNum" sz="quarter" idx="5"/>
          </p:nvPr>
        </p:nvSpPr>
        <p:spPr/>
        <p:txBody>
          <a:bodyPr/>
          <a:lstStyle/>
          <a:p>
            <a:fld id="{3D954F53-5407-4BFA-9E11-2CD0618A0A62}" type="slidenum">
              <a:rPr lang="zh-CN" altLang="en-US" smtClean="0"/>
              <a:t>5</a:t>
            </a:fld>
            <a:endParaRPr lang="zh-CN" altLang="en-US"/>
          </a:p>
        </p:txBody>
      </p:sp>
    </p:spTree>
    <p:extLst>
      <p:ext uri="{BB962C8B-B14F-4D97-AF65-F5344CB8AC3E}">
        <p14:creationId xmlns:p14="http://schemas.microsoft.com/office/powerpoint/2010/main" val="3411994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Now, I will review the field-plasma system.</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D954F53-5407-4BFA-9E11-2CD0618A0A62}" type="slidenum">
              <a:rPr lang="zh-CN" altLang="en-US" smtClean="0"/>
              <a:t>6</a:t>
            </a:fld>
            <a:endParaRPr lang="zh-CN" altLang="en-US"/>
          </a:p>
        </p:txBody>
      </p:sp>
    </p:spTree>
    <p:extLst>
      <p:ext uri="{BB962C8B-B14F-4D97-AF65-F5344CB8AC3E}">
        <p14:creationId xmlns:p14="http://schemas.microsoft.com/office/powerpoint/2010/main" val="1536235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After the bubble has been nucleated, the pressure difference will push the bubble to expand. To study the dynamics of the bubble wall, we need to study the field-plasma system in more detail. There are typically 3 length scale in this system. The first one is mean bubble separation </a:t>
                </a:r>
                <a14:m>
                  <m:oMath xmlns:m="http://schemas.openxmlformats.org/officeDocument/2006/math">
                    <m:sSub>
                      <m:sSubPr>
                        <m:ctrlPr>
                          <a:rPr lang="zh-CN" altLang="zh-CN" sz="1800" i="1" kern="100">
                            <a:effectLst/>
                            <a:latin typeface="Cambria Math" panose="02040503050406030204" pitchFamily="18" charset="0"/>
                            <a:ea typeface="Latin Modern Math" panose="02000503000000000000" pitchFamily="50" charset="0"/>
                            <a:cs typeface="Times New Roman" panose="02020603050405020304" pitchFamily="18" charset="0"/>
                          </a:rPr>
                        </m:ctrlPr>
                      </m:sSubPr>
                      <m:e>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𝑅</m:t>
                        </m:r>
                      </m:e>
                      <m:sub>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m:t>
                        </m:r>
                      </m:sub>
                    </m:sSub>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When the wall approaches its terminal </a:t>
                </a:r>
                <a:r>
                  <a:rPr lang="en-US" altLang="zh-CN" sz="1800" kern="100" dirty="0">
                    <a:effectLst/>
                    <a:latin typeface="等线" panose="02010600030101010101" pitchFamily="2" charset="-122"/>
                    <a:ea typeface="+mn-ea"/>
                    <a:cs typeface="Times New Roman" panose="02020603050405020304" pitchFamily="18" charset="0"/>
                  </a:rPr>
                  <a:t>velocity before collision,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and the bubble radius is comparable with the mean bubble separation. In our study, this value is typically </a:t>
                </a:r>
                <a14:m>
                  <m:oMath xmlns:m="http://schemas.openxmlformats.org/officeDocument/2006/math">
                    <m:sSup>
                      <m:sSupPr>
                        <m:ctrlPr>
                          <a:rPr lang="zh-CN" altLang="zh-CN" sz="1800" i="1" kern="100">
                            <a:effectLst/>
                            <a:latin typeface="Cambria Math" panose="02040503050406030204" pitchFamily="18" charset="0"/>
                            <a:ea typeface="Latin Modern Math" panose="02000503000000000000" pitchFamily="50" charset="0"/>
                            <a:cs typeface="Times New Roman" panose="02020603050405020304" pitchFamily="18" charset="0"/>
                          </a:rPr>
                        </m:ctrlPr>
                      </m:sSupPr>
                      <m:e>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10</m:t>
                        </m:r>
                      </m:e>
                      <m:sup>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11</m:t>
                        </m:r>
                      </m:sup>
                    </m:sSup>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in the unit of nucleation temperature. At this length scale, people use local thermal equilibrium to study the fluid bulk motion, and one can calculated the ratio of how much latent heat has been convert into fluid kinetic</a:t>
                </a:r>
                <a:r>
                  <a:rPr lang="en-US" altLang="zh-CN" sz="1800" kern="100" baseline="0" dirty="0">
                    <a:effectLst/>
                    <a:latin typeface="等线" panose="02010600030101010101" pitchFamily="2" charset="-122"/>
                    <a:ea typeface="等线" panose="02010600030101010101" pitchFamily="2" charset="-122"/>
                    <a:cs typeface="Times New Roman" panose="02020603050405020304" pitchFamily="18" charset="0"/>
                  </a:rPr>
                  <a:t> energy</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The second length scale is mean free path. In LRSM, this value is typically 10 thousand. At this length scale, the non-equilibrium effects become important. People use Boltzmann equation to study the physics in this length scale. And the third length scale is bubble wall thickness, which is more or less same order as inverse temperature. The</a:t>
                </a:r>
                <a:r>
                  <a:rPr lang="en-US" altLang="zh-CN" sz="1800" kern="100" baseline="0" dirty="0">
                    <a:effectLst/>
                    <a:latin typeface="等线" panose="02010600030101010101" pitchFamily="2" charset="-122"/>
                    <a:ea typeface="等线" panose="02010600030101010101" pitchFamily="2" charset="-122"/>
                    <a:cs typeface="Times New Roman" panose="02020603050405020304" pitchFamily="18" charset="0"/>
                  </a:rPr>
                  <a:t> point is, the thickness is</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much less than the mean free path. Thus, we could use free particle approximation to study the friction force on the bubble, makes the calculation much easier.</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After the bubble has been nucleated, the pressure difference will push the bubble to expand. To study the dynamics of the bubble wall, we need to study the field-plasma system in more detail. There are typically 3 length scale in this system. The first one is mean bubble separation </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𝑅</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_</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When the wall approaches its terminal </a:t>
                </a:r>
                <a:r>
                  <a:rPr lang="en-US" altLang="zh-CN" sz="1800" kern="100" dirty="0">
                    <a:effectLst/>
                    <a:latin typeface="等线" panose="02010600030101010101" pitchFamily="2" charset="-122"/>
                    <a:ea typeface="+mn-ea"/>
                    <a:cs typeface="Times New Roman" panose="02020603050405020304" pitchFamily="18" charset="0"/>
                  </a:rPr>
                  <a:t>velocity before collision,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and the bubble radius is comparable with the mean bubble separation. In our study, this value is typically </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10</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11</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in the unit of nucleation temperature. At this length scale, people use local thermal equilibrium to study the fluid bulk motion, and one can calculated the ratio of how much latent heat has been convert into fluid kinetic</a:t>
                </a:r>
                <a:r>
                  <a:rPr lang="en-US" altLang="zh-CN" sz="1800" kern="100" baseline="0" dirty="0">
                    <a:effectLst/>
                    <a:latin typeface="等线" panose="02010600030101010101" pitchFamily="2" charset="-122"/>
                    <a:ea typeface="等线" panose="02010600030101010101" pitchFamily="2" charset="-122"/>
                    <a:cs typeface="Times New Roman" panose="02020603050405020304" pitchFamily="18" charset="0"/>
                  </a:rPr>
                  <a:t> energy</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The second length scale is mean free path. In LRSM, this value is typically 10 thousand. At this length scale, the non-equilibrium effects become important. People use Boltzmann equation to study the physics in this length scale. And the third length scale is bubble wall thickness, which is more or less same order as inverse temperature. The</a:t>
                </a:r>
                <a:r>
                  <a:rPr lang="en-US" altLang="zh-CN" sz="1800" kern="100" baseline="0" dirty="0">
                    <a:effectLst/>
                    <a:latin typeface="等线" panose="02010600030101010101" pitchFamily="2" charset="-122"/>
                    <a:ea typeface="等线" panose="02010600030101010101" pitchFamily="2" charset="-122"/>
                    <a:cs typeface="Times New Roman" panose="02020603050405020304" pitchFamily="18" charset="0"/>
                  </a:rPr>
                  <a:t> point is, the thickness is</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much less than the mean free path. Thus, we could use free particle approximation to study the friction force on the bubble, makes the calculation much easier.</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mc:Fallback>
      </mc:AlternateContent>
      <p:sp>
        <p:nvSpPr>
          <p:cNvPr id="4" name="灯片编号占位符 3"/>
          <p:cNvSpPr>
            <a:spLocks noGrp="1"/>
          </p:cNvSpPr>
          <p:nvPr>
            <p:ph type="sldNum" sz="quarter" idx="5"/>
          </p:nvPr>
        </p:nvSpPr>
        <p:spPr/>
        <p:txBody>
          <a:bodyPr/>
          <a:lstStyle/>
          <a:p>
            <a:fld id="{3D954F53-5407-4BFA-9E11-2CD0618A0A62}" type="slidenum">
              <a:rPr lang="zh-CN" altLang="en-US" smtClean="0"/>
              <a:t>7</a:t>
            </a:fld>
            <a:endParaRPr lang="zh-CN" altLang="en-US"/>
          </a:p>
        </p:txBody>
      </p:sp>
    </p:spTree>
    <p:extLst>
      <p:ext uri="{BB962C8B-B14F-4D97-AF65-F5344CB8AC3E}">
        <p14:creationId xmlns:p14="http://schemas.microsoft.com/office/powerpoint/2010/main" val="150404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We start from the free particle approximation. We treat the particles to be classical. And because thickness is much smaller than mean free path, the force term dominates. So, we could neglect the collision term in Boltzmann equation. Intuitively, we can see this phase space of the particle motion, the gray line is the profile of the particle mass, the solid lines are incident particles coming from exterior of the bubble. When approaching the bubble wall, these particles lose their momentum, or bounced back. This momentum loss will dominate friction force on the bubble wall. The dashed lines are incident from the interior, which are Boltzmann suppressed. As an ansatz, we take the incident particles distribution from both side in thermal equilibrium, but they might have different temperatures. With this distribution function, we can calculate the energy momentum tensor. In bubble wall frame, when at terminal velocity, the pressure difference contribute from plasma and the field should be balanced. Thus one can rough</a:t>
                </a:r>
                <a:r>
                  <a:rPr lang="en-US" altLang="zh-CN" sz="1800" baseline="0" dirty="0">
                    <a:effectLst/>
                    <a:latin typeface="等线" panose="02010600030101010101" pitchFamily="2" charset="-122"/>
                    <a:cs typeface="Times New Roman" panose="02020603050405020304" pitchFamily="18" charset="0"/>
                  </a:rPr>
                  <a:t>ly read off the </a:t>
                </a:r>
                <a14:m>
                  <m:oMath xmlns:m="http://schemas.openxmlformats.org/officeDocument/2006/math">
                    <m:sSub>
                      <m:sSubPr>
                        <m:ctrlPr>
                          <a:rPr lang="en-US" altLang="zh-CN" sz="1800" b="0" i="1" baseline="0" smtClean="0">
                            <a:effectLst/>
                            <a:latin typeface="Cambria Math" panose="02040503050406030204" pitchFamily="18" charset="0"/>
                            <a:cs typeface="Times New Roman" panose="02020603050405020304" pitchFamily="18" charset="0"/>
                          </a:rPr>
                        </m:ctrlPr>
                      </m:sSubPr>
                      <m:e>
                        <m:r>
                          <a:rPr lang="en-US" altLang="zh-CN" sz="1800" b="0" i="1" baseline="0" smtClean="0">
                            <a:effectLst/>
                            <a:latin typeface="Cambria Math" panose="02040503050406030204" pitchFamily="18" charset="0"/>
                            <a:cs typeface="Times New Roman" panose="02020603050405020304" pitchFamily="18" charset="0"/>
                          </a:rPr>
                          <m:t>𝑣</m:t>
                        </m:r>
                      </m:e>
                      <m:sub>
                        <m:r>
                          <a:rPr lang="en-US" altLang="zh-CN" sz="1800" b="0" i="1" baseline="0" smtClean="0">
                            <a:effectLst/>
                            <a:latin typeface="Cambria Math" panose="02040503050406030204" pitchFamily="18" charset="0"/>
                            <a:cs typeface="Times New Roman" panose="02020603050405020304" pitchFamily="18" charset="0"/>
                          </a:rPr>
                          <m:t>𝑤</m:t>
                        </m:r>
                      </m:sub>
                    </m:sSub>
                  </m:oMath>
                </a14:m>
                <a:r>
                  <a:rPr lang="en-US" altLang="zh-CN" sz="1800" dirty="0">
                    <a:effectLst/>
                    <a:latin typeface="等线" panose="02010600030101010101" pitchFamily="2" charset="-122"/>
                    <a:cs typeface="Times New Roman" panose="02020603050405020304" pitchFamily="18" charset="0"/>
                  </a:rPr>
                  <a:t> on this plot. And one thing worth to mention is, when we set </a:t>
                </a:r>
                <a14:m>
                  <m:oMath xmlns:m="http://schemas.openxmlformats.org/officeDocument/2006/math">
                    <m:sSub>
                      <m:sSubPr>
                        <m:ctrlPr>
                          <a:rPr lang="zh-CN" altLang="zh-CN" i="1">
                            <a:effectLst/>
                            <a:latin typeface="Cambria Math" panose="02040503050406030204" pitchFamily="18" charset="0"/>
                            <a:ea typeface="Latin Modern Math" panose="02000503000000000000" pitchFamily="50" charset="0"/>
                          </a:rPr>
                        </m:ctrlPr>
                      </m:sSubPr>
                      <m:e>
                        <m:r>
                          <a:rPr lang="en-US" altLang="zh-CN" sz="1800" i="1">
                            <a:effectLst/>
                            <a:latin typeface="Latin Modern Math" panose="02000503000000000000" pitchFamily="50" charset="0"/>
                            <a:ea typeface="等线" panose="02010600030101010101" pitchFamily="2" charset="-122"/>
                            <a:cs typeface="Times New Roman" panose="02020603050405020304" pitchFamily="18" charset="0"/>
                          </a:rPr>
                          <m:t>𝑣</m:t>
                        </m:r>
                      </m:e>
                      <m:sub>
                        <m:r>
                          <a:rPr lang="en-US" altLang="zh-CN" sz="1800" i="1">
                            <a:effectLst/>
                            <a:latin typeface="Latin Modern Math" panose="02000503000000000000" pitchFamily="50" charset="0"/>
                            <a:ea typeface="等线" panose="02010600030101010101" pitchFamily="2" charset="-122"/>
                            <a:cs typeface="Times New Roman" panose="02020603050405020304" pitchFamily="18" charset="0"/>
                          </a:rPr>
                          <m:t>𝑤</m:t>
                        </m:r>
                      </m:sub>
                    </m:sSub>
                    <m:r>
                      <a:rPr lang="en-US" altLang="zh-CN" sz="1800" i="1">
                        <a:effectLst/>
                        <a:latin typeface="Latin Modern Math" panose="02000503000000000000" pitchFamily="50" charset="0"/>
                        <a:ea typeface="等线" panose="02010600030101010101" pitchFamily="2" charset="-122"/>
                        <a:cs typeface="Times New Roman" panose="02020603050405020304" pitchFamily="18" charset="0"/>
                      </a:rPr>
                      <m:t>=0</m:t>
                    </m:r>
                  </m:oMath>
                </a14:m>
                <a:r>
                  <a:rPr lang="en-US" altLang="zh-CN" sz="1800" dirty="0">
                    <a:effectLst/>
                    <a:latin typeface="等线" panose="02010600030101010101" pitchFamily="2" charset="-122"/>
                    <a:cs typeface="Times New Roman" panose="02020603050405020304" pitchFamily="18" charset="0"/>
                  </a:rPr>
                  <a:t>, this pressure difference coincides with the difference in the effective potential. Another thing is, in our interested parameter region, this balance can hold with in the </a:t>
                </a:r>
                <a:r>
                  <a:rPr lang="en-US" altLang="zh-CN" sz="1800" dirty="0" err="1">
                    <a:effectLst/>
                    <a:latin typeface="等线" panose="02010600030101010101" pitchFamily="2" charset="-122"/>
                    <a:cs typeface="Times New Roman" panose="02020603050405020304" pitchFamily="18" charset="0"/>
                  </a:rPr>
                  <a:t>Bödeker</a:t>
                </a:r>
                <a:r>
                  <a:rPr lang="en-US" altLang="zh-CN" sz="1800" dirty="0">
                    <a:effectLst/>
                    <a:latin typeface="等线" panose="02010600030101010101" pitchFamily="2" charset="-122"/>
                    <a:cs typeface="Times New Roman" panose="02020603050405020304" pitchFamily="18" charset="0"/>
                  </a:rPr>
                  <a:t>-Moore limit, so we won’t bother to concern about particle splitting process.</a:t>
                </a:r>
                <a:endParaRPr lang="zh-CN" altLang="en-US" dirty="0"/>
              </a:p>
            </p:txBody>
          </p:sp>
        </mc:Choice>
        <mc:Fallback xmlns="">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We start from the free particle approximation. We treat the particles to be classical. And because thickness is much smaller than mean free path, the force term dominates. So, we could neglect the collision term in Boltzmann equation. Intuitively, we can see this phase space of the particle motion, the gray line is the profile of the particle mass, the solid lines are incident particles coming from exterior of the bubble. When approaching the bubble wall, these particles lose their momentum, or bounced back. This momentum loss will dominate friction force on the bubble wall. The dashed lines are incident from the interior, which are Boltzmann suppressed. As an ansatz, we take the incident particles distribution from both side in thermal equilibrium, but they might have different temperatures. With this distribution function, we can calculate the energy momentum tensor. In bubble wall frame, when at terminal velocity, the pressure difference contribute from plasma and the field should be balanced. Thus one can rough</a:t>
                </a:r>
                <a:r>
                  <a:rPr lang="en-US" altLang="zh-CN" sz="1800" baseline="0" dirty="0">
                    <a:effectLst/>
                    <a:latin typeface="等线" panose="02010600030101010101" pitchFamily="2" charset="-122"/>
                    <a:cs typeface="Times New Roman" panose="02020603050405020304" pitchFamily="18" charset="0"/>
                  </a:rPr>
                  <a:t>ly read off the </a:t>
                </a:r>
                <a:r>
                  <a:rPr lang="en-US" altLang="zh-CN" sz="1800" b="0" i="0" baseline="0">
                    <a:effectLst/>
                    <a:latin typeface="Cambria Math" panose="02040503050406030204" pitchFamily="18" charset="0"/>
                    <a:cs typeface="Times New Roman" panose="02020603050405020304" pitchFamily="18" charset="0"/>
                  </a:rPr>
                  <a:t>𝑣_𝑤</a:t>
                </a:r>
                <a:r>
                  <a:rPr lang="en-US" altLang="zh-CN" sz="1800" dirty="0">
                    <a:effectLst/>
                    <a:latin typeface="等线" panose="02010600030101010101" pitchFamily="2" charset="-122"/>
                    <a:cs typeface="Times New Roman" panose="02020603050405020304" pitchFamily="18" charset="0"/>
                  </a:rPr>
                  <a:t> on this plot. And one thing worth to mention is, when we set </a:t>
                </a:r>
                <a:r>
                  <a:rPr lang="en-US" altLang="zh-CN" sz="1800" i="0">
                    <a:effectLst/>
                    <a:latin typeface="Latin Modern Math" panose="02000503000000000000" pitchFamily="50" charset="0"/>
                    <a:ea typeface="等线" panose="02010600030101010101" pitchFamily="2" charset="-122"/>
                    <a:cs typeface="Times New Roman" panose="02020603050405020304" pitchFamily="18" charset="0"/>
                  </a:rPr>
                  <a:t>𝑣</a:t>
                </a:r>
                <a:r>
                  <a:rPr lang="zh-CN" altLang="zh-CN" sz="1800" i="0">
                    <a:effectLst/>
                    <a:latin typeface="Cambria Math" panose="02040503050406030204" pitchFamily="18" charset="0"/>
                    <a:ea typeface="等线" panose="02010600030101010101" pitchFamily="2" charset="-122"/>
                    <a:cs typeface="Times New Roman" panose="02020603050405020304" pitchFamily="18" charset="0"/>
                  </a:rPr>
                  <a:t>_</a:t>
                </a:r>
                <a:r>
                  <a:rPr lang="en-US" altLang="zh-CN" sz="1800" i="0">
                    <a:effectLst/>
                    <a:latin typeface="Latin Modern Math" panose="02000503000000000000" pitchFamily="50" charset="0"/>
                    <a:ea typeface="等线" panose="02010600030101010101" pitchFamily="2" charset="-122"/>
                    <a:cs typeface="Times New Roman" panose="02020603050405020304" pitchFamily="18" charset="0"/>
                  </a:rPr>
                  <a:t>𝑤=0</a:t>
                </a:r>
                <a:r>
                  <a:rPr lang="en-US" altLang="zh-CN" sz="1800" dirty="0">
                    <a:effectLst/>
                    <a:latin typeface="等线" panose="02010600030101010101" pitchFamily="2" charset="-122"/>
                    <a:cs typeface="Times New Roman" panose="02020603050405020304" pitchFamily="18" charset="0"/>
                  </a:rPr>
                  <a:t>, this pressure difference coincides with the difference in the effective potential. Another thing is, in our interested parameter region, this balance can hold with in the </a:t>
                </a:r>
                <a:r>
                  <a:rPr lang="en-US" altLang="zh-CN" sz="1800" dirty="0" err="1">
                    <a:effectLst/>
                    <a:latin typeface="等线" panose="02010600030101010101" pitchFamily="2" charset="-122"/>
                    <a:cs typeface="Times New Roman" panose="02020603050405020304" pitchFamily="18" charset="0"/>
                  </a:rPr>
                  <a:t>Bödeker</a:t>
                </a:r>
                <a:r>
                  <a:rPr lang="en-US" altLang="zh-CN" sz="1800" dirty="0">
                    <a:effectLst/>
                    <a:latin typeface="等线" panose="02010600030101010101" pitchFamily="2" charset="-122"/>
                    <a:cs typeface="Times New Roman" panose="02020603050405020304" pitchFamily="18" charset="0"/>
                  </a:rPr>
                  <a:t>-Moore limit, so we won’t bother to concern about particle splitting process.</a:t>
                </a:r>
                <a:endParaRPr lang="zh-CN" altLang="en-US" dirty="0"/>
              </a:p>
            </p:txBody>
          </p:sp>
        </mc:Fallback>
      </mc:AlternateContent>
      <p:sp>
        <p:nvSpPr>
          <p:cNvPr id="4" name="灯片编号占位符 3"/>
          <p:cNvSpPr>
            <a:spLocks noGrp="1"/>
          </p:cNvSpPr>
          <p:nvPr>
            <p:ph type="sldNum" sz="quarter" idx="5"/>
          </p:nvPr>
        </p:nvSpPr>
        <p:spPr/>
        <p:txBody>
          <a:bodyPr/>
          <a:lstStyle/>
          <a:p>
            <a:fld id="{3D954F53-5407-4BFA-9E11-2CD0618A0A62}" type="slidenum">
              <a:rPr lang="zh-CN" altLang="en-US" smtClean="0"/>
              <a:t>8</a:t>
            </a:fld>
            <a:endParaRPr lang="zh-CN" altLang="en-US"/>
          </a:p>
        </p:txBody>
      </p:sp>
    </p:spTree>
    <p:extLst>
      <p:ext uri="{BB962C8B-B14F-4D97-AF65-F5344CB8AC3E}">
        <p14:creationId xmlns:p14="http://schemas.microsoft.com/office/powerpoint/2010/main" val="2356084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Then we come to LTE approximation. One can use hydrodynamics to study the fluid bulk motion. One</a:t>
                </a:r>
                <a:r>
                  <a:rPr lang="en-US" altLang="zh-CN" sz="1800" kern="100" baseline="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can get the equation of state from the effective potential. When the bubble radius become large, the fluid motion tends to be self-similar. So, one can cast the fluid equation into this form and solve for the profile of fluid velocity and temperature. In this case, the bubble wall can be treated as a discontinuity, and here is the matching condition. By comparing the </a:t>
                </a:r>
                <a14:m>
                  <m:oMath xmlns:m="http://schemas.openxmlformats.org/officeDocument/2006/math">
                    <m:sSub>
                      <m:sSubPr>
                        <m:ctrlPr>
                          <a:rPr lang="zh-CN" altLang="zh-CN" sz="1800" i="1" kern="100">
                            <a:effectLst/>
                            <a:latin typeface="Cambria Math" panose="02040503050406030204" pitchFamily="18" charset="0"/>
                            <a:ea typeface="Latin Modern Math" panose="02000503000000000000" pitchFamily="50" charset="0"/>
                            <a:cs typeface="Times New Roman" panose="02020603050405020304" pitchFamily="18" charset="0"/>
                          </a:rPr>
                        </m:ctrlPr>
                      </m:sSubPr>
                      <m:e>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𝑣</m:t>
                        </m:r>
                      </m:e>
                      <m:sub>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𝑤</m:t>
                        </m:r>
                      </m:sub>
                    </m:sSub>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with sound velocity and the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Jouguet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velocity, the fluid bulk motion is divided into these three modes. At this moment, the </a:t>
                </a:r>
                <a14:m>
                  <m:oMath xmlns:m="http://schemas.openxmlformats.org/officeDocument/2006/math">
                    <m:sSub>
                      <m:sSubPr>
                        <m:ctrlPr>
                          <a:rPr lang="zh-CN" altLang="zh-CN" sz="1800" i="1" kern="100">
                            <a:effectLst/>
                            <a:latin typeface="Cambria Math" panose="02040503050406030204" pitchFamily="18" charset="0"/>
                            <a:ea typeface="Latin Modern Math" panose="02000503000000000000" pitchFamily="50" charset="0"/>
                            <a:cs typeface="Times New Roman" panose="02020603050405020304" pitchFamily="18" charset="0"/>
                          </a:rPr>
                        </m:ctrlPr>
                      </m:sSubPr>
                      <m:e>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𝑣</m:t>
                        </m:r>
                      </m:e>
                      <m:sub>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𝑤</m:t>
                        </m:r>
                      </m:sub>
                    </m:sSub>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can not be determined by LTE approximation itself. But once we know </a:t>
                </a:r>
                <a14:m>
                  <m:oMath xmlns:m="http://schemas.openxmlformats.org/officeDocument/2006/math">
                    <m:sSub>
                      <m:sSubPr>
                        <m:ctrlPr>
                          <a:rPr lang="zh-CN" altLang="zh-CN" sz="1800" i="1" kern="100">
                            <a:effectLst/>
                            <a:latin typeface="Cambria Math" panose="02040503050406030204" pitchFamily="18" charset="0"/>
                            <a:ea typeface="Latin Modern Math" panose="02000503000000000000" pitchFamily="50" charset="0"/>
                            <a:cs typeface="Times New Roman" panose="02020603050405020304" pitchFamily="18" charset="0"/>
                          </a:rPr>
                        </m:ctrlPr>
                      </m:sSubPr>
                      <m:e>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𝑣</m:t>
                        </m:r>
                      </m:e>
                      <m:sub>
                        <m:r>
                          <a:rPr lang="en-US" altLang="zh-CN" sz="1800" i="1" kern="100">
                            <a:effectLst/>
                            <a:latin typeface="Latin Modern Math" panose="02000503000000000000" pitchFamily="50" charset="0"/>
                            <a:ea typeface="等线" panose="02010600030101010101" pitchFamily="2" charset="-122"/>
                            <a:cs typeface="Times New Roman" panose="02020603050405020304" pitchFamily="18" charset="0"/>
                          </a:rPr>
                          <m:t>𝑤</m:t>
                        </m:r>
                      </m:sub>
                    </m:sSub>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we can use LTE to calculate energy budget. Which is important when calculating the gravitational wave spectrum.</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Then we come to LTE approximation. One can use hydrodynamics to study the fluid bulk motion. One</a:t>
                </a:r>
                <a:r>
                  <a:rPr lang="en-US" altLang="zh-CN" sz="1800" kern="100" baseline="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can get the equation of state from the effective potential. When the bubble radius become large, the fluid motion tends to be self-similar. So, one can cast the fluid equation into this form and solve for the profile of fluid velocity and temperature. In this case, the bubble wall can be treated as a discontinuity, and here is the matching condition. By comparing the </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𝑣</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_</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𝑤</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with sound velocity and the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Jouguet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velocity, the fluid bulk motion is divided into these three modes. At this moment, the </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𝑣</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_</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𝑤</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can not be determined by LTE approximation itself. But once we know </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𝑣</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_</a:t>
                </a:r>
                <a:r>
                  <a:rPr lang="en-US" altLang="zh-CN" sz="1800" i="0" kern="100">
                    <a:effectLst/>
                    <a:latin typeface="Latin Modern Math" panose="02000503000000000000" pitchFamily="50" charset="0"/>
                    <a:ea typeface="等线" panose="02010600030101010101" pitchFamily="2" charset="-122"/>
                    <a:cs typeface="Times New Roman" panose="02020603050405020304" pitchFamily="18" charset="0"/>
                  </a:rPr>
                  <a:t>𝑤</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we can use LTE to calculate energy budget. Which is important when calculating the gravitational wave spectrum.</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mc:Fallback>
      </mc:AlternateContent>
      <p:sp>
        <p:nvSpPr>
          <p:cNvPr id="4" name="灯片编号占位符 3"/>
          <p:cNvSpPr>
            <a:spLocks noGrp="1"/>
          </p:cNvSpPr>
          <p:nvPr>
            <p:ph type="sldNum" sz="quarter" idx="5"/>
          </p:nvPr>
        </p:nvSpPr>
        <p:spPr/>
        <p:txBody>
          <a:bodyPr/>
          <a:lstStyle/>
          <a:p>
            <a:fld id="{3D954F53-5407-4BFA-9E11-2CD0618A0A62}" type="slidenum">
              <a:rPr lang="zh-CN" altLang="en-US" smtClean="0"/>
              <a:t>9</a:t>
            </a:fld>
            <a:endParaRPr lang="zh-CN" altLang="en-US"/>
          </a:p>
        </p:txBody>
      </p:sp>
    </p:spTree>
    <p:extLst>
      <p:ext uri="{BB962C8B-B14F-4D97-AF65-F5344CB8AC3E}">
        <p14:creationId xmlns:p14="http://schemas.microsoft.com/office/powerpoint/2010/main" val="302637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E4DCC08-2B25-48C1-994E-248268611FE9}" type="datetimeFigureOut">
              <a:rPr lang="zh-CN" altLang="en-US" smtClean="0"/>
              <a:t>2024/9/30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A78E0E2-4EFC-47D7-9A88-D282187391D2}" type="slidenum">
              <a:rPr lang="zh-CN" altLang="en-US" smtClean="0"/>
              <a:t>‹#›</a:t>
            </a:fld>
            <a:endParaRPr lang="zh-CN" altLang="en-US"/>
          </a:p>
        </p:txBody>
      </p:sp>
    </p:spTree>
    <p:extLst>
      <p:ext uri="{BB962C8B-B14F-4D97-AF65-F5344CB8AC3E}">
        <p14:creationId xmlns:p14="http://schemas.microsoft.com/office/powerpoint/2010/main" val="13124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E4DCC08-2B25-48C1-994E-248268611FE9}" type="datetimeFigureOut">
              <a:rPr lang="zh-CN" altLang="en-US" smtClean="0"/>
              <a:t>2024/9/30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A78E0E2-4EFC-47D7-9A88-D282187391D2}" type="slidenum">
              <a:rPr lang="zh-CN" altLang="en-US" smtClean="0"/>
              <a:t>‹#›</a:t>
            </a:fld>
            <a:endParaRPr lang="zh-CN" altLang="en-US"/>
          </a:p>
        </p:txBody>
      </p:sp>
    </p:spTree>
    <p:extLst>
      <p:ext uri="{BB962C8B-B14F-4D97-AF65-F5344CB8AC3E}">
        <p14:creationId xmlns:p14="http://schemas.microsoft.com/office/powerpoint/2010/main" val="14464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E4DCC08-2B25-48C1-994E-248268611FE9}" type="datetimeFigureOut">
              <a:rPr lang="zh-CN" altLang="en-US" smtClean="0"/>
              <a:t>2024/9/30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A78E0E2-4EFC-47D7-9A88-D282187391D2}" type="slidenum">
              <a:rPr lang="zh-CN" altLang="en-US" smtClean="0"/>
              <a:t>‹#›</a:t>
            </a:fld>
            <a:endParaRPr lang="zh-CN" altLang="en-US"/>
          </a:p>
        </p:txBody>
      </p:sp>
    </p:spTree>
    <p:extLst>
      <p:ext uri="{BB962C8B-B14F-4D97-AF65-F5344CB8AC3E}">
        <p14:creationId xmlns:p14="http://schemas.microsoft.com/office/powerpoint/2010/main" val="2714798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E4DCC08-2B25-48C1-994E-248268611FE9}" type="datetimeFigureOut">
              <a:rPr lang="zh-CN" altLang="en-US" smtClean="0"/>
              <a:t>2024/9/30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A78E0E2-4EFC-47D7-9A88-D282187391D2}" type="slidenum">
              <a:rPr lang="zh-CN" altLang="en-US" smtClean="0"/>
              <a:t>‹#›</a:t>
            </a:fld>
            <a:endParaRPr lang="zh-CN" altLang="en-US"/>
          </a:p>
        </p:txBody>
      </p:sp>
    </p:spTree>
    <p:extLst>
      <p:ext uri="{BB962C8B-B14F-4D97-AF65-F5344CB8AC3E}">
        <p14:creationId xmlns:p14="http://schemas.microsoft.com/office/powerpoint/2010/main" val="216526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8E4DCC08-2B25-48C1-994E-248268611FE9}" type="datetimeFigureOut">
              <a:rPr lang="zh-CN" altLang="en-US" smtClean="0"/>
              <a:t>2024/9/30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A78E0E2-4EFC-47D7-9A88-D282187391D2}" type="slidenum">
              <a:rPr lang="zh-CN" altLang="en-US" smtClean="0"/>
              <a:t>‹#›</a:t>
            </a:fld>
            <a:endParaRPr lang="zh-CN" altLang="en-US"/>
          </a:p>
        </p:txBody>
      </p:sp>
    </p:spTree>
    <p:extLst>
      <p:ext uri="{BB962C8B-B14F-4D97-AF65-F5344CB8AC3E}">
        <p14:creationId xmlns:p14="http://schemas.microsoft.com/office/powerpoint/2010/main" val="346599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8E4DCC08-2B25-48C1-994E-248268611FE9}" type="datetimeFigureOut">
              <a:rPr lang="zh-CN" altLang="en-US" smtClean="0"/>
              <a:t>2024/9/30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A78E0E2-4EFC-47D7-9A88-D282187391D2}" type="slidenum">
              <a:rPr lang="zh-CN" altLang="en-US" smtClean="0"/>
              <a:t>‹#›</a:t>
            </a:fld>
            <a:endParaRPr lang="zh-CN" altLang="en-US"/>
          </a:p>
        </p:txBody>
      </p:sp>
    </p:spTree>
    <p:extLst>
      <p:ext uri="{BB962C8B-B14F-4D97-AF65-F5344CB8AC3E}">
        <p14:creationId xmlns:p14="http://schemas.microsoft.com/office/powerpoint/2010/main" val="382956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8E4DCC08-2B25-48C1-994E-248268611FE9}" type="datetimeFigureOut">
              <a:rPr lang="zh-CN" altLang="en-US" smtClean="0"/>
              <a:t>2024/9/30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A78E0E2-4EFC-47D7-9A88-D282187391D2}" type="slidenum">
              <a:rPr lang="zh-CN" altLang="en-US" smtClean="0"/>
              <a:t>‹#›</a:t>
            </a:fld>
            <a:endParaRPr lang="zh-CN" altLang="en-US"/>
          </a:p>
        </p:txBody>
      </p:sp>
    </p:spTree>
    <p:extLst>
      <p:ext uri="{BB962C8B-B14F-4D97-AF65-F5344CB8AC3E}">
        <p14:creationId xmlns:p14="http://schemas.microsoft.com/office/powerpoint/2010/main" val="215067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E4DCC08-2B25-48C1-994E-248268611FE9}" type="datetimeFigureOut">
              <a:rPr lang="zh-CN" altLang="en-US" smtClean="0"/>
              <a:t>2024/9/30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A78E0E2-4EFC-47D7-9A88-D282187391D2}" type="slidenum">
              <a:rPr lang="zh-CN" altLang="en-US" smtClean="0"/>
              <a:t>‹#›</a:t>
            </a:fld>
            <a:endParaRPr lang="zh-CN" altLang="en-US"/>
          </a:p>
        </p:txBody>
      </p:sp>
    </p:spTree>
    <p:extLst>
      <p:ext uri="{BB962C8B-B14F-4D97-AF65-F5344CB8AC3E}">
        <p14:creationId xmlns:p14="http://schemas.microsoft.com/office/powerpoint/2010/main" val="427593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DCC08-2B25-48C1-994E-248268611FE9}" type="datetimeFigureOut">
              <a:rPr lang="zh-CN" altLang="en-US" smtClean="0"/>
              <a:t>2024/9/30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A78E0E2-4EFC-47D7-9A88-D282187391D2}" type="slidenum">
              <a:rPr lang="zh-CN" altLang="en-US" smtClean="0"/>
              <a:t>‹#›</a:t>
            </a:fld>
            <a:endParaRPr lang="zh-CN" altLang="en-US"/>
          </a:p>
        </p:txBody>
      </p:sp>
    </p:spTree>
    <p:extLst>
      <p:ext uri="{BB962C8B-B14F-4D97-AF65-F5344CB8AC3E}">
        <p14:creationId xmlns:p14="http://schemas.microsoft.com/office/powerpoint/2010/main" val="31437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E4DCC08-2B25-48C1-994E-248268611FE9}" type="datetimeFigureOut">
              <a:rPr lang="zh-CN" altLang="en-US" smtClean="0"/>
              <a:t>2024/9/30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A78E0E2-4EFC-47D7-9A88-D282187391D2}" type="slidenum">
              <a:rPr lang="zh-CN" altLang="en-US" smtClean="0"/>
              <a:t>‹#›</a:t>
            </a:fld>
            <a:endParaRPr lang="zh-CN" altLang="en-US"/>
          </a:p>
        </p:txBody>
      </p:sp>
    </p:spTree>
    <p:extLst>
      <p:ext uri="{BB962C8B-B14F-4D97-AF65-F5344CB8AC3E}">
        <p14:creationId xmlns:p14="http://schemas.microsoft.com/office/powerpoint/2010/main" val="386192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E4DCC08-2B25-48C1-994E-248268611FE9}" type="datetimeFigureOut">
              <a:rPr lang="zh-CN" altLang="en-US" smtClean="0"/>
              <a:t>2024/9/30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A78E0E2-4EFC-47D7-9A88-D282187391D2}" type="slidenum">
              <a:rPr lang="zh-CN" altLang="en-US" smtClean="0"/>
              <a:t>‹#›</a:t>
            </a:fld>
            <a:endParaRPr lang="zh-CN" altLang="en-US"/>
          </a:p>
        </p:txBody>
      </p:sp>
    </p:spTree>
    <p:extLst>
      <p:ext uri="{BB962C8B-B14F-4D97-AF65-F5344CB8AC3E}">
        <p14:creationId xmlns:p14="http://schemas.microsoft.com/office/powerpoint/2010/main" val="161415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DCC08-2B25-48C1-994E-248268611FE9}" type="datetimeFigureOut">
              <a:rPr lang="zh-CN" altLang="en-US" smtClean="0"/>
              <a:t>2024/9/30</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8E0E2-4EFC-47D7-9A88-D282187391D2}" type="slidenum">
              <a:rPr lang="zh-CN" altLang="en-US" smtClean="0"/>
              <a:t>‹#›</a:t>
            </a:fld>
            <a:endParaRPr lang="zh-CN" altLang="en-US"/>
          </a:p>
        </p:txBody>
      </p:sp>
    </p:spTree>
    <p:extLst>
      <p:ext uri="{BB962C8B-B14F-4D97-AF65-F5344CB8AC3E}">
        <p14:creationId xmlns:p14="http://schemas.microsoft.com/office/powerpoint/2010/main" val="990762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7.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676721-6716-8A2C-60E1-35F1E400DF6C}"/>
              </a:ext>
            </a:extLst>
          </p:cNvPr>
          <p:cNvSpPr>
            <a:spLocks noGrp="1"/>
          </p:cNvSpPr>
          <p:nvPr>
            <p:ph type="ctrTitle"/>
          </p:nvPr>
        </p:nvSpPr>
        <p:spPr/>
        <p:txBody>
          <a:bodyPr>
            <a:noAutofit/>
          </a:bodyPr>
          <a:lstStyle/>
          <a:p>
            <a:r>
              <a:rPr lang="en-US" altLang="zh-CN" sz="4400" dirty="0"/>
              <a:t>Bubble wall velocity and gravitational wave in the minimal left-right symmetric model</a:t>
            </a:r>
            <a:endParaRPr lang="zh-CN" altLang="en-US" sz="4400" dirty="0"/>
          </a:p>
        </p:txBody>
      </p:sp>
      <p:sp>
        <p:nvSpPr>
          <p:cNvPr id="3" name="副标题 2">
            <a:extLst>
              <a:ext uri="{FF2B5EF4-FFF2-40B4-BE49-F238E27FC236}">
                <a16:creationId xmlns:a16="http://schemas.microsoft.com/office/drawing/2014/main" id="{38E2BB1B-9B85-63B4-0D00-C18BDB0FF56A}"/>
              </a:ext>
            </a:extLst>
          </p:cNvPr>
          <p:cNvSpPr>
            <a:spLocks noGrp="1"/>
          </p:cNvSpPr>
          <p:nvPr>
            <p:ph type="subTitle" idx="1"/>
          </p:nvPr>
        </p:nvSpPr>
        <p:spPr/>
        <p:txBody>
          <a:bodyPr>
            <a:normAutofit lnSpcReduction="10000"/>
          </a:bodyPr>
          <a:lstStyle/>
          <a:p>
            <a:endParaRPr lang="en-US" altLang="zh-CN" sz="2000" dirty="0"/>
          </a:p>
          <a:p>
            <a:r>
              <a:rPr lang="en-US" altLang="zh-CN" sz="2000" dirty="0"/>
              <a:t>[2405.01949], </a:t>
            </a:r>
            <a:r>
              <a:rPr lang="en-US" altLang="zh-CN" sz="2000" u="sng" dirty="0"/>
              <a:t>Dian-Wei Wang</a:t>
            </a:r>
            <a:r>
              <a:rPr lang="en-US" altLang="zh-CN" sz="2000" dirty="0"/>
              <a:t> , Qi-Shu Yan, Mei Huang</a:t>
            </a:r>
          </a:p>
          <a:p>
            <a:endParaRPr lang="en-US" altLang="zh-CN" dirty="0"/>
          </a:p>
          <a:p>
            <a:r>
              <a:rPr lang="en-US" altLang="zh-CN" dirty="0"/>
              <a:t>09/29/2024</a:t>
            </a:r>
          </a:p>
        </p:txBody>
      </p:sp>
      <p:pic>
        <p:nvPicPr>
          <p:cNvPr id="7" name="图片 6">
            <a:extLst>
              <a:ext uri="{FF2B5EF4-FFF2-40B4-BE49-F238E27FC236}">
                <a16:creationId xmlns:a16="http://schemas.microsoft.com/office/drawing/2014/main" id="{204FFECD-BB89-0D56-8874-931A8F70B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735637"/>
            <a:ext cx="3093812" cy="550011"/>
          </a:xfrm>
          <a:prstGeom prst="rect">
            <a:avLst/>
          </a:prstGeom>
        </p:spPr>
      </p:pic>
      <p:pic>
        <p:nvPicPr>
          <p:cNvPr id="42" name="图片 41">
            <a:extLst>
              <a:ext uri="{FF2B5EF4-FFF2-40B4-BE49-F238E27FC236}">
                <a16:creationId xmlns:a16="http://schemas.microsoft.com/office/drawing/2014/main" id="{55D994E3-A775-1428-520A-9FD2B2A59740}"/>
              </a:ext>
            </a:extLst>
          </p:cNvPr>
          <p:cNvPicPr>
            <a:picLocks noChangeAspect="1"/>
          </p:cNvPicPr>
          <p:nvPr/>
        </p:nvPicPr>
        <p:blipFill>
          <a:blip r:embed="rId4"/>
          <a:stretch>
            <a:fillRect/>
          </a:stretch>
        </p:blipFill>
        <p:spPr>
          <a:xfrm>
            <a:off x="5590728" y="5735637"/>
            <a:ext cx="3455081" cy="496737"/>
          </a:xfrm>
          <a:prstGeom prst="rect">
            <a:avLst/>
          </a:prstGeom>
        </p:spPr>
      </p:pic>
    </p:spTree>
    <p:extLst>
      <p:ext uri="{BB962C8B-B14F-4D97-AF65-F5344CB8AC3E}">
        <p14:creationId xmlns:p14="http://schemas.microsoft.com/office/powerpoint/2010/main" val="1778696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16007C-4D2E-ABE5-CF20-7C39E269D983}"/>
              </a:ext>
            </a:extLst>
          </p:cNvPr>
          <p:cNvSpPr>
            <a:spLocks noGrp="1"/>
          </p:cNvSpPr>
          <p:nvPr>
            <p:ph type="title"/>
          </p:nvPr>
        </p:nvSpPr>
        <p:spPr/>
        <p:txBody>
          <a:bodyPr>
            <a:normAutofit/>
          </a:bodyPr>
          <a:lstStyle/>
          <a:p>
            <a:r>
              <a:rPr lang="en-US" altLang="zh-CN" sz="4000" dirty="0"/>
              <a:t>Field-Plasma System: </a:t>
            </a:r>
            <a:br>
              <a:rPr lang="en-US" altLang="zh-CN" sz="4000" dirty="0"/>
            </a:br>
            <a:r>
              <a:rPr lang="en-US" altLang="zh-CN" sz="2800" dirty="0"/>
              <a:t>Matching Condition and Bubble Wall Velocity</a:t>
            </a:r>
            <a:endParaRPr lang="zh-CN" altLang="en-US" sz="4000" dirty="0"/>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B9CE3ED7-AAAD-0AD1-8B0F-94E8DC12632F}"/>
                  </a:ext>
                </a:extLst>
              </p:cNvPr>
              <p:cNvSpPr txBox="1"/>
              <p:nvPr/>
            </p:nvSpPr>
            <p:spPr>
              <a:xfrm>
                <a:off x="441142" y="1933881"/>
                <a:ext cx="6004016" cy="3877856"/>
              </a:xfrm>
              <a:prstGeom prst="rect">
                <a:avLst/>
              </a:prstGeom>
              <a:noFill/>
            </p:spPr>
            <p:txBody>
              <a:bodyPr wrap="none" lIns="0" tIns="0" rIns="0" bIns="0" rtlCol="0">
                <a:spAutoFit/>
              </a:bodyPr>
              <a:lstStyle/>
              <a:p>
                <a:pPr marL="285744" indent="-285744">
                  <a:buFont typeface="Arial" panose="020B0604020202020204" pitchFamily="34" charset="0"/>
                  <a:buChar char="•"/>
                </a:pPr>
                <a:r>
                  <a:rPr lang="en-US" altLang="zh-CN" dirty="0"/>
                  <a:t>For non-runaway bubble wall, moving with constant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𝑤</m:t>
                        </m:r>
                      </m:sub>
                    </m:sSub>
                  </m:oMath>
                </a14:m>
                <a:r>
                  <a:rPr lang="en-US" altLang="zh-CN" dirty="0"/>
                  <a:t>,</a:t>
                </a:r>
                <a:br>
                  <a:rPr lang="en-US" altLang="zh-CN" dirty="0"/>
                </a:br>
                <a:r>
                  <a:rPr lang="en-US" altLang="zh-CN" dirty="0"/>
                  <a:t>VEV profile and </a:t>
                </a:r>
                <a14:m>
                  <m:oMath xmlns:m="http://schemas.openxmlformats.org/officeDocument/2006/math">
                    <m:r>
                      <a:rPr lang="en-US" altLang="zh-CN" b="0" i="1" smtClean="0">
                        <a:latin typeface="Cambria Math" panose="02040503050406030204" pitchFamily="18" charset="0"/>
                      </a:rPr>
                      <m:t>𝛿</m:t>
                    </m:r>
                    <m:r>
                      <a:rPr lang="en-US" altLang="zh-CN" b="0" i="1" smtClean="0">
                        <a:latin typeface="Cambria Math" panose="02040503050406030204" pitchFamily="18" charset="0"/>
                      </a:rPr>
                      <m:t>𝑓</m:t>
                    </m:r>
                  </m:oMath>
                </a14:m>
                <a:r>
                  <a:rPr lang="en-US" altLang="zh-CN" dirty="0"/>
                  <a:t> does not change with time </a:t>
                </a:r>
                <a14:m>
                  <m:oMath xmlns:m="http://schemas.openxmlformats.org/officeDocument/2006/math">
                    <m:r>
                      <a:rPr lang="en-US" altLang="zh-CN" b="0" i="1" smtClean="0">
                        <a:latin typeface="Cambria Math" panose="02040503050406030204" pitchFamily="18" charset="0"/>
                      </a:rPr>
                      <m:t>→</m:t>
                    </m:r>
                  </m:oMath>
                </a14:m>
                <a:br>
                  <a:rPr lang="en-US" altLang="zh-CN" dirty="0"/>
                </a:br>
                <a:r>
                  <a:rPr lang="en-US" altLang="zh-CN" dirty="0"/>
                  <a:t>No net energy/momentum accumulate near the bubble wall.</a:t>
                </a:r>
              </a:p>
              <a:p>
                <a:pPr marL="285744" indent="-285744">
                  <a:lnSpc>
                    <a:spcPct val="150000"/>
                  </a:lnSpc>
                  <a:buFont typeface="Arial" panose="020B0604020202020204" pitchFamily="34" charset="0"/>
                  <a:buChar char="•"/>
                </a:pPr>
                <a:r>
                  <a:rPr lang="en-US" altLang="zh-CN" dirty="0"/>
                  <a:t>Matching condition (in wall frame) </a:t>
                </a:r>
                <a:br>
                  <a:rPr lang="en-US" altLang="zh-CN" dirty="0"/>
                </a:b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𝑇</m:t>
                        </m:r>
                      </m:e>
                      <m:sub>
                        <m:r>
                          <m:rPr>
                            <m:sty m:val="p"/>
                          </m:rPr>
                          <a:rPr lang="en-US" altLang="zh-CN" i="1">
                            <a:latin typeface="Cambria Math" panose="02040503050406030204" pitchFamily="18" charset="0"/>
                          </a:rPr>
                          <m:t>FP</m:t>
                        </m:r>
                        <m:r>
                          <a:rPr lang="en-US" altLang="zh-CN" i="1">
                            <a:latin typeface="Cambria Math" panose="02040503050406030204" pitchFamily="18" charset="0"/>
                          </a:rPr>
                          <m:t>,</m:t>
                        </m:r>
                        <m:r>
                          <a:rPr lang="en-US" altLang="zh-CN" i="1">
                            <a:latin typeface="Cambria Math" panose="02040503050406030204" pitchFamily="18" charset="0"/>
                          </a:rPr>
                          <m:t>𝑏</m:t>
                        </m:r>
                      </m:sub>
                      <m:sup>
                        <m:r>
                          <a:rPr lang="en-US" altLang="zh-CN" i="1">
                            <a:latin typeface="Cambria Math" panose="02040503050406030204" pitchFamily="18" charset="0"/>
                          </a:rPr>
                          <m:t>𝑧𝑧</m:t>
                        </m:r>
                      </m:sup>
                    </m:sSubSup>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𝑏</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𝑠</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𝑤</m:t>
                            </m:r>
                          </m:sub>
                        </m:sSub>
                      </m:e>
                    </m:d>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𝑇</m:t>
                        </m:r>
                      </m:e>
                      <m:sub>
                        <m:r>
                          <m:rPr>
                            <m:sty m:val="p"/>
                          </m:rPr>
                          <a:rPr lang="en-US" altLang="zh-CN" i="1">
                            <a:latin typeface="Cambria Math" panose="02040503050406030204" pitchFamily="18" charset="0"/>
                          </a:rPr>
                          <m:t>FP</m:t>
                        </m:r>
                        <m:r>
                          <a:rPr lang="en-US" altLang="zh-CN" i="1">
                            <a:latin typeface="Cambria Math" panose="02040503050406030204" pitchFamily="18" charset="0"/>
                          </a:rPr>
                          <m:t>,</m:t>
                        </m:r>
                        <m:r>
                          <a:rPr lang="en-US" altLang="zh-CN" i="1">
                            <a:latin typeface="Cambria Math" panose="02040503050406030204" pitchFamily="18" charset="0"/>
                          </a:rPr>
                          <m:t>𝑠</m:t>
                        </m:r>
                      </m:sub>
                      <m:sup>
                        <m:r>
                          <a:rPr lang="en-US" altLang="zh-CN" i="1">
                            <a:latin typeface="Cambria Math" panose="02040503050406030204" pitchFamily="18" charset="0"/>
                          </a:rPr>
                          <m:t>𝑧𝑧</m:t>
                        </m:r>
                      </m:sup>
                    </m:sSubSup>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𝑏</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𝑠</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𝑤</m:t>
                            </m:r>
                          </m:sub>
                        </m:sSub>
                      </m:e>
                    </m:d>
                  </m:oMath>
                </a14:m>
                <a:r>
                  <a:rPr lang="en-US" altLang="zh-CN" dirty="0"/>
                  <a:t> </a:t>
                </a:r>
                <a:br>
                  <a:rPr lang="en-US" altLang="zh-CN" dirty="0"/>
                </a:b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𝑇</m:t>
                        </m:r>
                      </m:e>
                      <m:sub>
                        <m:r>
                          <m:rPr>
                            <m:sty m:val="p"/>
                          </m:rPr>
                          <a:rPr lang="en-US" altLang="zh-CN" i="1">
                            <a:latin typeface="Cambria Math" panose="02040503050406030204" pitchFamily="18" charset="0"/>
                          </a:rPr>
                          <m:t>FP</m:t>
                        </m:r>
                      </m:sub>
                      <m:sup>
                        <m:r>
                          <a:rPr lang="en-US" altLang="zh-CN" i="1">
                            <a:latin typeface="Cambria Math" panose="02040503050406030204" pitchFamily="18" charset="0"/>
                          </a:rPr>
                          <m:t>𝑧𝑧</m:t>
                        </m:r>
                      </m:sup>
                    </m:sSubSup>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𝑏</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𝑠</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𝑤</m:t>
                            </m:r>
                          </m:sub>
                        </m:sSub>
                      </m:e>
                    </m:d>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𝑇</m:t>
                        </m:r>
                      </m:e>
                      <m:sub>
                        <m:r>
                          <m:rPr>
                            <m:sty m:val="p"/>
                          </m:rPr>
                          <a:rPr lang="en-US" altLang="zh-CN" i="1">
                            <a:latin typeface="Cambria Math" panose="02040503050406030204" pitchFamily="18" charset="0"/>
                          </a:rPr>
                          <m:t>LTE</m:t>
                        </m:r>
                      </m:sub>
                      <m:sup>
                        <m:r>
                          <a:rPr lang="en-US" altLang="zh-CN" i="1">
                            <a:latin typeface="Cambria Math" panose="02040503050406030204" pitchFamily="18" charset="0"/>
                          </a:rPr>
                          <m:t>𝑧𝑧</m:t>
                        </m:r>
                      </m:sup>
                    </m:sSubSup>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𝑤</m:t>
                            </m:r>
                          </m:sub>
                        </m:sSub>
                      </m:e>
                    </m:d>
                  </m:oMath>
                </a14:m>
                <a:r>
                  <a:rPr lang="en-US" altLang="zh-CN" dirty="0"/>
                  <a:t> </a:t>
                </a:r>
                <a:br>
                  <a:rPr lang="en-US" altLang="zh-CN" dirty="0"/>
                </a:b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𝑇</m:t>
                        </m:r>
                      </m:e>
                      <m:sub>
                        <m:r>
                          <m:rPr>
                            <m:sty m:val="p"/>
                          </m:rPr>
                          <a:rPr lang="en-US" altLang="zh-CN" b="0" i="1" smtClean="0">
                            <a:latin typeface="Cambria Math" panose="02040503050406030204" pitchFamily="18" charset="0"/>
                          </a:rPr>
                          <m:t>FP</m:t>
                        </m:r>
                      </m:sub>
                      <m:sup>
                        <m:r>
                          <a:rPr lang="en-US" altLang="zh-CN" b="0" i="1" smtClean="0">
                            <a:latin typeface="Cambria Math" panose="02040503050406030204" pitchFamily="18" charset="0"/>
                          </a:rPr>
                          <m:t>0</m:t>
                        </m:r>
                        <m:r>
                          <a:rPr lang="en-US" altLang="zh-CN" b="0" i="1" smtClean="0">
                            <a:latin typeface="Cambria Math" panose="02040503050406030204" pitchFamily="18" charset="0"/>
                          </a:rPr>
                          <m:t>𝑧</m:t>
                        </m:r>
                      </m:sup>
                    </m:sSubSup>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𝑏</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𝑠</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𝑤</m:t>
                            </m:r>
                          </m:sub>
                        </m:sSub>
                      </m:e>
                    </m:d>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𝑇</m:t>
                        </m:r>
                      </m:e>
                      <m:sub>
                        <m:r>
                          <m:rPr>
                            <m:sty m:val="p"/>
                          </m:rPr>
                          <a:rPr lang="en-US" altLang="zh-CN" b="0" i="1" smtClean="0">
                            <a:latin typeface="Cambria Math" panose="02040503050406030204" pitchFamily="18" charset="0"/>
                          </a:rPr>
                          <m:t>LTE</m:t>
                        </m:r>
                      </m:sub>
                      <m:sup>
                        <m:r>
                          <a:rPr lang="en-US" altLang="zh-CN" b="0" i="1" smtClean="0">
                            <a:latin typeface="Cambria Math" panose="02040503050406030204" pitchFamily="18" charset="0"/>
                          </a:rPr>
                          <m:t>0</m:t>
                        </m:r>
                        <m:r>
                          <a:rPr lang="en-US" altLang="zh-CN" b="0" i="1" smtClean="0">
                            <a:latin typeface="Cambria Math" panose="02040503050406030204" pitchFamily="18" charset="0"/>
                          </a:rPr>
                          <m:t>𝑧</m:t>
                        </m:r>
                      </m:sup>
                    </m:sSubSup>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𝑤</m:t>
                            </m:r>
                          </m:sub>
                        </m:sSub>
                      </m:e>
                    </m:d>
                  </m:oMath>
                </a14:m>
                <a:r>
                  <a:rPr lang="en-US" altLang="zh-CN" dirty="0"/>
                  <a:t> </a:t>
                </a:r>
              </a:p>
              <a:p>
                <a:pPr marL="285744" indent="-285744">
                  <a:spcBef>
                    <a:spcPts val="600"/>
                  </a:spcBef>
                  <a:buFont typeface="Arial" panose="020B0604020202020204" pitchFamily="34" charset="0"/>
                  <a:buChar char="•"/>
                </a:pPr>
                <a:r>
                  <a:rPr lang="en-US" altLang="zh-CN" dirty="0"/>
                  <a:t>the typical value of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𝑤</m:t>
                        </m:r>
                      </m:sub>
                    </m:sSub>
                  </m:oMath>
                </a14:m>
                <a:r>
                  <a:rPr lang="en-US" altLang="zh-CN" dirty="0"/>
                  <a:t> </a:t>
                </a:r>
                <a:br>
                  <a:rPr lang="en-US" altLang="zh-CN" dirty="0"/>
                </a:br>
                <a:r>
                  <a:rPr lang="en-US" altLang="zh-CN" dirty="0"/>
                  <a:t>is </a:t>
                </a:r>
                <a14:m>
                  <m:oMath xmlns:m="http://schemas.openxmlformats.org/officeDocument/2006/math">
                    <m:r>
                      <a:rPr lang="en-US" altLang="zh-CN" b="0" i="1" smtClean="0">
                        <a:latin typeface="Cambria Math" panose="02040503050406030204" pitchFamily="18" charset="0"/>
                      </a:rPr>
                      <m:t>0.2~0.5</m:t>
                    </m:r>
                  </m:oMath>
                </a14:m>
                <a:endParaRPr lang="en-US" altLang="zh-CN" dirty="0"/>
              </a:p>
              <a:p>
                <a:pPr marL="285744" indent="-285744">
                  <a:spcBef>
                    <a:spcPts val="600"/>
                  </a:spcBef>
                  <a:buFont typeface="Arial" panose="020B0604020202020204" pitchFamily="34" charset="0"/>
                  <a:buChar char="•"/>
                </a:pPr>
                <a:r>
                  <a:rPr lang="en-US" altLang="zh-CN" dirty="0"/>
                  <a:t>Larger scalar mass </a:t>
                </a:r>
                <a14:m>
                  <m:oMath xmlns:m="http://schemas.openxmlformats.org/officeDocument/2006/math">
                    <m:r>
                      <a:rPr lang="en-US" altLang="zh-CN" b="0" i="1" smtClean="0">
                        <a:latin typeface="Cambria Math" panose="02040503050406030204" pitchFamily="18" charset="0"/>
                      </a:rPr>
                      <m:t>→</m:t>
                    </m:r>
                  </m:oMath>
                </a14:m>
                <a:r>
                  <a:rPr lang="en-US" altLang="zh-CN" dirty="0"/>
                  <a:t> smaller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𝑤</m:t>
                        </m:r>
                      </m:sub>
                    </m:sSub>
                  </m:oMath>
                </a14:m>
                <a:r>
                  <a:rPr lang="en-US" altLang="zh-CN" dirty="0"/>
                  <a:t> </a:t>
                </a:r>
              </a:p>
              <a:p>
                <a:pPr marL="285744" indent="-285744">
                  <a:spcBef>
                    <a:spcPts val="600"/>
                  </a:spcBef>
                  <a:buFont typeface="Arial" panose="020B0604020202020204" pitchFamily="34" charset="0"/>
                  <a:buChar char="•"/>
                </a:pPr>
                <a:r>
                  <a:rPr lang="en-US" altLang="zh-CN" dirty="0"/>
                  <a:t>Didn’t find runaway solution.</a:t>
                </a:r>
              </a:p>
            </p:txBody>
          </p:sp>
        </mc:Choice>
        <mc:Fallback xmlns="">
          <p:sp>
            <p:nvSpPr>
              <p:cNvPr id="6" name="文本框 5">
                <a:extLst>
                  <a:ext uri="{FF2B5EF4-FFF2-40B4-BE49-F238E27FC236}">
                    <a16:creationId xmlns:a16="http://schemas.microsoft.com/office/drawing/2014/main" id="{B9CE3ED7-AAAD-0AD1-8B0F-94E8DC12632F}"/>
                  </a:ext>
                </a:extLst>
              </p:cNvPr>
              <p:cNvSpPr txBox="1">
                <a:spLocks noRot="1" noChangeAspect="1" noMove="1" noResize="1" noEditPoints="1" noAdjustHandles="1" noChangeArrowheads="1" noChangeShapeType="1" noTextEdit="1"/>
              </p:cNvSpPr>
              <p:nvPr/>
            </p:nvSpPr>
            <p:spPr>
              <a:xfrm>
                <a:off x="441142" y="1933881"/>
                <a:ext cx="6004016" cy="3877856"/>
              </a:xfrm>
              <a:prstGeom prst="rect">
                <a:avLst/>
              </a:prstGeom>
              <a:blipFill>
                <a:blip r:embed="rId3"/>
                <a:stretch>
                  <a:fillRect l="-2132" t="-2044" r="-1726" b="-2830"/>
                </a:stretch>
              </a:blipFill>
            </p:spPr>
            <p:txBody>
              <a:bodyPr/>
              <a:lstStyle/>
              <a:p>
                <a:r>
                  <a:rPr lang="zh-CN" altLang="en-US">
                    <a:noFill/>
                  </a:rPr>
                  <a:t> </a:t>
                </a:r>
              </a:p>
            </p:txBody>
          </p:sp>
        </mc:Fallback>
      </mc:AlternateContent>
      <p:pic>
        <p:nvPicPr>
          <p:cNvPr id="38" name="图片 37">
            <a:extLst>
              <a:ext uri="{FF2B5EF4-FFF2-40B4-BE49-F238E27FC236}">
                <a16:creationId xmlns:a16="http://schemas.microsoft.com/office/drawing/2014/main" id="{F0136886-B0B4-9DDE-09C0-19FC53F94F9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643272" y="3400605"/>
            <a:ext cx="3939672" cy="2707913"/>
          </a:xfrm>
          <a:prstGeom prst="rect">
            <a:avLst/>
          </a:prstGeom>
        </p:spPr>
      </p:pic>
    </p:spTree>
    <p:extLst>
      <p:ext uri="{BB962C8B-B14F-4D97-AF65-F5344CB8AC3E}">
        <p14:creationId xmlns:p14="http://schemas.microsoft.com/office/powerpoint/2010/main" val="2372792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16007C-4D2E-ABE5-CF20-7C39E269D983}"/>
              </a:ext>
            </a:extLst>
          </p:cNvPr>
          <p:cNvSpPr>
            <a:spLocks noGrp="1"/>
          </p:cNvSpPr>
          <p:nvPr>
            <p:ph type="title"/>
          </p:nvPr>
        </p:nvSpPr>
        <p:spPr/>
        <p:txBody>
          <a:bodyPr>
            <a:normAutofit/>
          </a:bodyPr>
          <a:lstStyle/>
          <a:p>
            <a:r>
              <a:rPr lang="en-US" altLang="zh-CN" sz="4000" dirty="0"/>
              <a:t>Field-Plasma System: </a:t>
            </a:r>
            <a:br>
              <a:rPr lang="en-US" altLang="zh-CN" sz="4000" dirty="0"/>
            </a:br>
            <a:r>
              <a:rPr lang="en-US" altLang="zh-CN" sz="2800" dirty="0"/>
              <a:t>Matching Condition and Bubble Wall Velocity</a:t>
            </a:r>
            <a:endParaRPr lang="zh-CN" altLang="en-US" sz="4000" dirty="0"/>
          </a:p>
        </p:txBody>
      </p:sp>
      <p:pic>
        <p:nvPicPr>
          <p:cNvPr id="4" name="图片 3">
            <a:extLst>
              <a:ext uri="{FF2B5EF4-FFF2-40B4-BE49-F238E27FC236}">
                <a16:creationId xmlns:a16="http://schemas.microsoft.com/office/drawing/2014/main" id="{00833015-3EA5-8382-6CEB-8C595446DDB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8168" y="4015064"/>
            <a:ext cx="4156564" cy="2672625"/>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B9CE3ED7-AAAD-0AD1-8B0F-94E8DC12632F}"/>
                  </a:ext>
                </a:extLst>
              </p:cNvPr>
              <p:cNvSpPr txBox="1"/>
              <p:nvPr/>
            </p:nvSpPr>
            <p:spPr>
              <a:xfrm>
                <a:off x="453416" y="1769973"/>
                <a:ext cx="3418308" cy="1985031"/>
              </a:xfrm>
              <a:prstGeom prst="rect">
                <a:avLst/>
              </a:prstGeom>
              <a:noFill/>
            </p:spPr>
            <p:txBody>
              <a:bodyPr wrap="none" lIns="0" tIns="0" rIns="0" bIns="0" rtlCol="0">
                <a:spAutoFit/>
              </a:bodyPr>
              <a:lstStyle/>
              <a:p>
                <a:pPr marL="285744" indent="-285744">
                  <a:spcBef>
                    <a:spcPts val="600"/>
                  </a:spcBef>
                  <a:buFont typeface="Arial" panose="020B0604020202020204" pitchFamily="34" charset="0"/>
                  <a:buChar char="•"/>
                </a:pPr>
                <a:r>
                  <a:rPr lang="en-US" altLang="zh-CN" dirty="0"/>
                  <a:t>Normalized driving force</a:t>
                </a:r>
                <a:br>
                  <a:rPr lang="en-US" altLang="zh-CN" dirty="0"/>
                </a:br>
                <a14:m>
                  <m:oMath xmlns:m="http://schemas.openxmlformats.org/officeDocument/2006/math">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𝑑𝑟</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𝑁</m:t>
                            </m:r>
                          </m:sub>
                        </m:sSub>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𝜉</m:t>
                            </m:r>
                            <m:r>
                              <a:rPr lang="en-US" altLang="zh-CN" b="0" i="1" smtClean="0">
                                <a:latin typeface="Cambria Math" panose="02040503050406030204" pitchFamily="18" charset="0"/>
                              </a:rPr>
                              <m:t>=0</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𝜉</m:t>
                            </m:r>
                            <m:r>
                              <a:rPr lang="en-US" altLang="zh-CN" b="0" i="1" smtClean="0">
                                <a:latin typeface="Cambria Math" panose="02040503050406030204" pitchFamily="18" charset="0"/>
                              </a:rPr>
                              <m:t>=1</m:t>
                            </m:r>
                          </m:e>
                        </m:d>
                      </m:num>
                      <m:den>
                        <m:r>
                          <a:rPr lang="en-US" altLang="zh-CN" b="0" i="1" smtClean="0">
                            <a:latin typeface="Cambria Math" panose="02040503050406030204" pitchFamily="18" charset="0"/>
                          </a:rPr>
                          <m:t>𝑒</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𝜉</m:t>
                            </m:r>
                            <m:r>
                              <a:rPr lang="en-US" altLang="zh-CN" b="0" i="1" smtClean="0">
                                <a:latin typeface="Cambria Math" panose="02040503050406030204" pitchFamily="18" charset="0"/>
                              </a:rPr>
                              <m:t>=1</m:t>
                            </m:r>
                          </m:e>
                        </m:d>
                      </m:den>
                    </m:f>
                  </m:oMath>
                </a14:m>
                <a:r>
                  <a:rPr lang="en-US" altLang="zh-CN" dirty="0"/>
                  <a:t> </a:t>
                </a:r>
              </a:p>
              <a:p>
                <a:pPr marL="285744" indent="-285744">
                  <a:spcBef>
                    <a:spcPts val="600"/>
                  </a:spcBef>
                  <a:buFont typeface="Arial" panose="020B0604020202020204" pitchFamily="34" charset="0"/>
                  <a:buChar char="•"/>
                </a:pPr>
                <a:r>
                  <a:rPr lang="en-US" altLang="zh-CN" dirty="0"/>
                  <a:t>In this study, we find</a:t>
                </a:r>
                <a:br>
                  <a:rPr lang="en-US" altLang="zh-CN" dirty="0"/>
                </a:b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𝑤</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f>
                              <m:fPr>
                                <m:type m:val="lin"/>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𝑑𝑟</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𝑁</m:t>
                                    </m:r>
                                  </m:sub>
                                </m:sSub>
                              </m:den>
                            </m:f>
                          </m:e>
                        </m:d>
                      </m:e>
                      <m:sup>
                        <m:r>
                          <a:rPr lang="en-US" altLang="zh-CN" b="0" i="1" smtClean="0">
                            <a:latin typeface="Cambria Math" panose="02040503050406030204" pitchFamily="18" charset="0"/>
                          </a:rPr>
                          <m:t>0.41</m:t>
                        </m:r>
                      </m:sup>
                    </m:sSup>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𝑤</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𝛾</m:t>
                        </m:r>
                      </m:e>
                      <m:sub>
                        <m:r>
                          <a:rPr lang="en-US" altLang="zh-CN" b="0" i="1" smtClean="0">
                            <a:latin typeface="Cambria Math" panose="02040503050406030204" pitchFamily="18" charset="0"/>
                          </a:rPr>
                          <m:t>𝑤</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𝑤</m:t>
                        </m:r>
                      </m:sub>
                    </m:sSub>
                  </m:oMath>
                </a14:m>
                <a:endParaRPr lang="en-US" altLang="zh-CN" dirty="0"/>
              </a:p>
              <a:p>
                <a:pPr marL="285744" indent="-285744">
                  <a:spcBef>
                    <a:spcPts val="600"/>
                  </a:spcBef>
                  <a:buFont typeface="Arial" panose="020B0604020202020204" pitchFamily="34" charset="0"/>
                  <a:buChar char="•"/>
                </a:pPr>
                <a:r>
                  <a:rPr lang="en-US" altLang="zh-CN" dirty="0"/>
                  <a:t>Bag model is still a good</a:t>
                </a:r>
                <a:br>
                  <a:rPr lang="en-US" altLang="zh-CN" dirty="0"/>
                </a:br>
                <a:r>
                  <a:rPr lang="en-US" altLang="zh-CN" dirty="0"/>
                  <a:t>approximation for LRSM </a:t>
                </a:r>
              </a:p>
            </p:txBody>
          </p:sp>
        </mc:Choice>
        <mc:Fallback xmlns="">
          <p:sp>
            <p:nvSpPr>
              <p:cNvPr id="6" name="文本框 5">
                <a:extLst>
                  <a:ext uri="{FF2B5EF4-FFF2-40B4-BE49-F238E27FC236}">
                    <a16:creationId xmlns:a16="http://schemas.microsoft.com/office/drawing/2014/main" id="{B9CE3ED7-AAAD-0AD1-8B0F-94E8DC12632F}"/>
                  </a:ext>
                </a:extLst>
              </p:cNvPr>
              <p:cNvSpPr txBox="1">
                <a:spLocks noRot="1" noChangeAspect="1" noMove="1" noResize="1" noEditPoints="1" noAdjustHandles="1" noChangeArrowheads="1" noChangeShapeType="1" noTextEdit="1"/>
              </p:cNvSpPr>
              <p:nvPr/>
            </p:nvSpPr>
            <p:spPr>
              <a:xfrm>
                <a:off x="453416" y="1769973"/>
                <a:ext cx="3418308" cy="1985031"/>
              </a:xfrm>
              <a:prstGeom prst="rect">
                <a:avLst/>
              </a:prstGeom>
              <a:blipFill>
                <a:blip r:embed="rId4"/>
                <a:stretch>
                  <a:fillRect l="-3743" t="-3988" b="-6442"/>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2DEE4EC6-4AF9-4D35-B05D-91D7342CF31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668375" y="3847844"/>
            <a:ext cx="4340804" cy="3010156"/>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A080811C-A32F-5ECE-1305-77257718E92F}"/>
                  </a:ext>
                </a:extLst>
              </p:cNvPr>
              <p:cNvSpPr txBox="1"/>
              <p:nvPr/>
            </p:nvSpPr>
            <p:spPr>
              <a:xfrm>
                <a:off x="5442515" y="1892711"/>
                <a:ext cx="3497752" cy="1892826"/>
              </a:xfrm>
              <a:prstGeom prst="rect">
                <a:avLst/>
              </a:prstGeom>
              <a:noFill/>
            </p:spPr>
            <p:txBody>
              <a:bodyPr wrap="none" lIns="0" tIns="0" rIns="0" bIns="0" rtlCol="0">
                <a:spAutoFit/>
              </a:bodyPr>
              <a:lstStyle/>
              <a:p>
                <a:pPr marL="285744" indent="-285744">
                  <a:spcBef>
                    <a:spcPts val="600"/>
                  </a:spcBef>
                  <a:buFont typeface="Arial" panose="020B0604020202020204" pitchFamily="34" charset="0"/>
                  <a:buChar char="•"/>
                </a:pPr>
                <a:r>
                  <a:rPr lang="en-US" altLang="zh-CN" dirty="0"/>
                  <a:t>We investigated entropy </a:t>
                </a:r>
                <a:br>
                  <a:rPr lang="en-US" altLang="zh-CN" dirty="0"/>
                </a:br>
                <a:r>
                  <a:rPr lang="en-US" altLang="zh-CN" dirty="0"/>
                  <a:t>production rate </a:t>
                </a:r>
                <a14:m>
                  <m:oMath xmlns:m="http://schemas.openxmlformats.org/officeDocument/2006/math">
                    <m:f>
                      <m:fPr>
                        <m:type m:val="lin"/>
                        <m:ctrlPr>
                          <a:rPr lang="en-US" altLang="zh-CN" b="0" i="1" smtClean="0">
                            <a:latin typeface="Cambria Math" panose="02040503050406030204" pitchFamily="18" charset="0"/>
                          </a:rPr>
                        </m:ctrlPr>
                      </m:fPr>
                      <m:num>
                        <m:r>
                          <m:rPr>
                            <m:sty m:val="p"/>
                          </m:rPr>
                          <a:rPr lang="en-US" altLang="zh-CN" b="0" i="0" smtClean="0">
                            <a:latin typeface="Cambria Math" panose="02040503050406030204" pitchFamily="18" charset="0"/>
                          </a:rPr>
                          <m:t>Δ</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𝑢</m:t>
                                </m:r>
                              </m:e>
                              <m:sup>
                                <m:r>
                                  <a:rPr lang="en-US" altLang="zh-CN" b="0" i="1" smtClean="0">
                                    <a:latin typeface="Cambria Math" panose="02040503050406030204" pitchFamily="18" charset="0"/>
                                  </a:rPr>
                                  <m:t>𝑧</m:t>
                                </m:r>
                              </m:sup>
                            </m:sSup>
                          </m:e>
                        </m:d>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𝑁</m:t>
                            </m:r>
                          </m:sub>
                        </m:sSub>
                      </m:den>
                    </m:f>
                  </m:oMath>
                </a14:m>
                <a:r>
                  <a:rPr lang="en-US" altLang="zh-CN" dirty="0"/>
                  <a:t> </a:t>
                </a:r>
              </a:p>
              <a:p>
                <a:pPr marL="285744" indent="-285744">
                  <a:spcBef>
                    <a:spcPts val="600"/>
                  </a:spcBef>
                  <a:buFont typeface="Arial" panose="020B0604020202020204" pitchFamily="34" charset="0"/>
                  <a:buChar char="•"/>
                </a:pPr>
                <a:r>
                  <a:rPr lang="en-US" altLang="zh-CN" dirty="0"/>
                  <a:t>Small, but can not be neglected</a:t>
                </a:r>
              </a:p>
              <a:p>
                <a:pPr marL="285744" indent="-285744">
                  <a:spcBef>
                    <a:spcPts val="600"/>
                  </a:spcBef>
                  <a:buFont typeface="Arial" panose="020B0604020202020204" pitchFamily="34" charset="0"/>
                  <a:buChar char="•"/>
                </a:pPr>
                <a:r>
                  <a:rPr lang="en-US" altLang="zh-CN" dirty="0"/>
                  <a:t>Matching condition </a:t>
                </a:r>
                <a14:m>
                  <m:oMath xmlns:m="http://schemas.openxmlformats.org/officeDocument/2006/math">
                    <m:r>
                      <m:rPr>
                        <m:sty m:val="p"/>
                      </m:rPr>
                      <a:rPr lang="en-US" altLang="zh-CN" b="0" i="0" smtClean="0">
                        <a:latin typeface="Cambria Math" panose="02040503050406030204" pitchFamily="18" charset="0"/>
                      </a:rPr>
                      <m:t>Δ</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𝑢</m:t>
                            </m:r>
                          </m:e>
                          <m:sup>
                            <m:r>
                              <a:rPr lang="en-US" altLang="zh-CN" b="0" i="1" smtClean="0">
                                <a:latin typeface="Cambria Math" panose="02040503050406030204" pitchFamily="18" charset="0"/>
                              </a:rPr>
                              <m:t>𝑧</m:t>
                            </m:r>
                          </m:sup>
                        </m:sSup>
                      </m:e>
                    </m:d>
                    <m:r>
                      <a:rPr lang="en-US" altLang="zh-CN" b="0" i="1" smtClean="0">
                        <a:latin typeface="Cambria Math" panose="02040503050406030204" pitchFamily="18" charset="0"/>
                      </a:rPr>
                      <m:t>=0</m:t>
                    </m:r>
                  </m:oMath>
                </a14:m>
                <a:r>
                  <a:rPr lang="en-US" altLang="zh-CN" dirty="0"/>
                  <a:t> </a:t>
                </a:r>
                <a:br>
                  <a:rPr lang="en-US" altLang="zh-CN" dirty="0"/>
                </a:br>
                <a:r>
                  <a:rPr lang="en-US" altLang="zh-CN" dirty="0"/>
                  <a:t>can even lead to runaway solution</a:t>
                </a:r>
              </a:p>
              <a:p>
                <a:pPr marL="285744" indent="-285744">
                  <a:spcBef>
                    <a:spcPts val="600"/>
                  </a:spcBef>
                  <a:buFont typeface="Arial" panose="020B0604020202020204" pitchFamily="34" charset="0"/>
                  <a:buChar char="•"/>
                </a:pPr>
                <a:r>
                  <a:rPr lang="en-US" altLang="zh-CN" b="0" dirty="0"/>
                  <a:t>Note that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𝑁</m:t>
                        </m:r>
                      </m:sub>
                    </m:sSub>
                  </m:oMath>
                </a14:m>
                <a:r>
                  <a:rPr lang="en-US" altLang="zh-CN" dirty="0"/>
                  <a:t> is also small</a:t>
                </a:r>
              </a:p>
            </p:txBody>
          </p:sp>
        </mc:Choice>
        <mc:Fallback xmlns="">
          <p:sp>
            <p:nvSpPr>
              <p:cNvPr id="7" name="文本框 6">
                <a:extLst>
                  <a:ext uri="{FF2B5EF4-FFF2-40B4-BE49-F238E27FC236}">
                    <a16:creationId xmlns:a16="http://schemas.microsoft.com/office/drawing/2014/main" id="{A080811C-A32F-5ECE-1305-77257718E92F}"/>
                  </a:ext>
                </a:extLst>
              </p:cNvPr>
              <p:cNvSpPr txBox="1">
                <a:spLocks noRot="1" noChangeAspect="1" noMove="1" noResize="1" noEditPoints="1" noAdjustHandles="1" noChangeArrowheads="1" noChangeShapeType="1" noTextEdit="1"/>
              </p:cNvSpPr>
              <p:nvPr/>
            </p:nvSpPr>
            <p:spPr>
              <a:xfrm>
                <a:off x="5442515" y="1892711"/>
                <a:ext cx="3497752" cy="1892826"/>
              </a:xfrm>
              <a:prstGeom prst="rect">
                <a:avLst/>
              </a:prstGeom>
              <a:blipFill>
                <a:blip r:embed="rId6"/>
                <a:stretch>
                  <a:fillRect l="-3833" t="-10611" r="-3484" b="-675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59026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16007C-4D2E-ABE5-CF20-7C39E269D983}"/>
              </a:ext>
            </a:extLst>
          </p:cNvPr>
          <p:cNvSpPr>
            <a:spLocks noGrp="1"/>
          </p:cNvSpPr>
          <p:nvPr>
            <p:ph type="title"/>
          </p:nvPr>
        </p:nvSpPr>
        <p:spPr/>
        <p:txBody>
          <a:bodyPr>
            <a:normAutofit/>
          </a:bodyPr>
          <a:lstStyle/>
          <a:p>
            <a:r>
              <a:rPr lang="en-US" altLang="zh-CN" sz="4000" dirty="0"/>
              <a:t>Content</a:t>
            </a:r>
            <a:endParaRPr lang="zh-CN" altLang="en-US" sz="4000" dirty="0"/>
          </a:p>
        </p:txBody>
      </p:sp>
      <p:sp>
        <p:nvSpPr>
          <p:cNvPr id="3" name="文本框 2">
            <a:extLst>
              <a:ext uri="{FF2B5EF4-FFF2-40B4-BE49-F238E27FC236}">
                <a16:creationId xmlns:a16="http://schemas.microsoft.com/office/drawing/2014/main" id="{0BE0D030-B48D-9D4F-ED62-0E2B37D67549}"/>
              </a:ext>
            </a:extLst>
          </p:cNvPr>
          <p:cNvSpPr txBox="1"/>
          <p:nvPr/>
        </p:nvSpPr>
        <p:spPr>
          <a:xfrm>
            <a:off x="971705" y="2243011"/>
            <a:ext cx="4565545" cy="1938992"/>
          </a:xfrm>
          <a:prstGeom prst="rect">
            <a:avLst/>
          </a:prstGeom>
          <a:noFill/>
        </p:spPr>
        <p:txBody>
          <a:bodyPr wrap="none" lIns="0" tIns="0" rIns="0" bIns="0" rtlCol="0">
            <a:spAutoFit/>
          </a:bodyPr>
          <a:lstStyle/>
          <a:p>
            <a:pPr marL="285744" indent="-285744">
              <a:buFont typeface="Arial" panose="020B0604020202020204" pitchFamily="34" charset="0"/>
              <a:buChar char="•"/>
            </a:pPr>
            <a:r>
              <a:rPr lang="en-US" altLang="zh-CN" dirty="0">
                <a:solidFill>
                  <a:schemeClr val="tx1">
                    <a:lumMod val="50000"/>
                    <a:lumOff val="50000"/>
                  </a:schemeClr>
                </a:solidFill>
              </a:rPr>
              <a:t>Minimal left-right symmetric model and FOPT</a:t>
            </a:r>
          </a:p>
          <a:p>
            <a:pPr marL="285744" indent="-285744">
              <a:buFont typeface="Arial" panose="020B0604020202020204" pitchFamily="34" charset="0"/>
              <a:buChar char="•"/>
            </a:pPr>
            <a:endParaRPr lang="en-US" altLang="zh-CN" dirty="0">
              <a:solidFill>
                <a:schemeClr val="tx1">
                  <a:lumMod val="50000"/>
                  <a:lumOff val="50000"/>
                </a:schemeClr>
              </a:solidFill>
            </a:endParaRPr>
          </a:p>
          <a:p>
            <a:pPr marL="285744" indent="-285744">
              <a:buFont typeface="Arial" panose="020B0604020202020204" pitchFamily="34" charset="0"/>
              <a:buChar char="•"/>
            </a:pPr>
            <a:r>
              <a:rPr lang="en-US" altLang="zh-CN" dirty="0">
                <a:solidFill>
                  <a:schemeClr val="tx1">
                    <a:lumMod val="50000"/>
                    <a:lumOff val="50000"/>
                  </a:schemeClr>
                </a:solidFill>
              </a:rPr>
              <a:t>Field-plasma system</a:t>
            </a:r>
          </a:p>
          <a:p>
            <a:pPr marL="285744" indent="-285744">
              <a:buFont typeface="Arial" panose="020B0604020202020204" pitchFamily="34" charset="0"/>
              <a:buChar char="•"/>
            </a:pPr>
            <a:endParaRPr lang="en-US" altLang="zh-CN" dirty="0"/>
          </a:p>
          <a:p>
            <a:pPr marL="285744" indent="-285744">
              <a:buFont typeface="Arial" panose="020B0604020202020204" pitchFamily="34" charset="0"/>
              <a:buChar char="•"/>
            </a:pPr>
            <a:r>
              <a:rPr lang="en-US" altLang="zh-CN" dirty="0"/>
              <a:t>Gravitational waves</a:t>
            </a:r>
          </a:p>
          <a:p>
            <a:pPr marL="285744" indent="-285744">
              <a:buFont typeface="Arial" panose="020B0604020202020204" pitchFamily="34" charset="0"/>
              <a:buChar char="•"/>
            </a:pPr>
            <a:endParaRPr lang="en-US" altLang="zh-CN" dirty="0">
              <a:solidFill>
                <a:schemeClr val="tx1">
                  <a:lumMod val="50000"/>
                  <a:lumOff val="50000"/>
                </a:schemeClr>
              </a:solidFill>
            </a:endParaRPr>
          </a:p>
          <a:p>
            <a:pPr marL="285744" indent="-285744">
              <a:buFont typeface="Arial" panose="020B0604020202020204" pitchFamily="34" charset="0"/>
              <a:buChar char="•"/>
            </a:pPr>
            <a:r>
              <a:rPr lang="en-US" altLang="zh-CN" dirty="0">
                <a:solidFill>
                  <a:schemeClr val="tx1">
                    <a:lumMod val="50000"/>
                    <a:lumOff val="50000"/>
                  </a:schemeClr>
                </a:solidFill>
              </a:rPr>
              <a:t>Summary</a:t>
            </a:r>
          </a:p>
        </p:txBody>
      </p:sp>
    </p:spTree>
    <p:extLst>
      <p:ext uri="{BB962C8B-B14F-4D97-AF65-F5344CB8AC3E}">
        <p14:creationId xmlns:p14="http://schemas.microsoft.com/office/powerpoint/2010/main" val="2690632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16007C-4D2E-ABE5-CF20-7C39E269D983}"/>
              </a:ext>
            </a:extLst>
          </p:cNvPr>
          <p:cNvSpPr>
            <a:spLocks noGrp="1"/>
          </p:cNvSpPr>
          <p:nvPr>
            <p:ph type="title"/>
          </p:nvPr>
        </p:nvSpPr>
        <p:spPr/>
        <p:txBody>
          <a:bodyPr>
            <a:normAutofit/>
          </a:bodyPr>
          <a:lstStyle/>
          <a:p>
            <a:r>
              <a:rPr lang="en-US" altLang="zh-CN" sz="4000" dirty="0"/>
              <a:t>Gravitational Wave</a:t>
            </a:r>
            <a:endParaRPr lang="zh-CN" altLang="en-US" sz="4000" dirty="0"/>
          </a:p>
        </p:txBody>
      </p:sp>
      <p:pic>
        <p:nvPicPr>
          <p:cNvPr id="31" name="图片 30">
            <a:extLst>
              <a:ext uri="{FF2B5EF4-FFF2-40B4-BE49-F238E27FC236}">
                <a16:creationId xmlns:a16="http://schemas.microsoft.com/office/drawing/2014/main" id="{E9331440-9BA3-4995-1764-A31D363418E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813796" y="4153487"/>
            <a:ext cx="4113871" cy="2652573"/>
          </a:xfrm>
          <a:prstGeom prst="rect">
            <a:avLst/>
          </a:prstGeom>
        </p:spPr>
      </p:pic>
      <mc:AlternateContent xmlns:mc="http://schemas.openxmlformats.org/markup-compatibility/2006">
        <mc:Choice xmlns:a14="http://schemas.microsoft.com/office/drawing/2010/main" Requires="a14">
          <p:sp>
            <p:nvSpPr>
              <p:cNvPr id="32" name="文本框 31">
                <a:extLst>
                  <a:ext uri="{FF2B5EF4-FFF2-40B4-BE49-F238E27FC236}">
                    <a16:creationId xmlns:a16="http://schemas.microsoft.com/office/drawing/2014/main" id="{573C85FF-AA5D-805E-8006-F13BA192548C}"/>
                  </a:ext>
                </a:extLst>
              </p:cNvPr>
              <p:cNvSpPr txBox="1"/>
              <p:nvPr/>
            </p:nvSpPr>
            <p:spPr>
              <a:xfrm>
                <a:off x="628650" y="1380650"/>
                <a:ext cx="7261155" cy="2772554"/>
              </a:xfrm>
              <a:prstGeom prst="rect">
                <a:avLst/>
              </a:prstGeom>
              <a:noFill/>
            </p:spPr>
            <p:txBody>
              <a:bodyPr wrap="none" lIns="0" tIns="0" rIns="0" bIns="0" rtlCol="0">
                <a:spAutoFit/>
              </a:bodyPr>
              <a:lstStyle/>
              <a:p>
                <a:pPr marL="285744" indent="-285744">
                  <a:buFont typeface="Arial" panose="020B0604020202020204" pitchFamily="34" charset="0"/>
                  <a:buChar char="•"/>
                </a:pPr>
                <a:r>
                  <a:rPr lang="en-US" altLang="zh-CN" dirty="0"/>
                  <a:t>Phase transition GW spectrum</a:t>
                </a:r>
                <a:br>
                  <a:rPr lang="en-US" altLang="zh-CN" dirty="0"/>
                </a:b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h</m:t>
                        </m:r>
                      </m:e>
                      <m:sup>
                        <m:r>
                          <a:rPr lang="en-US" altLang="zh-CN" b="0" i="1" smtClean="0">
                            <a:latin typeface="Cambria Math" panose="02040503050406030204" pitchFamily="18" charset="0"/>
                          </a:rPr>
                          <m:t>2</m:t>
                        </m:r>
                      </m:sup>
                    </m:sSup>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Ω</m:t>
                        </m:r>
                      </m:e>
                      <m:sub>
                        <m:r>
                          <a:rPr lang="en-US" altLang="zh-CN" b="0" i="1" smtClean="0">
                            <a:latin typeface="Cambria Math" panose="02040503050406030204" pitchFamily="18" charset="0"/>
                          </a:rPr>
                          <m:t>𝐺𝑊</m:t>
                        </m:r>
                      </m:sub>
                    </m:sSub>
                    <m:r>
                      <a:rPr lang="en-US" altLang="zh-CN" b="0" i="1" smtClean="0">
                        <a:latin typeface="Cambria Math" panose="02040503050406030204" pitchFamily="18" charset="0"/>
                      </a:rPr>
                      <m:t>≃2.65×</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−6</m:t>
                        </m:r>
                      </m:sup>
                    </m:sSup>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m:t>
                            </m:r>
                          </m:sub>
                        </m:sSub>
                      </m:num>
                      <m:den>
                        <m:r>
                          <a:rPr lang="en-US" altLang="zh-CN" b="0" i="1" smtClean="0">
                            <a:latin typeface="Cambria Math" panose="02040503050406030204" pitchFamily="18" charset="0"/>
                          </a:rPr>
                          <m:t>𝛽</m:t>
                        </m:r>
                      </m:den>
                    </m:f>
                    <m:r>
                      <a:rPr lang="en-US" altLang="zh-CN" b="0" i="1" smtClean="0">
                        <a:latin typeface="Cambria Math" panose="02040503050406030204" pitchFamily="18" charset="0"/>
                      </a:rPr>
                      <m:t> </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𝑣</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𝑁</m:t>
                                    </m:r>
                                  </m:sub>
                                </m:sSub>
                              </m:num>
                              <m:den>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𝑁</m:t>
                                    </m:r>
                                  </m:sub>
                                </m:sSub>
                              </m:den>
                            </m:f>
                          </m:e>
                        </m:d>
                      </m:e>
                      <m:sup>
                        <m:r>
                          <a:rPr lang="en-US" altLang="zh-CN" b="0" i="1" smtClean="0">
                            <a:latin typeface="Cambria Math" panose="02040503050406030204" pitchFamily="18" charset="0"/>
                          </a:rPr>
                          <m:t>2</m:t>
                        </m:r>
                      </m:sup>
                    </m:sSup>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100</m:t>
                                </m:r>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𝑔</m:t>
                                    </m:r>
                                  </m:e>
                                  <m:sub>
                                    <m:r>
                                      <a:rPr lang="en-US" altLang="zh-CN" b="0" i="1" smtClean="0">
                                        <a:latin typeface="Cambria Math" panose="02040503050406030204" pitchFamily="18" charset="0"/>
                                      </a:rPr>
                                      <m:t>∗</m:t>
                                    </m:r>
                                  </m:sub>
                                </m:sSub>
                              </m:den>
                            </m:f>
                          </m:e>
                        </m:d>
                      </m:e>
                      <m:sup>
                        <m:f>
                          <m:fPr>
                            <m:type m:val="lin"/>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3</m:t>
                            </m:r>
                          </m:den>
                        </m:f>
                      </m:sup>
                    </m:sSup>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𝑤</m:t>
                        </m:r>
                      </m:sub>
                    </m:sSub>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𝑓</m:t>
                                </m:r>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rPr>
                                      <m:t>𝑠𝑤</m:t>
                                    </m:r>
                                  </m:sub>
                                </m:sSub>
                              </m:den>
                            </m:f>
                          </m:e>
                        </m:d>
                      </m:e>
                      <m:sup>
                        <m:r>
                          <a:rPr lang="en-US" altLang="zh-CN" b="0" i="1" smtClean="0">
                            <a:latin typeface="Cambria Math" panose="02040503050406030204" pitchFamily="18" charset="0"/>
                          </a:rPr>
                          <m:t>3</m:t>
                        </m:r>
                      </m:sup>
                    </m:sSup>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7</m:t>
                                </m:r>
                              </m:num>
                              <m:den>
                                <m:r>
                                  <a:rPr lang="en-US" altLang="zh-CN" b="0" i="1" smtClean="0">
                                    <a:latin typeface="Cambria Math" panose="02040503050406030204" pitchFamily="18" charset="0"/>
                                  </a:rPr>
                                  <m:t>4+3</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f>
                                          <m:fPr>
                                            <m:type m:val="lin"/>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𝑓</m:t>
                                            </m:r>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𝑆𝑊</m:t>
                                                </m:r>
                                              </m:sub>
                                            </m:sSub>
                                          </m:den>
                                        </m:f>
                                      </m:e>
                                    </m:d>
                                  </m:e>
                                  <m:sup>
                                    <m:r>
                                      <a:rPr lang="en-US" altLang="zh-CN" b="0" i="1" smtClean="0">
                                        <a:latin typeface="Cambria Math" panose="02040503050406030204" pitchFamily="18" charset="0"/>
                                      </a:rPr>
                                      <m:t>2</m:t>
                                    </m:r>
                                  </m:sup>
                                </m:sSup>
                              </m:den>
                            </m:f>
                          </m:e>
                        </m:d>
                      </m:e>
                      <m:sup>
                        <m:f>
                          <m:fPr>
                            <m:type m:val="lin"/>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7</m:t>
                            </m:r>
                          </m:num>
                          <m:den>
                            <m:r>
                              <a:rPr lang="en-US" altLang="zh-CN" b="0" i="1" smtClean="0">
                                <a:latin typeface="Cambria Math" panose="02040503050406030204" pitchFamily="18" charset="0"/>
                              </a:rPr>
                              <m:t>2</m:t>
                            </m:r>
                          </m:den>
                        </m:f>
                      </m:sup>
                    </m:sSup>
                    <m:r>
                      <m:rPr>
                        <m:sty m:val="p"/>
                      </m:rPr>
                      <a:rPr lang="en-US" altLang="zh-CN" b="0" i="0" smtClean="0">
                        <a:latin typeface="Cambria Math" panose="02040503050406030204" pitchFamily="18" charset="0"/>
                      </a:rPr>
                      <m:t>Υ</m:t>
                    </m:r>
                  </m:oMath>
                </a14:m>
                <a:r>
                  <a:rPr lang="en-US" altLang="zh-CN" dirty="0"/>
                  <a:t> </a:t>
                </a:r>
              </a:p>
              <a:p>
                <a:pPr marL="285744" indent="-285744">
                  <a:spcBef>
                    <a:spcPts val="600"/>
                  </a:spcBef>
                  <a:buFont typeface="Arial" panose="020B0604020202020204" pitchFamily="34" charset="0"/>
                  <a:buChar char="•"/>
                </a:pPr>
                <a:r>
                  <a:rPr lang="en-US" altLang="zh-CN" dirty="0"/>
                  <a:t>Pivot frequency</a:t>
                </a:r>
                <a:br>
                  <a:rPr lang="en-US" altLang="zh-CN" dirty="0"/>
                </a:b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𝑆𝑊</m:t>
                        </m:r>
                      </m:sub>
                    </m:sSub>
                    <m:r>
                      <a:rPr lang="en-US" altLang="zh-CN" b="0" i="1" smtClean="0">
                        <a:latin typeface="Cambria Math" panose="02040503050406030204" pitchFamily="18" charset="0"/>
                      </a:rPr>
                      <m:t>≃1.9×</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−2</m:t>
                        </m:r>
                      </m:sup>
                    </m:sSup>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𝑤</m:t>
                            </m:r>
                          </m:sub>
                        </m:sSub>
                      </m:den>
                    </m:f>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𝛽</m:t>
                        </m:r>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m:t>
                            </m:r>
                          </m:sub>
                        </m:sSub>
                      </m:den>
                    </m:f>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m:t>
                            </m:r>
                          </m:sub>
                        </m:sSub>
                      </m:num>
                      <m:den>
                        <m:r>
                          <a:rPr lang="en-US" altLang="zh-CN" b="0" i="1" smtClean="0">
                            <a:latin typeface="Cambria Math" panose="02040503050406030204" pitchFamily="18" charset="0"/>
                          </a:rPr>
                          <m:t>100 </m:t>
                        </m:r>
                        <m:r>
                          <m:rPr>
                            <m:sty m:val="p"/>
                          </m:rPr>
                          <a:rPr lang="en-US" altLang="zh-CN" b="0" i="0" smtClean="0">
                            <a:latin typeface="Cambria Math" panose="02040503050406030204" pitchFamily="18" charset="0"/>
                          </a:rPr>
                          <m:t>GeV</m:t>
                        </m:r>
                      </m:den>
                    </m:f>
                    <m:r>
                      <a:rPr lang="en-US" altLang="zh-CN" b="0" i="1" smtClean="0">
                        <a:latin typeface="Cambria Math" panose="02040503050406030204" pitchFamily="18" charset="0"/>
                      </a:rPr>
                      <m:t> </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𝑔</m:t>
                                    </m:r>
                                  </m:e>
                                  <m:sub>
                                    <m:r>
                                      <a:rPr lang="en-US" altLang="zh-CN" b="0" i="1" smtClean="0">
                                        <a:latin typeface="Cambria Math" panose="02040503050406030204" pitchFamily="18" charset="0"/>
                                      </a:rPr>
                                      <m:t>∗</m:t>
                                    </m:r>
                                  </m:sub>
                                </m:sSub>
                              </m:num>
                              <m:den>
                                <m:r>
                                  <a:rPr lang="en-US" altLang="zh-CN" b="0" i="1" smtClean="0">
                                    <a:latin typeface="Cambria Math" panose="02040503050406030204" pitchFamily="18" charset="0"/>
                                  </a:rPr>
                                  <m:t>100</m:t>
                                </m:r>
                              </m:den>
                            </m:f>
                          </m:e>
                        </m:d>
                      </m:e>
                      <m:sup>
                        <m:f>
                          <m:fPr>
                            <m:type m:val="lin"/>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6</m:t>
                            </m:r>
                          </m:den>
                        </m:f>
                      </m:sup>
                    </m:sSup>
                    <m:r>
                      <a:rPr lang="en-US" altLang="zh-CN" b="0" i="1" smtClean="0">
                        <a:latin typeface="Cambria Math" panose="02040503050406030204" pitchFamily="18" charset="0"/>
                      </a:rPr>
                      <m:t> </m:t>
                    </m:r>
                    <m:r>
                      <m:rPr>
                        <m:sty m:val="p"/>
                      </m:rPr>
                      <a:rPr lang="en-US" altLang="zh-CN" b="0" i="0" smtClean="0">
                        <a:latin typeface="Cambria Math" panose="02040503050406030204" pitchFamily="18" charset="0"/>
                      </a:rPr>
                      <m:t>mHz</m:t>
                    </m:r>
                  </m:oMath>
                </a14:m>
                <a:r>
                  <a:rPr lang="en-US" altLang="zh-CN" dirty="0"/>
                  <a:t>  </a:t>
                </a:r>
              </a:p>
              <a:p>
                <a:pPr marL="285744" indent="-285744">
                  <a:spcBef>
                    <a:spcPts val="600"/>
                  </a:spcBef>
                  <a:buFont typeface="Arial" panose="020B0604020202020204" pitchFamily="34" charset="0"/>
                  <a:buChar char="•"/>
                </a:pPr>
                <a:r>
                  <a:rPr lang="en-US" altLang="zh-CN" dirty="0"/>
                  <a:t>Strength parameter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𝑁</m:t>
                        </m:r>
                      </m:sub>
                    </m:sSub>
                  </m:oMath>
                </a14:m>
                <a:r>
                  <a:rPr lang="en-US" altLang="zh-CN" dirty="0"/>
                  <a:t> </a:t>
                </a:r>
                <a:br>
                  <a:rPr lang="en-US" altLang="zh-CN" dirty="0"/>
                </a:b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𝑁</m:t>
                        </m:r>
                      </m:sub>
                    </m:sSub>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b="0" i="1" smtClean="0">
                            <a:latin typeface="Cambria Math" panose="02040503050406030204" pitchFamily="18" charset="0"/>
                          </a:rPr>
                          <m:t>4</m:t>
                        </m:r>
                      </m:num>
                      <m:den>
                        <m:r>
                          <a:rPr lang="en-US" altLang="zh-CN" i="1">
                            <a:latin typeface="Cambria Math" panose="02040503050406030204" pitchFamily="18" charset="0"/>
                          </a:rPr>
                          <m:t>3</m:t>
                        </m:r>
                      </m:den>
                    </m:f>
                    <m:f>
                      <m:fPr>
                        <m:ctrlPr>
                          <a:rPr lang="en-US" altLang="zh-CN" i="1">
                            <a:latin typeface="Cambria Math" panose="02040503050406030204" pitchFamily="18" charset="0"/>
                          </a:rPr>
                        </m:ctrlPr>
                      </m:fPr>
                      <m:num>
                        <m:r>
                          <m:rPr>
                            <m:sty m:val="p"/>
                          </m:rPr>
                          <a:rPr lang="en-US" altLang="zh-CN">
                            <a:latin typeface="Cambria Math" panose="02040503050406030204" pitchFamily="18" charset="0"/>
                          </a:rPr>
                          <m:t>Δ</m:t>
                        </m:r>
                        <m:r>
                          <a:rPr lang="en-US" altLang="zh-CN" b="0" i="1" smtClean="0">
                            <a:latin typeface="Cambria Math" panose="02040503050406030204" pitchFamily="18" charset="0"/>
                          </a:rPr>
                          <m:t>𝜖</m:t>
                        </m:r>
                        <m:r>
                          <a:rPr lang="en-US" altLang="zh-CN" b="0" i="1" smtClean="0">
                            <a:latin typeface="Cambria Math" panose="02040503050406030204" pitchFamily="18" charset="0"/>
                          </a:rPr>
                          <m:t> </m:t>
                        </m:r>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𝑁</m:t>
                            </m:r>
                          </m:sub>
                        </m:sSub>
                      </m:den>
                    </m:f>
                  </m:oMath>
                </a14:m>
                <a:r>
                  <a:rPr lang="en-US" altLang="zh-CN" dirty="0"/>
                  <a:t>, where </a:t>
                </a:r>
                <a:br>
                  <a:rPr lang="en-US" altLang="zh-CN" dirty="0"/>
                </a:br>
                <a14:m>
                  <m:oMath xmlns:m="http://schemas.openxmlformats.org/officeDocument/2006/math">
                    <m:r>
                      <a:rPr lang="en-US" altLang="zh-CN" b="0" i="1" smtClean="0">
                        <a:latin typeface="Cambria Math" panose="02040503050406030204" pitchFamily="18" charset="0"/>
                      </a:rPr>
                      <m:t>𝜖</m:t>
                    </m:r>
                  </m:oMath>
                </a14:m>
                <a:r>
                  <a:rPr lang="en-US" altLang="zh-CN" dirty="0"/>
                  <a:t>: trace anomaly,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𝑁</m:t>
                        </m:r>
                      </m:sub>
                    </m:sSub>
                  </m:oMath>
                </a14:m>
                <a:r>
                  <a:rPr lang="en-US" altLang="zh-CN" dirty="0"/>
                  <a:t>: enthalpy density</a:t>
                </a:r>
              </a:p>
            </p:txBody>
          </p:sp>
        </mc:Choice>
        <mc:Fallback>
          <p:sp>
            <p:nvSpPr>
              <p:cNvPr id="32" name="文本框 31">
                <a:extLst>
                  <a:ext uri="{FF2B5EF4-FFF2-40B4-BE49-F238E27FC236}">
                    <a16:creationId xmlns:a16="http://schemas.microsoft.com/office/drawing/2014/main" id="{573C85FF-AA5D-805E-8006-F13BA192548C}"/>
                  </a:ext>
                </a:extLst>
              </p:cNvPr>
              <p:cNvSpPr txBox="1">
                <a:spLocks noRot="1" noChangeAspect="1" noMove="1" noResize="1" noEditPoints="1" noAdjustHandles="1" noChangeArrowheads="1" noChangeShapeType="1" noTextEdit="1"/>
              </p:cNvSpPr>
              <p:nvPr/>
            </p:nvSpPr>
            <p:spPr>
              <a:xfrm>
                <a:off x="628650" y="1380650"/>
                <a:ext cx="7261155" cy="2772554"/>
              </a:xfrm>
              <a:prstGeom prst="rect">
                <a:avLst/>
              </a:prstGeom>
              <a:blipFill>
                <a:blip r:embed="rId4"/>
                <a:stretch>
                  <a:fillRect l="-1763" t="-2857" b="-4396"/>
                </a:stretch>
              </a:blipFill>
            </p:spPr>
            <p:txBody>
              <a:bodyPr/>
              <a:lstStyle/>
              <a:p>
                <a:r>
                  <a:rPr lang="zh-CN" altLang="en-US">
                    <a:noFill/>
                  </a:rPr>
                  <a:t> </a:t>
                </a:r>
              </a:p>
            </p:txBody>
          </p:sp>
        </mc:Fallback>
      </mc:AlternateContent>
      <p:pic>
        <p:nvPicPr>
          <p:cNvPr id="42" name="图片 41">
            <a:extLst>
              <a:ext uri="{FF2B5EF4-FFF2-40B4-BE49-F238E27FC236}">
                <a16:creationId xmlns:a16="http://schemas.microsoft.com/office/drawing/2014/main" id="{747BEE3C-527D-145D-02D4-67113A875BA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96112" y="4148640"/>
            <a:ext cx="4208381" cy="2657420"/>
          </a:xfrm>
          <a:prstGeom prst="rect">
            <a:avLst/>
          </a:prstGeom>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15F07089-80D3-10BF-D9A3-A7D7ED6AAC60}"/>
                  </a:ext>
                </a:extLst>
              </p:cNvPr>
              <p:cNvSpPr txBox="1"/>
              <p:nvPr/>
            </p:nvSpPr>
            <p:spPr>
              <a:xfrm>
                <a:off x="5681079" y="2329746"/>
                <a:ext cx="2652777" cy="1503232"/>
              </a:xfrm>
              <a:prstGeom prst="rect">
                <a:avLst/>
              </a:prstGeom>
              <a:noFill/>
            </p:spPr>
            <p:txBody>
              <a:bodyPr wrap="none" lIns="0" tIns="0" rIns="0" bIns="0" rtlCol="0">
                <a:spAutoFit/>
              </a:bodyPr>
              <a:lstStyle/>
              <a:p>
                <a:pPr marL="285744" indent="-285744">
                  <a:buFont typeface="Arial" panose="020B0604020202020204" pitchFamily="34" charset="0"/>
                  <a:buChar char="•"/>
                </a:pPr>
                <a:r>
                  <a:rPr lang="en-US" altLang="zh-CN" dirty="0"/>
                  <a:t>Inverse time duration</a:t>
                </a:r>
                <a:br>
                  <a:rPr lang="en-US" altLang="zh-CN" dirty="0"/>
                </a:br>
                <a14:m>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𝛽</m:t>
                        </m:r>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m:t>
                            </m:r>
                          </m:sub>
                        </m:sSub>
                      </m:den>
                    </m:f>
                    <m:r>
                      <a:rPr lang="en-US" altLang="zh-CN" i="1">
                        <a:latin typeface="Cambria Math" panose="02040503050406030204" pitchFamily="18" charset="0"/>
                      </a:rPr>
                      <m:t>=</m:t>
                    </m:r>
                    <m:r>
                      <a:rPr lang="en-US" altLang="zh-CN" i="1">
                        <a:latin typeface="Cambria Math" panose="02040503050406030204" pitchFamily="18" charset="0"/>
                      </a:rPr>
                      <m:t>𝑇</m:t>
                    </m:r>
                    <m:f>
                      <m:fPr>
                        <m:ctrlPr>
                          <a:rPr lang="en-US" altLang="zh-CN" i="1">
                            <a:latin typeface="Cambria Math" panose="02040503050406030204" pitchFamily="18" charset="0"/>
                          </a:rPr>
                        </m:ctrlPr>
                      </m:fPr>
                      <m:num>
                        <m:r>
                          <m:rPr>
                            <m:sty m:val="p"/>
                          </m:rPr>
                          <a:rPr lang="en-US" altLang="zh-CN">
                            <a:latin typeface="Cambria Math" panose="02040503050406030204" pitchFamily="18" charset="0"/>
                          </a:rPr>
                          <m:t>d</m:t>
                        </m:r>
                      </m:num>
                      <m:den>
                        <m:r>
                          <m:rPr>
                            <m:sty m:val="p"/>
                          </m:rPr>
                          <a:rPr lang="en-US" altLang="zh-CN">
                            <a:latin typeface="Cambria Math" panose="02040503050406030204" pitchFamily="18" charset="0"/>
                          </a:rPr>
                          <m:t>d</m:t>
                        </m:r>
                        <m:r>
                          <a:rPr lang="en-US" altLang="zh-CN" i="1">
                            <a:latin typeface="Cambria Math" panose="02040503050406030204" pitchFamily="18" charset="0"/>
                          </a:rPr>
                          <m:t>𝑇</m:t>
                        </m:r>
                      </m:den>
                    </m:f>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3</m:t>
                            </m:r>
                          </m:sub>
                        </m:sSub>
                      </m:num>
                      <m:den>
                        <m:r>
                          <a:rPr lang="en-US" altLang="zh-CN" i="1">
                            <a:latin typeface="Cambria Math" panose="02040503050406030204" pitchFamily="18" charset="0"/>
                          </a:rPr>
                          <m:t>𝑇</m:t>
                        </m:r>
                      </m:den>
                    </m:f>
                  </m:oMath>
                </a14:m>
                <a:r>
                  <a:rPr lang="en-US" altLang="zh-CN" dirty="0"/>
                  <a:t> </a:t>
                </a:r>
              </a:p>
              <a:p>
                <a:pPr marL="285744" indent="-285744">
                  <a:spcBef>
                    <a:spcPts val="600"/>
                  </a:spcBef>
                  <a:buFont typeface="Arial" panose="020B0604020202020204" pitchFamily="34" charset="0"/>
                  <a:buChar char="•"/>
                </a:pPr>
                <a:r>
                  <a:rPr lang="en-US" altLang="zh-CN" dirty="0"/>
                  <a:t>Efficiency factor</a:t>
                </a:r>
                <a:br>
                  <a:rPr lang="en-US" altLang="zh-CN" dirty="0"/>
                </a:b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𝜅</m:t>
                        </m:r>
                      </m:e>
                      <m:sub>
                        <m:r>
                          <a:rPr lang="en-US" altLang="zh-CN" i="1">
                            <a:latin typeface="Cambria Math" panose="02040503050406030204" pitchFamily="18" charset="0"/>
                          </a:rPr>
                          <m:t>𝑣</m:t>
                        </m:r>
                      </m:sub>
                    </m:sSub>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3</m:t>
                        </m:r>
                      </m:num>
                      <m:den>
                        <m:sSub>
                          <m:sSubPr>
                            <m:ctrlPr>
                              <a:rPr lang="en-US" altLang="zh-CN" i="1">
                                <a:latin typeface="Cambria Math" panose="02040503050406030204" pitchFamily="18" charset="0"/>
                              </a:rPr>
                            </m:ctrlPr>
                          </m:sSubPr>
                          <m:e>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𝑁</m:t>
                                </m:r>
                              </m:sub>
                            </m:sSub>
                            <m:r>
                              <a:rPr lang="en-US" altLang="zh-CN" i="1">
                                <a:latin typeface="Cambria Math" panose="02040503050406030204" pitchFamily="18" charset="0"/>
                              </a:rPr>
                              <m:t>𝑒</m:t>
                            </m:r>
                          </m:e>
                          <m:sub>
                            <m:r>
                              <a:rPr lang="en-US" altLang="zh-CN" i="1">
                                <a:latin typeface="Cambria Math" panose="02040503050406030204" pitchFamily="18" charset="0"/>
                              </a:rPr>
                              <m:t>𝑁</m:t>
                            </m:r>
                          </m:sub>
                        </m:sSub>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𝜉</m:t>
                            </m:r>
                          </m:e>
                          <m:sub>
                            <m:r>
                              <a:rPr lang="en-US" altLang="zh-CN" i="1">
                                <a:latin typeface="Cambria Math" panose="02040503050406030204" pitchFamily="18" charset="0"/>
                              </a:rPr>
                              <m:t>𝑤</m:t>
                            </m:r>
                          </m:sub>
                          <m:sup>
                            <m:r>
                              <a:rPr lang="en-US" altLang="zh-CN" i="1">
                                <a:latin typeface="Cambria Math" panose="02040503050406030204" pitchFamily="18" charset="0"/>
                              </a:rPr>
                              <m:t>3</m:t>
                            </m:r>
                          </m:sup>
                        </m:sSubSup>
                      </m:den>
                    </m:f>
                    <m:nary>
                      <m:naryPr>
                        <m:subHide m:val="on"/>
                        <m:supHide m:val="on"/>
                        <m:ctrlPr>
                          <a:rPr lang="en-US" altLang="zh-CN" i="1">
                            <a:latin typeface="Cambria Math" panose="02040503050406030204" pitchFamily="18" charset="0"/>
                          </a:rPr>
                        </m:ctrlPr>
                      </m:naryPr>
                      <m:sub/>
                      <m:sup/>
                      <m:e>
                        <m:r>
                          <a:rPr lang="en-US" altLang="zh-CN" i="1">
                            <a:latin typeface="Cambria Math" panose="02040503050406030204" pitchFamily="18" charset="0"/>
                          </a:rPr>
                          <m:t>𝑤</m:t>
                        </m:r>
                        <m:sSup>
                          <m:sSupPr>
                            <m:ctrlPr>
                              <a:rPr lang="en-US" altLang="zh-CN" i="1">
                                <a:latin typeface="Cambria Math" panose="02040503050406030204" pitchFamily="18" charset="0"/>
                              </a:rPr>
                            </m:ctrlPr>
                          </m:sSupPr>
                          <m:e>
                            <m:r>
                              <a:rPr lang="en-US" altLang="zh-CN" i="1">
                                <a:latin typeface="Cambria Math" panose="02040503050406030204" pitchFamily="18" charset="0"/>
                              </a:rPr>
                              <m:t>𝑢</m:t>
                            </m:r>
                          </m:e>
                          <m:sup>
                            <m:r>
                              <a:rPr lang="en-US" altLang="zh-CN" i="1">
                                <a:latin typeface="Cambria Math" panose="02040503050406030204" pitchFamily="18" charset="0"/>
                              </a:rPr>
                              <m:t>2</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𝜉</m:t>
                            </m:r>
                          </m:e>
                          <m:sup>
                            <m:r>
                              <a:rPr lang="en-US" altLang="zh-CN" i="1">
                                <a:latin typeface="Cambria Math" panose="02040503050406030204" pitchFamily="18" charset="0"/>
                              </a:rPr>
                              <m:t>2</m:t>
                            </m:r>
                          </m:sup>
                        </m:sSup>
                        <m:r>
                          <m:rPr>
                            <m:sty m:val="p"/>
                          </m:rPr>
                          <a:rPr lang="en-US" altLang="zh-CN">
                            <a:latin typeface="Cambria Math" panose="02040503050406030204" pitchFamily="18" charset="0"/>
                          </a:rPr>
                          <m:t>d</m:t>
                        </m:r>
                        <m:r>
                          <a:rPr lang="en-US" altLang="zh-CN" i="1">
                            <a:latin typeface="Cambria Math" panose="02040503050406030204" pitchFamily="18" charset="0"/>
                          </a:rPr>
                          <m:t>𝜉</m:t>
                        </m:r>
                      </m:e>
                    </m:nary>
                  </m:oMath>
                </a14:m>
                <a:r>
                  <a:rPr lang="en-US" altLang="zh-CN" dirty="0"/>
                  <a:t> </a:t>
                </a:r>
              </a:p>
            </p:txBody>
          </p:sp>
        </mc:Choice>
        <mc:Fallback xmlns="">
          <p:sp>
            <p:nvSpPr>
              <p:cNvPr id="4" name="文本框 3">
                <a:extLst>
                  <a:ext uri="{FF2B5EF4-FFF2-40B4-BE49-F238E27FC236}">
                    <a16:creationId xmlns:a16="http://schemas.microsoft.com/office/drawing/2014/main" id="{15F07089-80D3-10BF-D9A3-A7D7ED6AAC60}"/>
                  </a:ext>
                </a:extLst>
              </p:cNvPr>
              <p:cNvSpPr txBox="1">
                <a:spLocks noRot="1" noChangeAspect="1" noMove="1" noResize="1" noEditPoints="1" noAdjustHandles="1" noChangeArrowheads="1" noChangeShapeType="1" noTextEdit="1"/>
              </p:cNvSpPr>
              <p:nvPr/>
            </p:nvSpPr>
            <p:spPr>
              <a:xfrm>
                <a:off x="5681079" y="2329746"/>
                <a:ext cx="2652777" cy="1503232"/>
              </a:xfrm>
              <a:prstGeom prst="rect">
                <a:avLst/>
              </a:prstGeom>
              <a:blipFill>
                <a:blip r:embed="rId6"/>
                <a:stretch>
                  <a:fillRect l="-5057" t="-5263" r="-1149" b="-514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5860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16007C-4D2E-ABE5-CF20-7C39E269D983}"/>
              </a:ext>
            </a:extLst>
          </p:cNvPr>
          <p:cNvSpPr>
            <a:spLocks noGrp="1"/>
          </p:cNvSpPr>
          <p:nvPr>
            <p:ph type="title"/>
          </p:nvPr>
        </p:nvSpPr>
        <p:spPr/>
        <p:txBody>
          <a:bodyPr>
            <a:normAutofit/>
          </a:bodyPr>
          <a:lstStyle/>
          <a:p>
            <a:r>
              <a:rPr lang="en-US" altLang="zh-CN" sz="4000" dirty="0"/>
              <a:t>Gravitational Wave</a:t>
            </a:r>
            <a:endParaRPr lang="zh-CN" altLang="en-US" sz="4000" dirty="0"/>
          </a:p>
        </p:txBody>
      </p:sp>
      <p:pic>
        <p:nvPicPr>
          <p:cNvPr id="5" name="图片 4">
            <a:extLst>
              <a:ext uri="{FF2B5EF4-FFF2-40B4-BE49-F238E27FC236}">
                <a16:creationId xmlns:a16="http://schemas.microsoft.com/office/drawing/2014/main" id="{968D44F7-4F32-5597-3F3E-8A069BB2F07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527670" y="2209029"/>
            <a:ext cx="5333439" cy="3359157"/>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389F88CA-E72F-BF5B-9E0C-626A390179F4}"/>
                  </a:ext>
                </a:extLst>
              </p:cNvPr>
              <p:cNvSpPr txBox="1"/>
              <p:nvPr/>
            </p:nvSpPr>
            <p:spPr>
              <a:xfrm>
                <a:off x="552625" y="2209029"/>
                <a:ext cx="2937727" cy="3020250"/>
              </a:xfrm>
              <a:prstGeom prst="rect">
                <a:avLst/>
              </a:prstGeom>
              <a:noFill/>
            </p:spPr>
            <p:txBody>
              <a:bodyPr wrap="none" lIns="0" tIns="0" rIns="0" bIns="0" rtlCol="0">
                <a:spAutoFit/>
              </a:bodyPr>
              <a:lstStyle/>
              <a:p>
                <a:pPr marL="285744" indent="-285744">
                  <a:buFont typeface="Arial" panose="020B0604020202020204" pitchFamily="34" charset="0"/>
                  <a:buChar char="•"/>
                </a:pPr>
                <a:r>
                  <a:rPr lang="en-US" altLang="zh-CN" b="0" dirty="0"/>
                  <a:t>Typical peak amplitude</a:t>
                </a:r>
                <a:br>
                  <a:rPr lang="en-US" altLang="zh-CN" b="0" dirty="0"/>
                </a:b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h</m:t>
                        </m:r>
                      </m:e>
                      <m:sup>
                        <m:r>
                          <a:rPr lang="en-US" altLang="zh-CN" b="0" i="1" smtClean="0">
                            <a:latin typeface="Cambria Math" panose="02040503050406030204" pitchFamily="18" charset="0"/>
                          </a:rPr>
                          <m:t>2</m:t>
                        </m:r>
                      </m:sup>
                    </m:sSup>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Ω</m:t>
                        </m:r>
                      </m:e>
                      <m:sub>
                        <m:r>
                          <a:rPr lang="en-US" altLang="zh-CN" b="0" i="1" smtClean="0">
                            <a:latin typeface="Cambria Math" panose="02040503050406030204" pitchFamily="18" charset="0"/>
                          </a:rPr>
                          <m:t>𝐺𝑊</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−18</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−13</m:t>
                        </m:r>
                      </m:sup>
                    </m:sSup>
                  </m:oMath>
                </a14:m>
                <a:r>
                  <a:rPr lang="en-US" altLang="zh-CN" b="0" dirty="0"/>
                  <a:t> </a:t>
                </a:r>
              </a:p>
              <a:p>
                <a:pPr marL="285744" indent="-285744">
                  <a:spcBef>
                    <a:spcPts val="600"/>
                  </a:spcBef>
                  <a:buFont typeface="Arial" panose="020B0604020202020204" pitchFamily="34" charset="0"/>
                  <a:buChar char="•"/>
                </a:pPr>
                <a:r>
                  <a:rPr lang="en-US" altLang="zh-CN" dirty="0"/>
                  <a:t>Typical pivot frequency</a:t>
                </a:r>
                <a:br>
                  <a:rPr lang="en-US" altLang="zh-CN" dirty="0"/>
                </a:b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𝑆𝑊</m:t>
                        </m:r>
                      </m:sub>
                    </m:sSub>
                    <m:r>
                      <a:rPr lang="en-US" altLang="zh-CN" b="0" i="1" smtClean="0">
                        <a:latin typeface="Cambria Math" panose="02040503050406030204" pitchFamily="18" charset="0"/>
                      </a:rPr>
                      <m:t>=0.1~1 </m:t>
                    </m:r>
                    <m:r>
                      <m:rPr>
                        <m:sty m:val="p"/>
                      </m:rPr>
                      <a:rPr lang="en-US" altLang="zh-CN" b="0" i="0" smtClean="0">
                        <a:latin typeface="Cambria Math" panose="02040503050406030204" pitchFamily="18" charset="0"/>
                      </a:rPr>
                      <m:t>Hz</m:t>
                    </m:r>
                  </m:oMath>
                </a14:m>
                <a:r>
                  <a:rPr lang="en-US" altLang="zh-CN" b="0" dirty="0"/>
                  <a:t> </a:t>
                </a:r>
              </a:p>
              <a:p>
                <a:pPr marL="285744" indent="-285744">
                  <a:spcBef>
                    <a:spcPts val="600"/>
                  </a:spcBef>
                  <a:buFont typeface="Arial" panose="020B0604020202020204" pitchFamily="34" charset="0"/>
                  <a:buChar char="•"/>
                </a:pPr>
                <a:r>
                  <a:rPr lang="en-US" altLang="zh-CN" b="0" dirty="0"/>
                  <a:t>Efficiency factor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𝑣</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𝑁</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𝑤</m:t>
                            </m:r>
                          </m:sub>
                        </m:sSub>
                      </m:e>
                    </m:d>
                  </m:oMath>
                </a14:m>
                <a:r>
                  <a:rPr lang="en-US" altLang="zh-CN" dirty="0"/>
                  <a:t> </a:t>
                </a:r>
                <a:br>
                  <a:rPr lang="en-US" altLang="zh-CN" dirty="0"/>
                </a:br>
                <a:r>
                  <a:rPr lang="en-US" altLang="zh-CN" dirty="0"/>
                  <a:t>is sensitive to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𝑤</m:t>
                        </m:r>
                      </m:sub>
                    </m:sSub>
                  </m:oMath>
                </a14:m>
                <a:r>
                  <a:rPr lang="en-US" altLang="zh-CN" dirty="0"/>
                  <a:t>, making</a:t>
                </a:r>
                <a:br>
                  <a:rPr lang="en-US" altLang="zh-CN" dirty="0"/>
                </a:br>
                <a:r>
                  <a:rPr lang="en-US" altLang="zh-CN" dirty="0"/>
                  <a:t>difference in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h</m:t>
                        </m:r>
                      </m:e>
                      <m:sup>
                        <m:r>
                          <a:rPr lang="en-US" altLang="zh-CN" b="0" i="1" smtClean="0">
                            <a:latin typeface="Cambria Math" panose="02040503050406030204" pitchFamily="18" charset="0"/>
                          </a:rPr>
                          <m:t>2</m:t>
                        </m:r>
                      </m:sup>
                    </m:sSup>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Ω</m:t>
                        </m:r>
                      </m:e>
                      <m:sub>
                        <m:r>
                          <a:rPr lang="en-US" altLang="zh-CN" b="0" i="1" smtClean="0">
                            <a:latin typeface="Cambria Math" panose="02040503050406030204" pitchFamily="18" charset="0"/>
                          </a:rPr>
                          <m:t>𝐺𝑊</m:t>
                        </m:r>
                      </m:sub>
                    </m:sSub>
                  </m:oMath>
                </a14:m>
                <a:r>
                  <a:rPr lang="en-US" altLang="zh-CN" dirty="0"/>
                  <a:t>.</a:t>
                </a:r>
              </a:p>
              <a:p>
                <a:pPr marL="285744" indent="-285744">
                  <a:spcBef>
                    <a:spcPts val="600"/>
                  </a:spcBef>
                  <a:buFont typeface="Arial" panose="020B0604020202020204" pitchFamily="34" charset="0"/>
                  <a:buChar char="•"/>
                </a:pP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𝑤</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𝑠</m:t>
                        </m:r>
                      </m:sub>
                    </m:sSub>
                  </m:oMath>
                </a14:m>
                <a:r>
                  <a:rPr lang="en-US" altLang="zh-CN" dirty="0"/>
                  <a:t> or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𝐽</m:t>
                        </m:r>
                      </m:sub>
                    </m:sSub>
                  </m:oMath>
                </a14:m>
                <a:r>
                  <a:rPr lang="en-US" altLang="zh-CN" dirty="0"/>
                  <a:t>: </a:t>
                </a:r>
                <a:r>
                  <a:rPr lang="en-US" altLang="zh-CN" b="0" dirty="0"/>
                  <a:t>Larger </a:t>
                </a:r>
                <a:br>
                  <a:rPr lang="en-US" altLang="zh-CN" b="0" dirty="0"/>
                </a:br>
                <a:r>
                  <a:rPr lang="en-US" altLang="zh-CN" b="0" dirty="0"/>
                  <a:t>peak amplitude, </a:t>
                </a:r>
                <a:r>
                  <a:rPr lang="en-US" altLang="zh-CN" dirty="0"/>
                  <a:t>compared</a:t>
                </a:r>
                <a:br>
                  <a:rPr lang="en-US" altLang="zh-CN" dirty="0"/>
                </a:br>
                <a:r>
                  <a:rPr lang="en-US" altLang="zh-CN" dirty="0"/>
                  <a:t>with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𝑤</m:t>
                        </m:r>
                      </m:sub>
                    </m:sSub>
                    <m:r>
                      <a:rPr lang="en-US" altLang="zh-CN" b="0" i="1" smtClean="0">
                        <a:latin typeface="Cambria Math" panose="02040503050406030204" pitchFamily="18" charset="0"/>
                      </a:rPr>
                      <m:t>=1</m:t>
                    </m:r>
                  </m:oMath>
                </a14:m>
                <a:r>
                  <a:rPr lang="en-US" altLang="zh-CN" dirty="0"/>
                  <a:t> case</a:t>
                </a:r>
              </a:p>
            </p:txBody>
          </p:sp>
        </mc:Choice>
        <mc:Fallback xmlns="">
          <p:sp>
            <p:nvSpPr>
              <p:cNvPr id="3" name="文本框 2">
                <a:extLst>
                  <a:ext uri="{FF2B5EF4-FFF2-40B4-BE49-F238E27FC236}">
                    <a16:creationId xmlns:a16="http://schemas.microsoft.com/office/drawing/2014/main" id="{389F88CA-E72F-BF5B-9E0C-626A390179F4}"/>
                  </a:ext>
                </a:extLst>
              </p:cNvPr>
              <p:cNvSpPr txBox="1">
                <a:spLocks noRot="1" noChangeAspect="1" noMove="1" noResize="1" noEditPoints="1" noAdjustHandles="1" noChangeArrowheads="1" noChangeShapeType="1" noTextEdit="1"/>
              </p:cNvSpPr>
              <p:nvPr/>
            </p:nvSpPr>
            <p:spPr>
              <a:xfrm>
                <a:off x="552625" y="2209029"/>
                <a:ext cx="2937727" cy="3020250"/>
              </a:xfrm>
              <a:prstGeom prst="rect">
                <a:avLst/>
              </a:prstGeom>
              <a:blipFill>
                <a:blip r:embed="rId4"/>
                <a:stretch>
                  <a:fillRect l="-4564" t="-2621" b="-38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8164707C-3145-E844-F84F-E02C2EF2D471}"/>
                  </a:ext>
                </a:extLst>
              </p:cNvPr>
              <p:cNvSpPr txBox="1"/>
              <p:nvPr/>
            </p:nvSpPr>
            <p:spPr>
              <a:xfrm>
                <a:off x="4349786" y="5665531"/>
                <a:ext cx="4165564" cy="276999"/>
              </a:xfrm>
              <a:prstGeom prst="rect">
                <a:avLst/>
              </a:prstGeom>
              <a:noFill/>
            </p:spPr>
            <p:txBody>
              <a:bodyPr wrap="none" lIns="0" tIns="0" rIns="0" bIns="0" rtlCol="0">
                <a:spAutoFit/>
              </a:bodyPr>
              <a:lstStyle/>
              <a:p>
                <a:r>
                  <a:rPr lang="en-US" altLang="zh-CN" dirty="0"/>
                  <a:t>solid line: this study        dashed line: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𝑤</m:t>
                        </m:r>
                      </m:sub>
                    </m:sSub>
                    <m:r>
                      <a:rPr lang="en-US" altLang="zh-CN" b="0" i="1" smtClean="0">
                        <a:latin typeface="Cambria Math" panose="02040503050406030204" pitchFamily="18" charset="0"/>
                      </a:rPr>
                      <m:t>=1</m:t>
                    </m:r>
                  </m:oMath>
                </a14:m>
                <a:endParaRPr lang="en-US" altLang="zh-CN" dirty="0"/>
              </a:p>
            </p:txBody>
          </p:sp>
        </mc:Choice>
        <mc:Fallback xmlns="">
          <p:sp>
            <p:nvSpPr>
              <p:cNvPr id="4" name="文本框 3">
                <a:extLst>
                  <a:ext uri="{FF2B5EF4-FFF2-40B4-BE49-F238E27FC236}">
                    <a16:creationId xmlns:a16="http://schemas.microsoft.com/office/drawing/2014/main" id="{8164707C-3145-E844-F84F-E02C2EF2D471}"/>
                  </a:ext>
                </a:extLst>
              </p:cNvPr>
              <p:cNvSpPr txBox="1">
                <a:spLocks noRot="1" noChangeAspect="1" noMove="1" noResize="1" noEditPoints="1" noAdjustHandles="1" noChangeArrowheads="1" noChangeShapeType="1" noTextEdit="1"/>
              </p:cNvSpPr>
              <p:nvPr/>
            </p:nvSpPr>
            <p:spPr>
              <a:xfrm>
                <a:off x="4349786" y="5665531"/>
                <a:ext cx="4165564" cy="276999"/>
              </a:xfrm>
              <a:prstGeom prst="rect">
                <a:avLst/>
              </a:prstGeom>
              <a:blipFill>
                <a:blip r:embed="rId5"/>
                <a:stretch>
                  <a:fillRect l="-3514" t="-28261" r="-1025" b="-50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9875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16007C-4D2E-ABE5-CF20-7C39E269D983}"/>
              </a:ext>
            </a:extLst>
          </p:cNvPr>
          <p:cNvSpPr>
            <a:spLocks noGrp="1"/>
          </p:cNvSpPr>
          <p:nvPr>
            <p:ph type="title"/>
          </p:nvPr>
        </p:nvSpPr>
        <p:spPr/>
        <p:txBody>
          <a:bodyPr>
            <a:normAutofit/>
          </a:bodyPr>
          <a:lstStyle/>
          <a:p>
            <a:r>
              <a:rPr lang="en-US" altLang="zh-CN" sz="4000" dirty="0"/>
              <a:t>Summary</a:t>
            </a:r>
            <a:endParaRPr lang="zh-CN" altLang="en-US" sz="4000" dirty="0"/>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F10BA915-8AE7-8F52-BA4A-CB1203928854}"/>
                  </a:ext>
                </a:extLst>
              </p:cNvPr>
              <p:cNvSpPr txBox="1"/>
              <p:nvPr/>
            </p:nvSpPr>
            <p:spPr>
              <a:xfrm>
                <a:off x="971705" y="2243011"/>
                <a:ext cx="6893810" cy="2492990"/>
              </a:xfrm>
              <a:prstGeom prst="rect">
                <a:avLst/>
              </a:prstGeom>
              <a:noFill/>
            </p:spPr>
            <p:txBody>
              <a:bodyPr wrap="none" lIns="0" tIns="0" rIns="0" bIns="0" rtlCol="0">
                <a:spAutoFit/>
              </a:bodyPr>
              <a:lstStyle/>
              <a:p>
                <a:pPr marL="285744" indent="-285744">
                  <a:buFont typeface="Arial" panose="020B0604020202020204" pitchFamily="34" charset="0"/>
                  <a:buChar char="•"/>
                </a:pPr>
                <a:r>
                  <a:rPr lang="en-US" altLang="zh-CN" dirty="0"/>
                  <a:t>At least in the parameter region this study, there is no runaway bubble</a:t>
                </a:r>
                <a:br>
                  <a:rPr lang="en-US" altLang="zh-CN" dirty="0"/>
                </a:br>
                <a:r>
                  <a:rPr lang="en-US" altLang="zh-CN" dirty="0"/>
                  <a:t>wall in LRSM. The typical value of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𝑤</m:t>
                        </m:r>
                      </m:sub>
                    </m:sSub>
                  </m:oMath>
                </a14:m>
                <a:r>
                  <a:rPr lang="en-US" altLang="zh-CN" dirty="0"/>
                  <a:t> is </a:t>
                </a:r>
                <a14:m>
                  <m:oMath xmlns:m="http://schemas.openxmlformats.org/officeDocument/2006/math">
                    <m:r>
                      <a:rPr lang="en-US" altLang="zh-CN" b="0" i="1" smtClean="0">
                        <a:latin typeface="Cambria Math" panose="02040503050406030204" pitchFamily="18" charset="0"/>
                      </a:rPr>
                      <m:t>0.2~0.5</m:t>
                    </m:r>
                  </m:oMath>
                </a14:m>
                <a:r>
                  <a:rPr lang="en-US" altLang="zh-CN" dirty="0"/>
                  <a:t>.</a:t>
                </a:r>
              </a:p>
              <a:p>
                <a:pPr marL="285744" indent="-285744">
                  <a:buFont typeface="Arial" panose="020B0604020202020204" pitchFamily="34" charset="0"/>
                  <a:buChar char="•"/>
                </a:pPr>
                <a:endParaRPr lang="en-US" altLang="zh-CN" dirty="0"/>
              </a:p>
              <a:p>
                <a:pPr marL="285744" indent="-285744">
                  <a:buFont typeface="Arial" panose="020B0604020202020204" pitchFamily="34" charset="0"/>
                  <a:buChar char="•"/>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𝑤</m:t>
                        </m:r>
                      </m:sub>
                    </m:sSub>
                  </m:oMath>
                </a14:m>
                <a:r>
                  <a:rPr lang="en-US" altLang="zh-CN" dirty="0"/>
                  <a:t> and </a:t>
                </a:r>
                <a14:m>
                  <m:oMath xmlns:m="http://schemas.openxmlformats.org/officeDocument/2006/math">
                    <m:f>
                      <m:fPr>
                        <m:type m:val="lin"/>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𝑑𝑟</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𝑁</m:t>
                            </m:r>
                          </m:sub>
                        </m:sSub>
                      </m:den>
                    </m:f>
                  </m:oMath>
                </a14:m>
                <a:r>
                  <a:rPr lang="en-US" altLang="zh-CN" dirty="0"/>
                  <a:t> follows a power law with power index </a:t>
                </a:r>
                <a14:m>
                  <m:oMath xmlns:m="http://schemas.openxmlformats.org/officeDocument/2006/math">
                    <m:r>
                      <a:rPr lang="en-US" altLang="zh-CN" b="0" i="1" smtClean="0">
                        <a:latin typeface="Cambria Math" panose="02040503050406030204" pitchFamily="18" charset="0"/>
                      </a:rPr>
                      <m:t>~0.41</m:t>
                    </m:r>
                  </m:oMath>
                </a14:m>
                <a:r>
                  <a:rPr lang="en-US" altLang="zh-CN" dirty="0"/>
                  <a:t>.</a:t>
                </a:r>
              </a:p>
              <a:p>
                <a:pPr marL="285744" indent="-285744">
                  <a:buFont typeface="Arial" panose="020B0604020202020204" pitchFamily="34" charset="0"/>
                  <a:buChar char="•"/>
                </a:pPr>
                <a:endParaRPr lang="en-US" altLang="zh-CN" dirty="0"/>
              </a:p>
              <a:p>
                <a:pPr marL="285744" indent="-285744">
                  <a:buFont typeface="Arial" panose="020B0604020202020204" pitchFamily="34" charset="0"/>
                  <a:buChar char="•"/>
                </a:pPr>
                <a:r>
                  <a:rPr lang="en-US" altLang="zh-CN" dirty="0"/>
                  <a:t>GW spectrum can have a higher peak when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𝑤</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𝑠</m:t>
                        </m:r>
                      </m:sub>
                    </m:sSub>
                  </m:oMath>
                </a14:m>
                <a:r>
                  <a:rPr lang="en-US" altLang="zh-CN" dirty="0"/>
                  <a:t>, due to a larger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𝑣</m:t>
                        </m:r>
                      </m:sub>
                    </m:sSub>
                  </m:oMath>
                </a14:m>
                <a:r>
                  <a:rPr lang="en-US" altLang="zh-CN" dirty="0"/>
                  <a:t>.</a:t>
                </a:r>
              </a:p>
              <a:p>
                <a:pPr marL="285744" indent="-285744">
                  <a:buFont typeface="Arial" panose="020B0604020202020204" pitchFamily="34" charset="0"/>
                  <a:buChar char="•"/>
                </a:pPr>
                <a:endParaRPr lang="en-US" altLang="zh-CN" dirty="0"/>
              </a:p>
              <a:p>
                <a:pPr marL="285744" indent="-285744">
                  <a:buFont typeface="Arial" panose="020B0604020202020204" pitchFamily="34" charset="0"/>
                  <a:buChar char="•"/>
                </a:pPr>
                <a14:m>
                  <m:oMath xmlns:m="http://schemas.openxmlformats.org/officeDocument/2006/math">
                    <m:r>
                      <a:rPr lang="en-US" altLang="zh-CN" b="0" i="1" smtClean="0">
                        <a:latin typeface="Cambria Math" panose="02040503050406030204" pitchFamily="18" charset="0"/>
                      </a:rPr>
                      <m:t>𝛿</m:t>
                    </m:r>
                    <m:r>
                      <a:rPr lang="en-US" altLang="zh-CN" b="0" i="1" smtClean="0">
                        <a:latin typeface="Cambria Math" panose="02040503050406030204" pitchFamily="18" charset="0"/>
                      </a:rPr>
                      <m:t>𝑓</m:t>
                    </m:r>
                  </m:oMath>
                </a14:m>
                <a:r>
                  <a:rPr lang="en-US" altLang="zh-CN" dirty="0"/>
                  <a:t> of incident particles will introduce uncertainty which should be </a:t>
                </a:r>
                <a:br>
                  <a:rPr lang="en-US" altLang="zh-CN" dirty="0"/>
                </a:br>
                <a:r>
                  <a:rPr lang="en-US" altLang="zh-CN" dirty="0"/>
                  <a:t>study in our future work.</a:t>
                </a:r>
              </a:p>
            </p:txBody>
          </p:sp>
        </mc:Choice>
        <mc:Fallback xmlns="">
          <p:sp>
            <p:nvSpPr>
              <p:cNvPr id="4" name="文本框 3">
                <a:extLst>
                  <a:ext uri="{FF2B5EF4-FFF2-40B4-BE49-F238E27FC236}">
                    <a16:creationId xmlns:a16="http://schemas.microsoft.com/office/drawing/2014/main" id="{F10BA915-8AE7-8F52-BA4A-CB1203928854}"/>
                  </a:ext>
                </a:extLst>
              </p:cNvPr>
              <p:cNvSpPr txBox="1">
                <a:spLocks noRot="1" noChangeAspect="1" noMove="1" noResize="1" noEditPoints="1" noAdjustHandles="1" noChangeArrowheads="1" noChangeShapeType="1" noTextEdit="1"/>
              </p:cNvSpPr>
              <p:nvPr/>
            </p:nvSpPr>
            <p:spPr>
              <a:xfrm>
                <a:off x="971705" y="2243011"/>
                <a:ext cx="6893810" cy="2492990"/>
              </a:xfrm>
              <a:prstGeom prst="rect">
                <a:avLst/>
              </a:prstGeom>
              <a:blipFill>
                <a:blip r:embed="rId3"/>
                <a:stretch>
                  <a:fillRect l="-1857" t="-3178" r="-1326" b="-464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47953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3D3960-E435-AF5D-6B6D-219140825BD7}"/>
              </a:ext>
            </a:extLst>
          </p:cNvPr>
          <p:cNvSpPr>
            <a:spLocks noGrp="1"/>
          </p:cNvSpPr>
          <p:nvPr>
            <p:ph type="title"/>
          </p:nvPr>
        </p:nvSpPr>
        <p:spPr/>
        <p:txBody>
          <a:bodyPr anchor="ctr"/>
          <a:lstStyle/>
          <a:p>
            <a:pPr algn="ctr"/>
            <a:r>
              <a:rPr lang="en-US" altLang="zh-CN" i="1" dirty="0"/>
              <a:t>Thanks for your listening!</a:t>
            </a:r>
            <a:endParaRPr lang="zh-CN" altLang="en-US" i="1" dirty="0"/>
          </a:p>
        </p:txBody>
      </p:sp>
      <p:sp>
        <p:nvSpPr>
          <p:cNvPr id="3" name="文本占位符 2">
            <a:extLst>
              <a:ext uri="{FF2B5EF4-FFF2-40B4-BE49-F238E27FC236}">
                <a16:creationId xmlns:a16="http://schemas.microsoft.com/office/drawing/2014/main" id="{0D26DCFA-DAF9-908D-B2DC-BE51CBE805B9}"/>
              </a:ext>
            </a:extLst>
          </p:cNvPr>
          <p:cNvSpPr>
            <a:spLocks noGrp="1"/>
          </p:cNvSpPr>
          <p:nvPr>
            <p:ph type="body" idx="1"/>
          </p:nvPr>
        </p:nvSpPr>
        <p:spPr/>
        <p:txBody>
          <a:bodyPr anchor="b"/>
          <a:lstStyle/>
          <a:p>
            <a:pPr algn="r"/>
            <a:r>
              <a:rPr lang="en-US" altLang="zh-CN" dirty="0">
                <a:solidFill>
                  <a:schemeClr val="tx1"/>
                </a:solidFill>
              </a:rPr>
              <a:t> </a:t>
            </a:r>
            <a:endParaRPr lang="zh-CN" altLang="en-US" dirty="0">
              <a:solidFill>
                <a:schemeClr val="tx1"/>
              </a:solidFill>
            </a:endParaRPr>
          </a:p>
        </p:txBody>
      </p:sp>
    </p:spTree>
    <p:extLst>
      <p:ext uri="{BB962C8B-B14F-4D97-AF65-F5344CB8AC3E}">
        <p14:creationId xmlns:p14="http://schemas.microsoft.com/office/powerpoint/2010/main" val="2318325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16007C-4D2E-ABE5-CF20-7C39E269D983}"/>
              </a:ext>
            </a:extLst>
          </p:cNvPr>
          <p:cNvSpPr>
            <a:spLocks noGrp="1"/>
          </p:cNvSpPr>
          <p:nvPr>
            <p:ph type="title"/>
          </p:nvPr>
        </p:nvSpPr>
        <p:spPr/>
        <p:txBody>
          <a:bodyPr>
            <a:normAutofit/>
          </a:bodyPr>
          <a:lstStyle/>
          <a:p>
            <a:r>
              <a:rPr lang="en-US" altLang="zh-CN" sz="4000" dirty="0"/>
              <a:t>Content</a:t>
            </a:r>
            <a:endParaRPr lang="zh-CN" altLang="en-US" sz="4000" dirty="0"/>
          </a:p>
        </p:txBody>
      </p:sp>
      <p:sp>
        <p:nvSpPr>
          <p:cNvPr id="3" name="文本框 2">
            <a:extLst>
              <a:ext uri="{FF2B5EF4-FFF2-40B4-BE49-F238E27FC236}">
                <a16:creationId xmlns:a16="http://schemas.microsoft.com/office/drawing/2014/main" id="{0BE0D030-B48D-9D4F-ED62-0E2B37D67549}"/>
              </a:ext>
            </a:extLst>
          </p:cNvPr>
          <p:cNvSpPr txBox="1"/>
          <p:nvPr/>
        </p:nvSpPr>
        <p:spPr>
          <a:xfrm>
            <a:off x="971705" y="2243011"/>
            <a:ext cx="4565545" cy="1938992"/>
          </a:xfrm>
          <a:prstGeom prst="rect">
            <a:avLst/>
          </a:prstGeom>
          <a:noFill/>
        </p:spPr>
        <p:txBody>
          <a:bodyPr wrap="none" lIns="0" tIns="0" rIns="0" bIns="0" rtlCol="0">
            <a:spAutoFit/>
          </a:bodyPr>
          <a:lstStyle/>
          <a:p>
            <a:pPr marL="285744" indent="-285744">
              <a:buFont typeface="Arial" panose="020B0604020202020204" pitchFamily="34" charset="0"/>
              <a:buChar char="•"/>
            </a:pPr>
            <a:r>
              <a:rPr lang="en-US" altLang="zh-CN" dirty="0"/>
              <a:t>Minimal left-right symmetric model and FOPT</a:t>
            </a:r>
          </a:p>
          <a:p>
            <a:pPr marL="285744" indent="-285744">
              <a:buFont typeface="Arial" panose="020B0604020202020204" pitchFamily="34" charset="0"/>
              <a:buChar char="•"/>
            </a:pPr>
            <a:endParaRPr lang="en-US" altLang="zh-CN" dirty="0"/>
          </a:p>
          <a:p>
            <a:pPr marL="285744" indent="-285744">
              <a:buFont typeface="Arial" panose="020B0604020202020204" pitchFamily="34" charset="0"/>
              <a:buChar char="•"/>
            </a:pPr>
            <a:r>
              <a:rPr lang="en-US" altLang="zh-CN" dirty="0">
                <a:solidFill>
                  <a:schemeClr val="tx1">
                    <a:lumMod val="50000"/>
                    <a:lumOff val="50000"/>
                  </a:schemeClr>
                </a:solidFill>
              </a:rPr>
              <a:t>Field-plasma system</a:t>
            </a:r>
          </a:p>
          <a:p>
            <a:pPr marL="285744" indent="-285744">
              <a:buFont typeface="Arial" panose="020B0604020202020204" pitchFamily="34" charset="0"/>
              <a:buChar char="•"/>
            </a:pPr>
            <a:endParaRPr lang="en-US" altLang="zh-CN" dirty="0">
              <a:solidFill>
                <a:schemeClr val="tx1">
                  <a:lumMod val="50000"/>
                  <a:lumOff val="50000"/>
                </a:schemeClr>
              </a:solidFill>
            </a:endParaRPr>
          </a:p>
          <a:p>
            <a:pPr marL="285744" indent="-285744">
              <a:buFont typeface="Arial" panose="020B0604020202020204" pitchFamily="34" charset="0"/>
              <a:buChar char="•"/>
            </a:pPr>
            <a:r>
              <a:rPr lang="en-US" altLang="zh-CN" dirty="0">
                <a:solidFill>
                  <a:schemeClr val="tx1">
                    <a:lumMod val="50000"/>
                    <a:lumOff val="50000"/>
                  </a:schemeClr>
                </a:solidFill>
              </a:rPr>
              <a:t>Gravitational waves</a:t>
            </a:r>
          </a:p>
          <a:p>
            <a:pPr marL="285744" indent="-285744">
              <a:buFont typeface="Arial" panose="020B0604020202020204" pitchFamily="34" charset="0"/>
              <a:buChar char="•"/>
            </a:pPr>
            <a:endParaRPr lang="en-US" altLang="zh-CN" dirty="0">
              <a:solidFill>
                <a:schemeClr val="tx1">
                  <a:lumMod val="50000"/>
                  <a:lumOff val="50000"/>
                </a:schemeClr>
              </a:solidFill>
            </a:endParaRPr>
          </a:p>
          <a:p>
            <a:pPr marL="285744" indent="-285744">
              <a:buFont typeface="Arial" panose="020B0604020202020204" pitchFamily="34" charset="0"/>
              <a:buChar char="•"/>
            </a:pPr>
            <a:r>
              <a:rPr lang="en-US" altLang="zh-CN" dirty="0">
                <a:solidFill>
                  <a:schemeClr val="tx1">
                    <a:lumMod val="50000"/>
                    <a:lumOff val="50000"/>
                  </a:schemeClr>
                </a:solidFill>
              </a:rPr>
              <a:t>Summary</a:t>
            </a:r>
          </a:p>
        </p:txBody>
      </p:sp>
    </p:spTree>
    <p:extLst>
      <p:ext uri="{BB962C8B-B14F-4D97-AF65-F5344CB8AC3E}">
        <p14:creationId xmlns:p14="http://schemas.microsoft.com/office/powerpoint/2010/main" val="173081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16007C-4D2E-ABE5-CF20-7C39E269D983}"/>
              </a:ext>
            </a:extLst>
          </p:cNvPr>
          <p:cNvSpPr>
            <a:spLocks noGrp="1"/>
          </p:cNvSpPr>
          <p:nvPr>
            <p:ph type="title"/>
          </p:nvPr>
        </p:nvSpPr>
        <p:spPr/>
        <p:txBody>
          <a:bodyPr>
            <a:normAutofit/>
          </a:bodyPr>
          <a:lstStyle/>
          <a:p>
            <a:r>
              <a:rPr lang="en-US" altLang="zh-CN" sz="4000" dirty="0"/>
              <a:t>Minimal Left-Right Symmetric Model</a:t>
            </a:r>
            <a:endParaRPr lang="zh-CN" altLang="en-US" sz="4000" dirty="0"/>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43FC019A-E2AA-042A-FCF0-4732FA184A95}"/>
                  </a:ext>
                </a:extLst>
              </p:cNvPr>
              <p:cNvSpPr txBox="1"/>
              <p:nvPr/>
            </p:nvSpPr>
            <p:spPr>
              <a:xfrm>
                <a:off x="397849" y="4490381"/>
                <a:ext cx="8092856" cy="1608902"/>
              </a:xfrm>
              <a:prstGeom prst="rect">
                <a:avLst/>
              </a:prstGeom>
              <a:noFill/>
            </p:spPr>
            <p:txBody>
              <a:bodyPr wrap="none" lIns="0" tIns="0" rIns="0" bIns="0" rtlCol="0">
                <a:spAutoFit/>
              </a:bodyPr>
              <a:lstStyle/>
              <a:p>
                <a:pPr marL="285744" indent="-285744">
                  <a:buFont typeface="Arial" panose="020B0604020202020204" pitchFamily="34" charset="0"/>
                  <a:buChar char="•"/>
                </a:pPr>
                <a:r>
                  <a:rPr lang="en-US" altLang="zh-CN" dirty="0"/>
                  <a:t>Scalar potential</a:t>
                </a:r>
                <a:endParaRPr lang="en-US" altLang="zh-CN" i="1" dirty="0">
                  <a:solidFill>
                    <a:srgbClr val="131413"/>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i="1">
                          <a:solidFill>
                            <a:srgbClr val="131413"/>
                          </a:solidFill>
                          <a:latin typeface="Cambria Math" panose="02040503050406030204" pitchFamily="18" charset="0"/>
                        </a:rPr>
                        <m:t>𝑉</m:t>
                      </m:r>
                      <m:r>
                        <m:rPr>
                          <m:aln/>
                        </m:rPr>
                        <a:rPr lang="en-US" altLang="zh-CN" i="1">
                          <a:solidFill>
                            <a:srgbClr val="131413"/>
                          </a:solidFill>
                          <a:latin typeface="Cambria Math" panose="02040503050406030204" pitchFamily="18" charset="0"/>
                        </a:rPr>
                        <m:t>=</m:t>
                      </m:r>
                      <m:r>
                        <a:rPr lang="en-US" altLang="zh-CN" i="1">
                          <a:solidFill>
                            <a:srgbClr val="131413"/>
                          </a:solidFill>
                          <a:latin typeface="Cambria Math" panose="02040503050406030204" pitchFamily="18" charset="0"/>
                        </a:rPr>
                        <m:t>−</m:t>
                      </m:r>
                      <m:sSubSup>
                        <m:sSubSupPr>
                          <m:ctrlPr>
                            <a:rPr lang="en-US" altLang="zh-CN" i="1">
                              <a:solidFill>
                                <a:srgbClr val="131413"/>
                              </a:solidFill>
                              <a:latin typeface="Cambria Math" panose="02040503050406030204" pitchFamily="18" charset="0"/>
                            </a:rPr>
                          </m:ctrlPr>
                        </m:sSubSupPr>
                        <m:e>
                          <m:r>
                            <a:rPr lang="en-US" altLang="zh-CN" i="1">
                              <a:solidFill>
                                <a:srgbClr val="131413"/>
                              </a:solidFill>
                              <a:latin typeface="Cambria Math" panose="02040503050406030204" pitchFamily="18" charset="0"/>
                            </a:rPr>
                            <m:t>𝜇</m:t>
                          </m:r>
                        </m:e>
                        <m:sub>
                          <m:r>
                            <a:rPr lang="en-US" altLang="zh-CN" i="1">
                              <a:solidFill>
                                <a:srgbClr val="131413"/>
                              </a:solidFill>
                              <a:latin typeface="Cambria Math" panose="02040503050406030204" pitchFamily="18" charset="0"/>
                            </a:rPr>
                            <m:t>1</m:t>
                          </m:r>
                        </m:sub>
                        <m:sup>
                          <m:r>
                            <a:rPr lang="en-US" altLang="zh-CN" i="1">
                              <a:solidFill>
                                <a:srgbClr val="131413"/>
                              </a:solidFill>
                              <a:latin typeface="Cambria Math" panose="02040503050406030204" pitchFamily="18" charset="0"/>
                            </a:rPr>
                            <m:t>2</m:t>
                          </m:r>
                        </m:sup>
                      </m:sSubSup>
                      <m:func>
                        <m:funcPr>
                          <m:ctrlPr>
                            <a:rPr lang="en-US" altLang="zh-CN" i="1">
                              <a:solidFill>
                                <a:srgbClr val="131413"/>
                              </a:solidFill>
                              <a:latin typeface="Cambria Math" panose="02040503050406030204" pitchFamily="18" charset="0"/>
                            </a:rPr>
                          </m:ctrlPr>
                        </m:funcPr>
                        <m:fName>
                          <m:r>
                            <m:rPr>
                              <m:sty m:val="p"/>
                            </m:rPr>
                            <a:rPr lang="en-US" altLang="zh-CN">
                              <a:solidFill>
                                <a:srgbClr val="131413"/>
                              </a:solidFill>
                              <a:latin typeface="Cambria Math" panose="02040503050406030204" pitchFamily="18" charset="0"/>
                            </a:rPr>
                            <m:t>Tr</m:t>
                          </m:r>
                        </m:fName>
                        <m:e>
                          <m:sSup>
                            <m:sSupPr>
                              <m:ctrlPr>
                                <a:rPr lang="en-US" altLang="zh-CN" i="1">
                                  <a:solidFill>
                                    <a:srgbClr val="131413"/>
                                  </a:solidFill>
                                  <a:latin typeface="Cambria Math" panose="02040503050406030204" pitchFamily="18" charset="0"/>
                                </a:rPr>
                              </m:ctrlPr>
                            </m:sSupPr>
                            <m:e>
                              <m:r>
                                <m:rPr>
                                  <m:sty m:val="p"/>
                                </m:rPr>
                                <a:rPr lang="en-US" altLang="zh-CN">
                                  <a:solidFill>
                                    <a:srgbClr val="131413"/>
                                  </a:solidFill>
                                  <a:latin typeface="Cambria Math" panose="02040503050406030204" pitchFamily="18" charset="0"/>
                                </a:rPr>
                                <m:t>Φ</m:t>
                              </m:r>
                            </m:e>
                            <m:sup>
                              <m:r>
                                <a:rPr lang="en-US" altLang="zh-CN" i="1">
                                  <a:solidFill>
                                    <a:srgbClr val="131413"/>
                                  </a:solidFill>
                                  <a:latin typeface="Cambria Math" panose="02040503050406030204" pitchFamily="18" charset="0"/>
                                  <a:ea typeface="Cambria Math" panose="02040503050406030204" pitchFamily="18" charset="0"/>
                                </a:rPr>
                                <m:t>†</m:t>
                              </m:r>
                            </m:sup>
                          </m:sSup>
                          <m:r>
                            <m:rPr>
                              <m:sty m:val="p"/>
                            </m:rPr>
                            <a:rPr lang="en-US" altLang="zh-CN">
                              <a:solidFill>
                                <a:srgbClr val="131413"/>
                              </a:solidFill>
                              <a:latin typeface="Cambria Math" panose="02040503050406030204" pitchFamily="18" charset="0"/>
                              <a:ea typeface="Cambria Math" panose="02040503050406030204" pitchFamily="18" charset="0"/>
                            </a:rPr>
                            <m:t>Φ</m:t>
                          </m:r>
                        </m:e>
                      </m:func>
                      <m:r>
                        <a:rPr lang="en-US" altLang="zh-CN">
                          <a:solidFill>
                            <a:srgbClr val="131413"/>
                          </a:solidFill>
                          <a:latin typeface="Cambria Math" panose="02040503050406030204" pitchFamily="18" charset="0"/>
                        </a:rPr>
                        <m:t>−</m:t>
                      </m:r>
                      <m:sSubSup>
                        <m:sSubSupPr>
                          <m:ctrlPr>
                            <a:rPr lang="en-US" altLang="zh-CN" i="1">
                              <a:solidFill>
                                <a:srgbClr val="131413"/>
                              </a:solidFill>
                              <a:latin typeface="Cambria Math" panose="02040503050406030204" pitchFamily="18" charset="0"/>
                            </a:rPr>
                          </m:ctrlPr>
                        </m:sSubSupPr>
                        <m:e>
                          <m:r>
                            <a:rPr lang="en-US" altLang="zh-CN" i="1">
                              <a:solidFill>
                                <a:srgbClr val="131413"/>
                              </a:solidFill>
                              <a:latin typeface="Cambria Math" panose="02040503050406030204" pitchFamily="18" charset="0"/>
                            </a:rPr>
                            <m:t>𝜇</m:t>
                          </m:r>
                        </m:e>
                        <m:sub>
                          <m:r>
                            <a:rPr lang="en-US" altLang="zh-CN" i="1">
                              <a:solidFill>
                                <a:srgbClr val="131413"/>
                              </a:solidFill>
                              <a:latin typeface="Cambria Math" panose="02040503050406030204" pitchFamily="18" charset="0"/>
                            </a:rPr>
                            <m:t>2</m:t>
                          </m:r>
                        </m:sub>
                        <m:sup>
                          <m:r>
                            <a:rPr lang="en-US" altLang="zh-CN" i="1">
                              <a:solidFill>
                                <a:srgbClr val="131413"/>
                              </a:solidFill>
                              <a:latin typeface="Cambria Math" panose="02040503050406030204" pitchFamily="18" charset="0"/>
                            </a:rPr>
                            <m:t>2</m:t>
                          </m:r>
                        </m:sup>
                      </m:sSubSup>
                      <m:d>
                        <m:dPr>
                          <m:ctrlPr>
                            <a:rPr lang="en-US" altLang="zh-CN" i="1">
                              <a:solidFill>
                                <a:srgbClr val="131413"/>
                              </a:solidFill>
                              <a:latin typeface="Cambria Math" panose="02040503050406030204" pitchFamily="18" charset="0"/>
                            </a:rPr>
                          </m:ctrlPr>
                        </m:dPr>
                        <m:e>
                          <m:func>
                            <m:funcPr>
                              <m:ctrlPr>
                                <a:rPr lang="en-US" altLang="zh-CN" i="1">
                                  <a:solidFill>
                                    <a:srgbClr val="131413"/>
                                  </a:solidFill>
                                  <a:latin typeface="Cambria Math" panose="02040503050406030204" pitchFamily="18" charset="0"/>
                                </a:rPr>
                              </m:ctrlPr>
                            </m:funcPr>
                            <m:fName>
                              <m:r>
                                <m:rPr>
                                  <m:sty m:val="p"/>
                                </m:rPr>
                                <a:rPr lang="en-US" altLang="zh-CN">
                                  <a:solidFill>
                                    <a:srgbClr val="131413"/>
                                  </a:solidFill>
                                  <a:latin typeface="Cambria Math" panose="02040503050406030204" pitchFamily="18" charset="0"/>
                                </a:rPr>
                                <m:t>Tr</m:t>
                              </m:r>
                            </m:fName>
                            <m:e>
                              <m:sSup>
                                <m:sSupPr>
                                  <m:ctrlPr>
                                    <a:rPr lang="en-US" altLang="zh-CN" i="1">
                                      <a:solidFill>
                                        <a:srgbClr val="131413"/>
                                      </a:solidFill>
                                      <a:latin typeface="Cambria Math" panose="02040503050406030204" pitchFamily="18" charset="0"/>
                                    </a:rPr>
                                  </m:ctrlPr>
                                </m:sSupPr>
                                <m:e>
                                  <m:acc>
                                    <m:accPr>
                                      <m:chr m:val="̃"/>
                                      <m:ctrlPr>
                                        <a:rPr lang="en-US" altLang="zh-CN" i="1">
                                          <a:solidFill>
                                            <a:srgbClr val="131413"/>
                                          </a:solidFill>
                                          <a:latin typeface="Cambria Math" panose="02040503050406030204" pitchFamily="18" charset="0"/>
                                        </a:rPr>
                                      </m:ctrlPr>
                                    </m:accPr>
                                    <m:e>
                                      <m:r>
                                        <m:rPr>
                                          <m:sty m:val="p"/>
                                        </m:rPr>
                                        <a:rPr lang="en-US" altLang="zh-CN">
                                          <a:solidFill>
                                            <a:srgbClr val="131413"/>
                                          </a:solidFill>
                                          <a:latin typeface="Cambria Math" panose="02040503050406030204" pitchFamily="18" charset="0"/>
                                        </a:rPr>
                                        <m:t>Φ</m:t>
                                      </m:r>
                                    </m:e>
                                  </m:acc>
                                </m:e>
                                <m:sup>
                                  <m:r>
                                    <a:rPr lang="en-US" altLang="zh-CN" i="1">
                                      <a:solidFill>
                                        <a:srgbClr val="131413"/>
                                      </a:solidFill>
                                      <a:latin typeface="Cambria Math" panose="02040503050406030204" pitchFamily="18" charset="0"/>
                                      <a:ea typeface="Cambria Math" panose="02040503050406030204" pitchFamily="18" charset="0"/>
                                    </a:rPr>
                                    <m:t>†</m:t>
                                  </m:r>
                                </m:sup>
                              </m:sSup>
                              <m:r>
                                <m:rPr>
                                  <m:sty m:val="p"/>
                                </m:rPr>
                                <a:rPr lang="en-US" altLang="zh-CN">
                                  <a:solidFill>
                                    <a:srgbClr val="131413"/>
                                  </a:solidFill>
                                  <a:latin typeface="Cambria Math" panose="02040503050406030204" pitchFamily="18" charset="0"/>
                                  <a:ea typeface="Cambria Math" panose="02040503050406030204" pitchFamily="18" charset="0"/>
                                </a:rPr>
                                <m:t>Φ</m:t>
                              </m:r>
                            </m:e>
                          </m:func>
                          <m:r>
                            <a:rPr lang="en-US" altLang="zh-CN" i="1">
                              <a:solidFill>
                                <a:srgbClr val="131413"/>
                              </a:solidFill>
                              <a:latin typeface="Cambria Math" panose="02040503050406030204" pitchFamily="18" charset="0"/>
                              <a:ea typeface="Cambria Math" panose="02040503050406030204" pitchFamily="18" charset="0"/>
                            </a:rPr>
                            <m:t>+</m:t>
                          </m:r>
                          <m:func>
                            <m:funcPr>
                              <m:ctrlPr>
                                <a:rPr lang="en-US" altLang="zh-CN" i="1">
                                  <a:solidFill>
                                    <a:srgbClr val="131413"/>
                                  </a:solidFill>
                                  <a:latin typeface="Cambria Math" panose="02040503050406030204" pitchFamily="18" charset="0"/>
                                </a:rPr>
                              </m:ctrlPr>
                            </m:funcPr>
                            <m:fName>
                              <m:r>
                                <m:rPr>
                                  <m:sty m:val="p"/>
                                </m:rPr>
                                <a:rPr lang="en-US" altLang="zh-CN">
                                  <a:solidFill>
                                    <a:srgbClr val="131413"/>
                                  </a:solidFill>
                                  <a:latin typeface="Cambria Math" panose="02040503050406030204" pitchFamily="18" charset="0"/>
                                </a:rPr>
                                <m:t>Tr</m:t>
                              </m:r>
                            </m:fName>
                            <m:e>
                              <m:sSup>
                                <m:sSupPr>
                                  <m:ctrlPr>
                                    <a:rPr lang="en-US" altLang="zh-CN" i="1">
                                      <a:solidFill>
                                        <a:srgbClr val="131413"/>
                                      </a:solidFill>
                                      <a:latin typeface="Cambria Math" panose="02040503050406030204" pitchFamily="18" charset="0"/>
                                    </a:rPr>
                                  </m:ctrlPr>
                                </m:sSupPr>
                                <m:e>
                                  <m:acc>
                                    <m:accPr>
                                      <m:chr m:val="̃"/>
                                      <m:ctrlPr>
                                        <a:rPr lang="en-US" altLang="zh-CN" i="1">
                                          <a:solidFill>
                                            <a:srgbClr val="131413"/>
                                          </a:solidFill>
                                          <a:latin typeface="Cambria Math" panose="02040503050406030204" pitchFamily="18" charset="0"/>
                                        </a:rPr>
                                      </m:ctrlPr>
                                    </m:accPr>
                                    <m:e>
                                      <m:r>
                                        <m:rPr>
                                          <m:sty m:val="p"/>
                                        </m:rPr>
                                        <a:rPr lang="en-US" altLang="zh-CN">
                                          <a:solidFill>
                                            <a:srgbClr val="131413"/>
                                          </a:solidFill>
                                          <a:latin typeface="Cambria Math" panose="02040503050406030204" pitchFamily="18" charset="0"/>
                                        </a:rPr>
                                        <m:t>Φ</m:t>
                                      </m:r>
                                    </m:e>
                                  </m:acc>
                                  <m:r>
                                    <m:rPr>
                                      <m:sty m:val="p"/>
                                    </m:rPr>
                                    <a:rPr lang="en-US" altLang="zh-CN">
                                      <a:solidFill>
                                        <a:srgbClr val="131413"/>
                                      </a:solidFill>
                                      <a:latin typeface="Cambria Math" panose="02040503050406030204" pitchFamily="18" charset="0"/>
                                    </a:rPr>
                                    <m:t>Φ</m:t>
                                  </m:r>
                                </m:e>
                                <m:sup>
                                  <m:r>
                                    <a:rPr lang="en-US" altLang="zh-CN" i="1">
                                      <a:solidFill>
                                        <a:srgbClr val="131413"/>
                                      </a:solidFill>
                                      <a:latin typeface="Cambria Math" panose="02040503050406030204" pitchFamily="18" charset="0"/>
                                      <a:ea typeface="Cambria Math" panose="02040503050406030204" pitchFamily="18" charset="0"/>
                                    </a:rPr>
                                    <m:t>†</m:t>
                                  </m:r>
                                </m:sup>
                              </m:sSup>
                            </m:e>
                          </m:func>
                        </m:e>
                      </m:d>
                      <m:r>
                        <a:rPr lang="en-US" altLang="zh-CN" i="1">
                          <a:solidFill>
                            <a:srgbClr val="131413"/>
                          </a:solidFill>
                          <a:latin typeface="Cambria Math" panose="02040503050406030204" pitchFamily="18" charset="0"/>
                        </a:rPr>
                        <m:t>−</m:t>
                      </m:r>
                      <m:sSubSup>
                        <m:sSubSupPr>
                          <m:ctrlPr>
                            <a:rPr lang="en-US" altLang="zh-CN" i="1">
                              <a:solidFill>
                                <a:srgbClr val="131413"/>
                              </a:solidFill>
                              <a:latin typeface="Cambria Math" panose="02040503050406030204" pitchFamily="18" charset="0"/>
                            </a:rPr>
                          </m:ctrlPr>
                        </m:sSubSupPr>
                        <m:e>
                          <m:r>
                            <a:rPr lang="en-US" altLang="zh-CN" i="1">
                              <a:solidFill>
                                <a:srgbClr val="131413"/>
                              </a:solidFill>
                              <a:latin typeface="Cambria Math" panose="02040503050406030204" pitchFamily="18" charset="0"/>
                            </a:rPr>
                            <m:t>𝜇</m:t>
                          </m:r>
                        </m:e>
                        <m:sub>
                          <m:r>
                            <a:rPr lang="en-US" altLang="zh-CN" i="1">
                              <a:solidFill>
                                <a:srgbClr val="131413"/>
                              </a:solidFill>
                              <a:latin typeface="Cambria Math" panose="02040503050406030204" pitchFamily="18" charset="0"/>
                            </a:rPr>
                            <m:t>3</m:t>
                          </m:r>
                        </m:sub>
                        <m:sup>
                          <m:r>
                            <a:rPr lang="en-US" altLang="zh-CN" i="1">
                              <a:solidFill>
                                <a:srgbClr val="131413"/>
                              </a:solidFill>
                              <a:latin typeface="Cambria Math" panose="02040503050406030204" pitchFamily="18" charset="0"/>
                            </a:rPr>
                            <m:t>2</m:t>
                          </m:r>
                        </m:sup>
                      </m:sSubSup>
                      <m:d>
                        <m:dPr>
                          <m:ctrlPr>
                            <a:rPr lang="en-US" altLang="zh-CN" i="1">
                              <a:solidFill>
                                <a:srgbClr val="131413"/>
                              </a:solidFill>
                              <a:latin typeface="Cambria Math" panose="02040503050406030204" pitchFamily="18" charset="0"/>
                            </a:rPr>
                          </m:ctrlPr>
                        </m:dPr>
                        <m:e>
                          <m:func>
                            <m:funcPr>
                              <m:ctrlPr>
                                <a:rPr lang="en-US" altLang="zh-CN" i="1">
                                  <a:solidFill>
                                    <a:srgbClr val="131413"/>
                                  </a:solidFill>
                                  <a:latin typeface="Cambria Math" panose="02040503050406030204" pitchFamily="18" charset="0"/>
                                </a:rPr>
                              </m:ctrlPr>
                            </m:funcPr>
                            <m:fName>
                              <m:r>
                                <m:rPr>
                                  <m:sty m:val="p"/>
                                </m:rPr>
                                <a:rPr lang="en-US" altLang="zh-CN">
                                  <a:solidFill>
                                    <a:srgbClr val="131413"/>
                                  </a:solidFill>
                                  <a:latin typeface="Cambria Math" panose="02040503050406030204" pitchFamily="18" charset="0"/>
                                </a:rPr>
                                <m:t>Tr</m:t>
                              </m:r>
                            </m:fName>
                            <m:e>
                              <m:sSub>
                                <m:sSubPr>
                                  <m:ctrlPr>
                                    <a:rPr lang="en-US" altLang="zh-CN" i="1">
                                      <a:solidFill>
                                        <a:srgbClr val="131413"/>
                                      </a:solidFill>
                                      <a:latin typeface="Cambria Math" panose="02040503050406030204" pitchFamily="18" charset="0"/>
                                      <a:ea typeface="Cambria Math" panose="02040503050406030204" pitchFamily="18" charset="0"/>
                                    </a:rPr>
                                  </m:ctrlPr>
                                </m:sSubPr>
                                <m:e>
                                  <m:r>
                                    <m:rPr>
                                      <m:sty m:val="p"/>
                                    </m:rPr>
                                    <a:rPr lang="en-US" altLang="zh-CN">
                                      <a:solidFill>
                                        <a:srgbClr val="131413"/>
                                      </a:solidFill>
                                      <a:latin typeface="Cambria Math" panose="02040503050406030204" pitchFamily="18" charset="0"/>
                                      <a:ea typeface="Cambria Math" panose="02040503050406030204" pitchFamily="18" charset="0"/>
                                    </a:rPr>
                                    <m:t>Δ</m:t>
                                  </m:r>
                                </m:e>
                                <m:sub>
                                  <m:r>
                                    <a:rPr lang="en-US" altLang="zh-CN" i="1">
                                      <a:solidFill>
                                        <a:srgbClr val="131413"/>
                                      </a:solidFill>
                                      <a:latin typeface="Cambria Math" panose="02040503050406030204" pitchFamily="18" charset="0"/>
                                      <a:ea typeface="Cambria Math" panose="02040503050406030204" pitchFamily="18" charset="0"/>
                                    </a:rPr>
                                    <m:t>𝐿</m:t>
                                  </m:r>
                                </m:sub>
                              </m:sSub>
                              <m:sSubSup>
                                <m:sSubSupPr>
                                  <m:ctrlPr>
                                    <a:rPr lang="en-US" altLang="zh-CN" i="1">
                                      <a:solidFill>
                                        <a:srgbClr val="131413"/>
                                      </a:solidFill>
                                      <a:latin typeface="Cambria Math" panose="02040503050406030204" pitchFamily="18" charset="0"/>
                                    </a:rPr>
                                  </m:ctrlPr>
                                </m:sSubSupPr>
                                <m:e>
                                  <m:r>
                                    <m:rPr>
                                      <m:sty m:val="p"/>
                                    </m:rPr>
                                    <a:rPr lang="en-US" altLang="zh-CN">
                                      <a:solidFill>
                                        <a:srgbClr val="131413"/>
                                      </a:solidFill>
                                      <a:latin typeface="Cambria Math" panose="02040503050406030204" pitchFamily="18" charset="0"/>
                                    </a:rPr>
                                    <m:t>Δ</m:t>
                                  </m:r>
                                </m:e>
                                <m:sub>
                                  <m:r>
                                    <a:rPr lang="en-US" altLang="zh-CN" i="1">
                                      <a:solidFill>
                                        <a:srgbClr val="131413"/>
                                      </a:solidFill>
                                      <a:latin typeface="Cambria Math" panose="02040503050406030204" pitchFamily="18" charset="0"/>
                                    </a:rPr>
                                    <m:t>𝐿</m:t>
                                  </m:r>
                                </m:sub>
                                <m:sup>
                                  <m:r>
                                    <a:rPr lang="en-US" altLang="zh-CN" i="1">
                                      <a:solidFill>
                                        <a:srgbClr val="131413"/>
                                      </a:solidFill>
                                      <a:latin typeface="Cambria Math" panose="02040503050406030204" pitchFamily="18" charset="0"/>
                                      <a:ea typeface="Cambria Math" panose="02040503050406030204" pitchFamily="18" charset="0"/>
                                    </a:rPr>
                                    <m:t>†</m:t>
                                  </m:r>
                                </m:sup>
                              </m:sSubSup>
                            </m:e>
                          </m:func>
                          <m:r>
                            <a:rPr lang="en-US" altLang="zh-CN" i="1">
                              <a:solidFill>
                                <a:srgbClr val="131413"/>
                              </a:solidFill>
                              <a:latin typeface="Cambria Math" panose="02040503050406030204" pitchFamily="18" charset="0"/>
                              <a:ea typeface="Cambria Math" panose="02040503050406030204" pitchFamily="18" charset="0"/>
                            </a:rPr>
                            <m:t>+</m:t>
                          </m:r>
                          <m:func>
                            <m:funcPr>
                              <m:ctrlPr>
                                <a:rPr lang="en-US" altLang="zh-CN" i="1">
                                  <a:solidFill>
                                    <a:srgbClr val="131413"/>
                                  </a:solidFill>
                                  <a:latin typeface="Cambria Math" panose="02040503050406030204" pitchFamily="18" charset="0"/>
                                </a:rPr>
                              </m:ctrlPr>
                            </m:funcPr>
                            <m:fName>
                              <m:r>
                                <m:rPr>
                                  <m:sty m:val="p"/>
                                </m:rPr>
                                <a:rPr lang="en-US" altLang="zh-CN">
                                  <a:solidFill>
                                    <a:srgbClr val="131413"/>
                                  </a:solidFill>
                                  <a:latin typeface="Cambria Math" panose="02040503050406030204" pitchFamily="18" charset="0"/>
                                </a:rPr>
                                <m:t>Tr</m:t>
                              </m:r>
                            </m:fName>
                            <m:e>
                              <m:sSub>
                                <m:sSubPr>
                                  <m:ctrlPr>
                                    <a:rPr lang="en-US" altLang="zh-CN" i="1">
                                      <a:solidFill>
                                        <a:srgbClr val="131413"/>
                                      </a:solidFill>
                                      <a:latin typeface="Cambria Math" panose="02040503050406030204" pitchFamily="18" charset="0"/>
                                      <a:ea typeface="Cambria Math" panose="02040503050406030204" pitchFamily="18" charset="0"/>
                                    </a:rPr>
                                  </m:ctrlPr>
                                </m:sSubPr>
                                <m:e>
                                  <m:r>
                                    <m:rPr>
                                      <m:sty m:val="p"/>
                                    </m:rPr>
                                    <a:rPr lang="en-US" altLang="zh-CN">
                                      <a:solidFill>
                                        <a:srgbClr val="131413"/>
                                      </a:solidFill>
                                      <a:latin typeface="Cambria Math" panose="02040503050406030204" pitchFamily="18" charset="0"/>
                                      <a:ea typeface="Cambria Math" panose="02040503050406030204" pitchFamily="18" charset="0"/>
                                    </a:rPr>
                                    <m:t>Δ</m:t>
                                  </m:r>
                                </m:e>
                                <m:sub>
                                  <m:r>
                                    <a:rPr lang="en-US" altLang="zh-CN" i="1">
                                      <a:solidFill>
                                        <a:srgbClr val="131413"/>
                                      </a:solidFill>
                                      <a:latin typeface="Cambria Math" panose="02040503050406030204" pitchFamily="18" charset="0"/>
                                      <a:ea typeface="Cambria Math" panose="02040503050406030204" pitchFamily="18" charset="0"/>
                                    </a:rPr>
                                    <m:t>𝑅</m:t>
                                  </m:r>
                                </m:sub>
                              </m:sSub>
                              <m:sSubSup>
                                <m:sSubSupPr>
                                  <m:ctrlPr>
                                    <a:rPr lang="en-US" altLang="zh-CN" i="1">
                                      <a:solidFill>
                                        <a:srgbClr val="131413"/>
                                      </a:solidFill>
                                      <a:latin typeface="Cambria Math" panose="02040503050406030204" pitchFamily="18" charset="0"/>
                                    </a:rPr>
                                  </m:ctrlPr>
                                </m:sSubSupPr>
                                <m:e>
                                  <m:r>
                                    <m:rPr>
                                      <m:sty m:val="p"/>
                                    </m:rPr>
                                    <a:rPr lang="en-US" altLang="zh-CN">
                                      <a:solidFill>
                                        <a:srgbClr val="131413"/>
                                      </a:solidFill>
                                      <a:latin typeface="Cambria Math" panose="02040503050406030204" pitchFamily="18" charset="0"/>
                                    </a:rPr>
                                    <m:t>Δ</m:t>
                                  </m:r>
                                </m:e>
                                <m:sub>
                                  <m:r>
                                    <a:rPr lang="en-US" altLang="zh-CN" i="1">
                                      <a:solidFill>
                                        <a:srgbClr val="131413"/>
                                      </a:solidFill>
                                      <a:latin typeface="Cambria Math" panose="02040503050406030204" pitchFamily="18" charset="0"/>
                                    </a:rPr>
                                    <m:t>𝑅</m:t>
                                  </m:r>
                                </m:sub>
                                <m:sup>
                                  <m:r>
                                    <a:rPr lang="en-US" altLang="zh-CN" i="1">
                                      <a:solidFill>
                                        <a:srgbClr val="131413"/>
                                      </a:solidFill>
                                      <a:latin typeface="Cambria Math" panose="02040503050406030204" pitchFamily="18" charset="0"/>
                                      <a:ea typeface="Cambria Math" panose="02040503050406030204" pitchFamily="18" charset="0"/>
                                    </a:rPr>
                                    <m:t>†</m:t>
                                  </m:r>
                                </m:sup>
                              </m:sSubSup>
                            </m:e>
                          </m:func>
                        </m:e>
                      </m:d>
                    </m:oMath>
                    <m:oMath xmlns:m="http://schemas.openxmlformats.org/officeDocument/2006/math">
                      <m:r>
                        <m:rPr>
                          <m:aln/>
                        </m:rPr>
                        <a:rPr lang="en-US" altLang="zh-CN" i="1">
                          <a:solidFill>
                            <a:srgbClr val="131413"/>
                          </a:solidFill>
                          <a:latin typeface="Cambria Math" panose="02040503050406030204" pitchFamily="18" charset="0"/>
                        </a:rPr>
                        <m:t>+</m:t>
                      </m:r>
                      <m:sSub>
                        <m:sSubPr>
                          <m:ctrlPr>
                            <a:rPr lang="en-US" altLang="zh-CN" i="1">
                              <a:solidFill>
                                <a:srgbClr val="131413"/>
                              </a:solidFill>
                              <a:latin typeface="Cambria Math" panose="02040503050406030204" pitchFamily="18" charset="0"/>
                            </a:rPr>
                          </m:ctrlPr>
                        </m:sSubPr>
                        <m:e>
                          <m:r>
                            <a:rPr lang="en-US" altLang="zh-CN" i="1">
                              <a:solidFill>
                                <a:srgbClr val="131413"/>
                              </a:solidFill>
                              <a:latin typeface="Cambria Math" panose="02040503050406030204" pitchFamily="18" charset="0"/>
                            </a:rPr>
                            <m:t>𝜌</m:t>
                          </m:r>
                        </m:e>
                        <m:sub>
                          <m:r>
                            <a:rPr lang="en-US" altLang="zh-CN" i="1">
                              <a:solidFill>
                                <a:srgbClr val="131413"/>
                              </a:solidFill>
                              <a:latin typeface="Cambria Math" panose="02040503050406030204" pitchFamily="18" charset="0"/>
                            </a:rPr>
                            <m:t>1</m:t>
                          </m:r>
                        </m:sub>
                      </m:sSub>
                      <m:d>
                        <m:dPr>
                          <m:ctrlPr>
                            <a:rPr lang="en-US" altLang="zh-CN" i="1">
                              <a:solidFill>
                                <a:srgbClr val="131413"/>
                              </a:solidFill>
                              <a:latin typeface="Cambria Math" panose="02040503050406030204" pitchFamily="18" charset="0"/>
                            </a:rPr>
                          </m:ctrlPr>
                        </m:dPr>
                        <m:e>
                          <m:func>
                            <m:funcPr>
                              <m:ctrlPr>
                                <a:rPr lang="en-US" altLang="zh-CN" i="1">
                                  <a:solidFill>
                                    <a:srgbClr val="131413"/>
                                  </a:solidFill>
                                  <a:latin typeface="Cambria Math" panose="02040503050406030204" pitchFamily="18" charset="0"/>
                                </a:rPr>
                              </m:ctrlPr>
                            </m:funcPr>
                            <m:fName>
                              <m:r>
                                <m:rPr>
                                  <m:sty m:val="p"/>
                                </m:rPr>
                                <a:rPr lang="en-US" altLang="zh-CN">
                                  <a:solidFill>
                                    <a:srgbClr val="131413"/>
                                  </a:solidFill>
                                  <a:latin typeface="Cambria Math" panose="02040503050406030204" pitchFamily="18" charset="0"/>
                                </a:rPr>
                                <m:t>Tr</m:t>
                              </m:r>
                            </m:fName>
                            <m:e>
                              <m:d>
                                <m:dPr>
                                  <m:begChr m:val="["/>
                                  <m:endChr m:val="]"/>
                                  <m:ctrlPr>
                                    <a:rPr lang="en-US" altLang="zh-CN" i="1">
                                      <a:solidFill>
                                        <a:srgbClr val="131413"/>
                                      </a:solidFill>
                                      <a:latin typeface="Cambria Math" panose="02040503050406030204" pitchFamily="18" charset="0"/>
                                      <a:ea typeface="Cambria Math" panose="02040503050406030204" pitchFamily="18" charset="0"/>
                                    </a:rPr>
                                  </m:ctrlPr>
                                </m:dPr>
                                <m:e>
                                  <m:sSub>
                                    <m:sSubPr>
                                      <m:ctrlPr>
                                        <a:rPr lang="en-US" altLang="zh-CN" i="1">
                                          <a:solidFill>
                                            <a:srgbClr val="131413"/>
                                          </a:solidFill>
                                          <a:latin typeface="Cambria Math" panose="02040503050406030204" pitchFamily="18" charset="0"/>
                                          <a:ea typeface="Cambria Math" panose="02040503050406030204" pitchFamily="18" charset="0"/>
                                        </a:rPr>
                                      </m:ctrlPr>
                                    </m:sSubPr>
                                    <m:e>
                                      <m:r>
                                        <m:rPr>
                                          <m:sty m:val="p"/>
                                        </m:rPr>
                                        <a:rPr lang="en-US" altLang="zh-CN">
                                          <a:solidFill>
                                            <a:srgbClr val="131413"/>
                                          </a:solidFill>
                                          <a:latin typeface="Cambria Math" panose="02040503050406030204" pitchFamily="18" charset="0"/>
                                          <a:ea typeface="Cambria Math" panose="02040503050406030204" pitchFamily="18" charset="0"/>
                                        </a:rPr>
                                        <m:t>Δ</m:t>
                                      </m:r>
                                    </m:e>
                                    <m:sub>
                                      <m:r>
                                        <a:rPr lang="en-US" altLang="zh-CN" i="1">
                                          <a:solidFill>
                                            <a:srgbClr val="131413"/>
                                          </a:solidFill>
                                          <a:latin typeface="Cambria Math" panose="02040503050406030204" pitchFamily="18" charset="0"/>
                                          <a:ea typeface="Cambria Math" panose="02040503050406030204" pitchFamily="18" charset="0"/>
                                        </a:rPr>
                                        <m:t>𝐿</m:t>
                                      </m:r>
                                    </m:sub>
                                  </m:sSub>
                                  <m:sSubSup>
                                    <m:sSubSupPr>
                                      <m:ctrlPr>
                                        <a:rPr lang="en-US" altLang="zh-CN" i="1">
                                          <a:solidFill>
                                            <a:srgbClr val="131413"/>
                                          </a:solidFill>
                                          <a:latin typeface="Cambria Math" panose="02040503050406030204" pitchFamily="18" charset="0"/>
                                        </a:rPr>
                                      </m:ctrlPr>
                                    </m:sSubSupPr>
                                    <m:e>
                                      <m:r>
                                        <m:rPr>
                                          <m:sty m:val="p"/>
                                        </m:rPr>
                                        <a:rPr lang="en-US" altLang="zh-CN">
                                          <a:solidFill>
                                            <a:srgbClr val="131413"/>
                                          </a:solidFill>
                                          <a:latin typeface="Cambria Math" panose="02040503050406030204" pitchFamily="18" charset="0"/>
                                        </a:rPr>
                                        <m:t>Δ</m:t>
                                      </m:r>
                                    </m:e>
                                    <m:sub>
                                      <m:r>
                                        <a:rPr lang="en-US" altLang="zh-CN" i="1">
                                          <a:solidFill>
                                            <a:srgbClr val="131413"/>
                                          </a:solidFill>
                                          <a:latin typeface="Cambria Math" panose="02040503050406030204" pitchFamily="18" charset="0"/>
                                        </a:rPr>
                                        <m:t>𝐿</m:t>
                                      </m:r>
                                    </m:sub>
                                    <m:sup>
                                      <m:r>
                                        <a:rPr lang="en-US" altLang="zh-CN" i="1">
                                          <a:solidFill>
                                            <a:srgbClr val="131413"/>
                                          </a:solidFill>
                                          <a:latin typeface="Cambria Math" panose="02040503050406030204" pitchFamily="18" charset="0"/>
                                          <a:ea typeface="Cambria Math" panose="02040503050406030204" pitchFamily="18" charset="0"/>
                                        </a:rPr>
                                        <m:t>†</m:t>
                                      </m:r>
                                    </m:sup>
                                  </m:sSubSup>
                                </m:e>
                              </m:d>
                            </m:e>
                          </m:func>
                          <m:func>
                            <m:funcPr>
                              <m:ctrlPr>
                                <a:rPr lang="en-US" altLang="zh-CN" i="1">
                                  <a:solidFill>
                                    <a:srgbClr val="131413"/>
                                  </a:solidFill>
                                  <a:latin typeface="Cambria Math" panose="02040503050406030204" pitchFamily="18" charset="0"/>
                                </a:rPr>
                              </m:ctrlPr>
                            </m:funcPr>
                            <m:fName>
                              <m:r>
                                <m:rPr>
                                  <m:sty m:val="p"/>
                                </m:rPr>
                                <a:rPr lang="en-US" altLang="zh-CN">
                                  <a:solidFill>
                                    <a:srgbClr val="131413"/>
                                  </a:solidFill>
                                  <a:latin typeface="Cambria Math" panose="02040503050406030204" pitchFamily="18" charset="0"/>
                                </a:rPr>
                                <m:t>Tr</m:t>
                              </m:r>
                            </m:fName>
                            <m:e>
                              <m:d>
                                <m:dPr>
                                  <m:begChr m:val="["/>
                                  <m:endChr m:val="]"/>
                                  <m:ctrlPr>
                                    <a:rPr lang="en-US" altLang="zh-CN" i="1">
                                      <a:solidFill>
                                        <a:srgbClr val="131413"/>
                                      </a:solidFill>
                                      <a:latin typeface="Cambria Math" panose="02040503050406030204" pitchFamily="18" charset="0"/>
                                      <a:ea typeface="Cambria Math" panose="02040503050406030204" pitchFamily="18" charset="0"/>
                                    </a:rPr>
                                  </m:ctrlPr>
                                </m:dPr>
                                <m:e>
                                  <m:sSub>
                                    <m:sSubPr>
                                      <m:ctrlPr>
                                        <a:rPr lang="en-US" altLang="zh-CN" i="1">
                                          <a:solidFill>
                                            <a:srgbClr val="131413"/>
                                          </a:solidFill>
                                          <a:latin typeface="Cambria Math" panose="02040503050406030204" pitchFamily="18" charset="0"/>
                                          <a:ea typeface="Cambria Math" panose="02040503050406030204" pitchFamily="18" charset="0"/>
                                        </a:rPr>
                                      </m:ctrlPr>
                                    </m:sSubPr>
                                    <m:e>
                                      <m:r>
                                        <m:rPr>
                                          <m:sty m:val="p"/>
                                        </m:rPr>
                                        <a:rPr lang="en-US" altLang="zh-CN">
                                          <a:solidFill>
                                            <a:srgbClr val="131413"/>
                                          </a:solidFill>
                                          <a:latin typeface="Cambria Math" panose="02040503050406030204" pitchFamily="18" charset="0"/>
                                          <a:ea typeface="Cambria Math" panose="02040503050406030204" pitchFamily="18" charset="0"/>
                                        </a:rPr>
                                        <m:t>Δ</m:t>
                                      </m:r>
                                    </m:e>
                                    <m:sub>
                                      <m:r>
                                        <a:rPr lang="en-US" altLang="zh-CN" i="1">
                                          <a:solidFill>
                                            <a:srgbClr val="131413"/>
                                          </a:solidFill>
                                          <a:latin typeface="Cambria Math" panose="02040503050406030204" pitchFamily="18" charset="0"/>
                                          <a:ea typeface="Cambria Math" panose="02040503050406030204" pitchFamily="18" charset="0"/>
                                        </a:rPr>
                                        <m:t>𝐿</m:t>
                                      </m:r>
                                    </m:sub>
                                  </m:sSub>
                                  <m:sSubSup>
                                    <m:sSubSupPr>
                                      <m:ctrlPr>
                                        <a:rPr lang="en-US" altLang="zh-CN" i="1">
                                          <a:solidFill>
                                            <a:srgbClr val="131413"/>
                                          </a:solidFill>
                                          <a:latin typeface="Cambria Math" panose="02040503050406030204" pitchFamily="18" charset="0"/>
                                        </a:rPr>
                                      </m:ctrlPr>
                                    </m:sSubSupPr>
                                    <m:e>
                                      <m:r>
                                        <m:rPr>
                                          <m:sty m:val="p"/>
                                        </m:rPr>
                                        <a:rPr lang="en-US" altLang="zh-CN">
                                          <a:solidFill>
                                            <a:srgbClr val="131413"/>
                                          </a:solidFill>
                                          <a:latin typeface="Cambria Math" panose="02040503050406030204" pitchFamily="18" charset="0"/>
                                        </a:rPr>
                                        <m:t>Δ</m:t>
                                      </m:r>
                                    </m:e>
                                    <m:sub>
                                      <m:r>
                                        <a:rPr lang="en-US" altLang="zh-CN" i="1">
                                          <a:solidFill>
                                            <a:srgbClr val="131413"/>
                                          </a:solidFill>
                                          <a:latin typeface="Cambria Math" panose="02040503050406030204" pitchFamily="18" charset="0"/>
                                        </a:rPr>
                                        <m:t>𝐿</m:t>
                                      </m:r>
                                    </m:sub>
                                    <m:sup>
                                      <m:r>
                                        <a:rPr lang="en-US" altLang="zh-CN" i="1">
                                          <a:solidFill>
                                            <a:srgbClr val="131413"/>
                                          </a:solidFill>
                                          <a:latin typeface="Cambria Math" panose="02040503050406030204" pitchFamily="18" charset="0"/>
                                          <a:ea typeface="Cambria Math" panose="02040503050406030204" pitchFamily="18" charset="0"/>
                                        </a:rPr>
                                        <m:t>†</m:t>
                                      </m:r>
                                    </m:sup>
                                  </m:sSubSup>
                                </m:e>
                              </m:d>
                            </m:e>
                          </m:func>
                          <m:r>
                            <a:rPr lang="en-US" altLang="zh-CN" i="1">
                              <a:solidFill>
                                <a:srgbClr val="131413"/>
                              </a:solidFill>
                              <a:latin typeface="Cambria Math" panose="02040503050406030204" pitchFamily="18" charset="0"/>
                              <a:ea typeface="Cambria Math" panose="02040503050406030204" pitchFamily="18" charset="0"/>
                            </a:rPr>
                            <m:t>+</m:t>
                          </m:r>
                          <m:func>
                            <m:funcPr>
                              <m:ctrlPr>
                                <a:rPr lang="en-US" altLang="zh-CN" i="1">
                                  <a:solidFill>
                                    <a:srgbClr val="131413"/>
                                  </a:solidFill>
                                  <a:latin typeface="Cambria Math" panose="02040503050406030204" pitchFamily="18" charset="0"/>
                                </a:rPr>
                              </m:ctrlPr>
                            </m:funcPr>
                            <m:fName>
                              <m:r>
                                <m:rPr>
                                  <m:sty m:val="p"/>
                                </m:rPr>
                                <a:rPr lang="en-US" altLang="zh-CN">
                                  <a:solidFill>
                                    <a:srgbClr val="131413"/>
                                  </a:solidFill>
                                  <a:latin typeface="Cambria Math" panose="02040503050406030204" pitchFamily="18" charset="0"/>
                                </a:rPr>
                                <m:t>Tr</m:t>
                              </m:r>
                            </m:fName>
                            <m:e>
                              <m:d>
                                <m:dPr>
                                  <m:begChr m:val="["/>
                                  <m:endChr m:val="]"/>
                                  <m:ctrlPr>
                                    <a:rPr lang="en-US" altLang="zh-CN" i="1">
                                      <a:solidFill>
                                        <a:srgbClr val="131413"/>
                                      </a:solidFill>
                                      <a:latin typeface="Cambria Math" panose="02040503050406030204" pitchFamily="18" charset="0"/>
                                      <a:ea typeface="Cambria Math" panose="02040503050406030204" pitchFamily="18" charset="0"/>
                                    </a:rPr>
                                  </m:ctrlPr>
                                </m:dPr>
                                <m:e>
                                  <m:sSub>
                                    <m:sSubPr>
                                      <m:ctrlPr>
                                        <a:rPr lang="en-US" altLang="zh-CN" i="1">
                                          <a:solidFill>
                                            <a:srgbClr val="131413"/>
                                          </a:solidFill>
                                          <a:latin typeface="Cambria Math" panose="02040503050406030204" pitchFamily="18" charset="0"/>
                                          <a:ea typeface="Cambria Math" panose="02040503050406030204" pitchFamily="18" charset="0"/>
                                        </a:rPr>
                                      </m:ctrlPr>
                                    </m:sSubPr>
                                    <m:e>
                                      <m:r>
                                        <m:rPr>
                                          <m:sty m:val="p"/>
                                        </m:rPr>
                                        <a:rPr lang="en-US" altLang="zh-CN">
                                          <a:solidFill>
                                            <a:srgbClr val="131413"/>
                                          </a:solidFill>
                                          <a:latin typeface="Cambria Math" panose="02040503050406030204" pitchFamily="18" charset="0"/>
                                          <a:ea typeface="Cambria Math" panose="02040503050406030204" pitchFamily="18" charset="0"/>
                                        </a:rPr>
                                        <m:t>Δ</m:t>
                                      </m:r>
                                    </m:e>
                                    <m:sub>
                                      <m:r>
                                        <a:rPr lang="en-US" altLang="zh-CN" i="1">
                                          <a:solidFill>
                                            <a:srgbClr val="131413"/>
                                          </a:solidFill>
                                          <a:latin typeface="Cambria Math" panose="02040503050406030204" pitchFamily="18" charset="0"/>
                                          <a:ea typeface="Cambria Math" panose="02040503050406030204" pitchFamily="18" charset="0"/>
                                        </a:rPr>
                                        <m:t>𝑅</m:t>
                                      </m:r>
                                    </m:sub>
                                  </m:sSub>
                                  <m:sSubSup>
                                    <m:sSubSupPr>
                                      <m:ctrlPr>
                                        <a:rPr lang="en-US" altLang="zh-CN" i="1">
                                          <a:solidFill>
                                            <a:srgbClr val="131413"/>
                                          </a:solidFill>
                                          <a:latin typeface="Cambria Math" panose="02040503050406030204" pitchFamily="18" charset="0"/>
                                        </a:rPr>
                                      </m:ctrlPr>
                                    </m:sSubSupPr>
                                    <m:e>
                                      <m:r>
                                        <m:rPr>
                                          <m:sty m:val="p"/>
                                        </m:rPr>
                                        <a:rPr lang="en-US" altLang="zh-CN">
                                          <a:solidFill>
                                            <a:srgbClr val="131413"/>
                                          </a:solidFill>
                                          <a:latin typeface="Cambria Math" panose="02040503050406030204" pitchFamily="18" charset="0"/>
                                        </a:rPr>
                                        <m:t>Δ</m:t>
                                      </m:r>
                                    </m:e>
                                    <m:sub>
                                      <m:r>
                                        <a:rPr lang="en-US" altLang="zh-CN" i="1">
                                          <a:solidFill>
                                            <a:srgbClr val="131413"/>
                                          </a:solidFill>
                                          <a:latin typeface="Cambria Math" panose="02040503050406030204" pitchFamily="18" charset="0"/>
                                        </a:rPr>
                                        <m:t>𝑅</m:t>
                                      </m:r>
                                    </m:sub>
                                    <m:sup>
                                      <m:r>
                                        <a:rPr lang="en-US" altLang="zh-CN" i="1">
                                          <a:solidFill>
                                            <a:srgbClr val="131413"/>
                                          </a:solidFill>
                                          <a:latin typeface="Cambria Math" panose="02040503050406030204" pitchFamily="18" charset="0"/>
                                          <a:ea typeface="Cambria Math" panose="02040503050406030204" pitchFamily="18" charset="0"/>
                                        </a:rPr>
                                        <m:t>†</m:t>
                                      </m:r>
                                    </m:sup>
                                  </m:sSubSup>
                                </m:e>
                              </m:d>
                            </m:e>
                          </m:func>
                          <m:func>
                            <m:funcPr>
                              <m:ctrlPr>
                                <a:rPr lang="en-US" altLang="zh-CN" i="1">
                                  <a:solidFill>
                                    <a:srgbClr val="131413"/>
                                  </a:solidFill>
                                  <a:latin typeface="Cambria Math" panose="02040503050406030204" pitchFamily="18" charset="0"/>
                                </a:rPr>
                              </m:ctrlPr>
                            </m:funcPr>
                            <m:fName>
                              <m:r>
                                <m:rPr>
                                  <m:sty m:val="p"/>
                                </m:rPr>
                                <a:rPr lang="en-US" altLang="zh-CN">
                                  <a:solidFill>
                                    <a:srgbClr val="131413"/>
                                  </a:solidFill>
                                  <a:latin typeface="Cambria Math" panose="02040503050406030204" pitchFamily="18" charset="0"/>
                                </a:rPr>
                                <m:t>Tr</m:t>
                              </m:r>
                            </m:fName>
                            <m:e>
                              <m:d>
                                <m:dPr>
                                  <m:begChr m:val="["/>
                                  <m:endChr m:val="]"/>
                                  <m:ctrlPr>
                                    <a:rPr lang="en-US" altLang="zh-CN" i="1">
                                      <a:solidFill>
                                        <a:srgbClr val="131413"/>
                                      </a:solidFill>
                                      <a:latin typeface="Cambria Math" panose="02040503050406030204" pitchFamily="18" charset="0"/>
                                      <a:ea typeface="Cambria Math" panose="02040503050406030204" pitchFamily="18" charset="0"/>
                                    </a:rPr>
                                  </m:ctrlPr>
                                </m:dPr>
                                <m:e>
                                  <m:sSub>
                                    <m:sSubPr>
                                      <m:ctrlPr>
                                        <a:rPr lang="en-US" altLang="zh-CN" i="1">
                                          <a:solidFill>
                                            <a:srgbClr val="131413"/>
                                          </a:solidFill>
                                          <a:latin typeface="Cambria Math" panose="02040503050406030204" pitchFamily="18" charset="0"/>
                                          <a:ea typeface="Cambria Math" panose="02040503050406030204" pitchFamily="18" charset="0"/>
                                        </a:rPr>
                                      </m:ctrlPr>
                                    </m:sSubPr>
                                    <m:e>
                                      <m:r>
                                        <m:rPr>
                                          <m:sty m:val="p"/>
                                        </m:rPr>
                                        <a:rPr lang="en-US" altLang="zh-CN">
                                          <a:solidFill>
                                            <a:srgbClr val="131413"/>
                                          </a:solidFill>
                                          <a:latin typeface="Cambria Math" panose="02040503050406030204" pitchFamily="18" charset="0"/>
                                          <a:ea typeface="Cambria Math" panose="02040503050406030204" pitchFamily="18" charset="0"/>
                                        </a:rPr>
                                        <m:t>Δ</m:t>
                                      </m:r>
                                    </m:e>
                                    <m:sub>
                                      <m:r>
                                        <a:rPr lang="en-US" altLang="zh-CN" i="1">
                                          <a:solidFill>
                                            <a:srgbClr val="131413"/>
                                          </a:solidFill>
                                          <a:latin typeface="Cambria Math" panose="02040503050406030204" pitchFamily="18" charset="0"/>
                                          <a:ea typeface="Cambria Math" panose="02040503050406030204" pitchFamily="18" charset="0"/>
                                        </a:rPr>
                                        <m:t>𝑅</m:t>
                                      </m:r>
                                    </m:sub>
                                  </m:sSub>
                                  <m:sSubSup>
                                    <m:sSubSupPr>
                                      <m:ctrlPr>
                                        <a:rPr lang="en-US" altLang="zh-CN" i="1">
                                          <a:solidFill>
                                            <a:srgbClr val="131413"/>
                                          </a:solidFill>
                                          <a:latin typeface="Cambria Math" panose="02040503050406030204" pitchFamily="18" charset="0"/>
                                        </a:rPr>
                                      </m:ctrlPr>
                                    </m:sSubSupPr>
                                    <m:e>
                                      <m:r>
                                        <m:rPr>
                                          <m:sty m:val="p"/>
                                        </m:rPr>
                                        <a:rPr lang="en-US" altLang="zh-CN">
                                          <a:solidFill>
                                            <a:srgbClr val="131413"/>
                                          </a:solidFill>
                                          <a:latin typeface="Cambria Math" panose="02040503050406030204" pitchFamily="18" charset="0"/>
                                        </a:rPr>
                                        <m:t>Δ</m:t>
                                      </m:r>
                                    </m:e>
                                    <m:sub>
                                      <m:r>
                                        <a:rPr lang="en-US" altLang="zh-CN" i="1">
                                          <a:solidFill>
                                            <a:srgbClr val="131413"/>
                                          </a:solidFill>
                                          <a:latin typeface="Cambria Math" panose="02040503050406030204" pitchFamily="18" charset="0"/>
                                        </a:rPr>
                                        <m:t>𝑅</m:t>
                                      </m:r>
                                    </m:sub>
                                    <m:sup>
                                      <m:r>
                                        <a:rPr lang="en-US" altLang="zh-CN" i="1">
                                          <a:solidFill>
                                            <a:srgbClr val="131413"/>
                                          </a:solidFill>
                                          <a:latin typeface="Cambria Math" panose="02040503050406030204" pitchFamily="18" charset="0"/>
                                          <a:ea typeface="Cambria Math" panose="02040503050406030204" pitchFamily="18" charset="0"/>
                                        </a:rPr>
                                        <m:t>†</m:t>
                                      </m:r>
                                    </m:sup>
                                  </m:sSubSup>
                                </m:e>
                              </m:d>
                            </m:e>
                          </m:func>
                        </m:e>
                      </m:d>
                      <m:r>
                        <a:rPr lang="en-US" altLang="zh-CN" i="1">
                          <a:solidFill>
                            <a:srgbClr val="131413"/>
                          </a:solidFill>
                          <a:latin typeface="Cambria Math" panose="02040503050406030204" pitchFamily="18" charset="0"/>
                          <a:ea typeface="Cambria Math" panose="02040503050406030204" pitchFamily="18" charset="0"/>
                        </a:rPr>
                        <m:t>+</m:t>
                      </m:r>
                      <m:sSub>
                        <m:sSubPr>
                          <m:ctrlPr>
                            <a:rPr lang="en-US" altLang="zh-CN" i="1">
                              <a:solidFill>
                                <a:srgbClr val="131413"/>
                              </a:solidFill>
                              <a:latin typeface="Cambria Math" panose="02040503050406030204" pitchFamily="18" charset="0"/>
                            </a:rPr>
                          </m:ctrlPr>
                        </m:sSubPr>
                        <m:e>
                          <m:r>
                            <a:rPr lang="en-US" altLang="zh-CN" i="1">
                              <a:solidFill>
                                <a:srgbClr val="131413"/>
                              </a:solidFill>
                              <a:latin typeface="Cambria Math" panose="02040503050406030204" pitchFamily="18" charset="0"/>
                            </a:rPr>
                            <m:t>𝜌</m:t>
                          </m:r>
                        </m:e>
                        <m:sub>
                          <m:r>
                            <a:rPr lang="en-US" altLang="zh-CN" i="1">
                              <a:solidFill>
                                <a:srgbClr val="131413"/>
                              </a:solidFill>
                              <a:latin typeface="Cambria Math" panose="02040503050406030204" pitchFamily="18" charset="0"/>
                            </a:rPr>
                            <m:t>3</m:t>
                          </m:r>
                        </m:sub>
                      </m:sSub>
                      <m:func>
                        <m:funcPr>
                          <m:ctrlPr>
                            <a:rPr lang="en-US" altLang="zh-CN" i="1">
                              <a:solidFill>
                                <a:srgbClr val="131413"/>
                              </a:solidFill>
                              <a:latin typeface="Cambria Math" panose="02040503050406030204" pitchFamily="18" charset="0"/>
                            </a:rPr>
                          </m:ctrlPr>
                        </m:funcPr>
                        <m:fName>
                          <m:r>
                            <m:rPr>
                              <m:sty m:val="p"/>
                            </m:rPr>
                            <a:rPr lang="en-US" altLang="zh-CN">
                              <a:solidFill>
                                <a:srgbClr val="131413"/>
                              </a:solidFill>
                              <a:latin typeface="Cambria Math" panose="02040503050406030204" pitchFamily="18" charset="0"/>
                            </a:rPr>
                            <m:t>Tr</m:t>
                          </m:r>
                        </m:fName>
                        <m:e>
                          <m:d>
                            <m:dPr>
                              <m:begChr m:val="["/>
                              <m:endChr m:val="]"/>
                              <m:ctrlPr>
                                <a:rPr lang="en-US" altLang="zh-CN" i="1">
                                  <a:solidFill>
                                    <a:srgbClr val="131413"/>
                                  </a:solidFill>
                                  <a:latin typeface="Cambria Math" panose="02040503050406030204" pitchFamily="18" charset="0"/>
                                  <a:ea typeface="Cambria Math" panose="02040503050406030204" pitchFamily="18" charset="0"/>
                                </a:rPr>
                              </m:ctrlPr>
                            </m:dPr>
                            <m:e>
                              <m:sSub>
                                <m:sSubPr>
                                  <m:ctrlPr>
                                    <a:rPr lang="en-US" altLang="zh-CN" i="1">
                                      <a:solidFill>
                                        <a:srgbClr val="131413"/>
                                      </a:solidFill>
                                      <a:latin typeface="Cambria Math" panose="02040503050406030204" pitchFamily="18" charset="0"/>
                                      <a:ea typeface="Cambria Math" panose="02040503050406030204" pitchFamily="18" charset="0"/>
                                    </a:rPr>
                                  </m:ctrlPr>
                                </m:sSubPr>
                                <m:e>
                                  <m:r>
                                    <m:rPr>
                                      <m:sty m:val="p"/>
                                    </m:rPr>
                                    <a:rPr lang="en-US" altLang="zh-CN">
                                      <a:solidFill>
                                        <a:srgbClr val="131413"/>
                                      </a:solidFill>
                                      <a:latin typeface="Cambria Math" panose="02040503050406030204" pitchFamily="18" charset="0"/>
                                      <a:ea typeface="Cambria Math" panose="02040503050406030204" pitchFamily="18" charset="0"/>
                                    </a:rPr>
                                    <m:t>Δ</m:t>
                                  </m:r>
                                </m:e>
                                <m:sub>
                                  <m:r>
                                    <a:rPr lang="en-US" altLang="zh-CN" i="1">
                                      <a:solidFill>
                                        <a:srgbClr val="131413"/>
                                      </a:solidFill>
                                      <a:latin typeface="Cambria Math" panose="02040503050406030204" pitchFamily="18" charset="0"/>
                                      <a:ea typeface="Cambria Math" panose="02040503050406030204" pitchFamily="18" charset="0"/>
                                    </a:rPr>
                                    <m:t>𝐿</m:t>
                                  </m:r>
                                </m:sub>
                              </m:sSub>
                              <m:sSubSup>
                                <m:sSubSupPr>
                                  <m:ctrlPr>
                                    <a:rPr lang="en-US" altLang="zh-CN" i="1">
                                      <a:solidFill>
                                        <a:srgbClr val="131413"/>
                                      </a:solidFill>
                                      <a:latin typeface="Cambria Math" panose="02040503050406030204" pitchFamily="18" charset="0"/>
                                    </a:rPr>
                                  </m:ctrlPr>
                                </m:sSubSupPr>
                                <m:e>
                                  <m:r>
                                    <m:rPr>
                                      <m:sty m:val="p"/>
                                    </m:rPr>
                                    <a:rPr lang="en-US" altLang="zh-CN">
                                      <a:solidFill>
                                        <a:srgbClr val="131413"/>
                                      </a:solidFill>
                                      <a:latin typeface="Cambria Math" panose="02040503050406030204" pitchFamily="18" charset="0"/>
                                    </a:rPr>
                                    <m:t>Δ</m:t>
                                  </m:r>
                                </m:e>
                                <m:sub>
                                  <m:r>
                                    <a:rPr lang="en-US" altLang="zh-CN" i="1">
                                      <a:solidFill>
                                        <a:srgbClr val="131413"/>
                                      </a:solidFill>
                                      <a:latin typeface="Cambria Math" panose="02040503050406030204" pitchFamily="18" charset="0"/>
                                    </a:rPr>
                                    <m:t>𝐿</m:t>
                                  </m:r>
                                </m:sub>
                                <m:sup>
                                  <m:r>
                                    <a:rPr lang="en-US" altLang="zh-CN" i="1">
                                      <a:solidFill>
                                        <a:srgbClr val="131413"/>
                                      </a:solidFill>
                                      <a:latin typeface="Cambria Math" panose="02040503050406030204" pitchFamily="18" charset="0"/>
                                      <a:ea typeface="Cambria Math" panose="02040503050406030204" pitchFamily="18" charset="0"/>
                                    </a:rPr>
                                    <m:t>†</m:t>
                                  </m:r>
                                </m:sup>
                              </m:sSubSup>
                            </m:e>
                          </m:d>
                        </m:e>
                      </m:func>
                      <m:func>
                        <m:funcPr>
                          <m:ctrlPr>
                            <a:rPr lang="en-US" altLang="zh-CN" i="1">
                              <a:solidFill>
                                <a:srgbClr val="131413"/>
                              </a:solidFill>
                              <a:latin typeface="Cambria Math" panose="02040503050406030204" pitchFamily="18" charset="0"/>
                            </a:rPr>
                          </m:ctrlPr>
                        </m:funcPr>
                        <m:fName>
                          <m:r>
                            <m:rPr>
                              <m:sty m:val="p"/>
                            </m:rPr>
                            <a:rPr lang="en-US" altLang="zh-CN">
                              <a:solidFill>
                                <a:srgbClr val="131413"/>
                              </a:solidFill>
                              <a:latin typeface="Cambria Math" panose="02040503050406030204" pitchFamily="18" charset="0"/>
                            </a:rPr>
                            <m:t>Tr</m:t>
                          </m:r>
                        </m:fName>
                        <m:e>
                          <m:d>
                            <m:dPr>
                              <m:begChr m:val="["/>
                              <m:endChr m:val="]"/>
                              <m:ctrlPr>
                                <a:rPr lang="en-US" altLang="zh-CN" i="1">
                                  <a:solidFill>
                                    <a:srgbClr val="131413"/>
                                  </a:solidFill>
                                  <a:latin typeface="Cambria Math" panose="02040503050406030204" pitchFamily="18" charset="0"/>
                                  <a:ea typeface="Cambria Math" panose="02040503050406030204" pitchFamily="18" charset="0"/>
                                </a:rPr>
                              </m:ctrlPr>
                            </m:dPr>
                            <m:e>
                              <m:sSub>
                                <m:sSubPr>
                                  <m:ctrlPr>
                                    <a:rPr lang="en-US" altLang="zh-CN" i="1">
                                      <a:solidFill>
                                        <a:srgbClr val="131413"/>
                                      </a:solidFill>
                                      <a:latin typeface="Cambria Math" panose="02040503050406030204" pitchFamily="18" charset="0"/>
                                      <a:ea typeface="Cambria Math" panose="02040503050406030204" pitchFamily="18" charset="0"/>
                                    </a:rPr>
                                  </m:ctrlPr>
                                </m:sSubPr>
                                <m:e>
                                  <m:r>
                                    <m:rPr>
                                      <m:sty m:val="p"/>
                                    </m:rPr>
                                    <a:rPr lang="en-US" altLang="zh-CN">
                                      <a:solidFill>
                                        <a:srgbClr val="131413"/>
                                      </a:solidFill>
                                      <a:latin typeface="Cambria Math" panose="02040503050406030204" pitchFamily="18" charset="0"/>
                                      <a:ea typeface="Cambria Math" panose="02040503050406030204" pitchFamily="18" charset="0"/>
                                    </a:rPr>
                                    <m:t>Δ</m:t>
                                  </m:r>
                                </m:e>
                                <m:sub>
                                  <m:r>
                                    <a:rPr lang="en-US" altLang="zh-CN" i="1">
                                      <a:solidFill>
                                        <a:srgbClr val="131413"/>
                                      </a:solidFill>
                                      <a:latin typeface="Cambria Math" panose="02040503050406030204" pitchFamily="18" charset="0"/>
                                      <a:ea typeface="Cambria Math" panose="02040503050406030204" pitchFamily="18" charset="0"/>
                                    </a:rPr>
                                    <m:t>𝑅</m:t>
                                  </m:r>
                                </m:sub>
                              </m:sSub>
                              <m:sSubSup>
                                <m:sSubSupPr>
                                  <m:ctrlPr>
                                    <a:rPr lang="en-US" altLang="zh-CN" i="1">
                                      <a:solidFill>
                                        <a:srgbClr val="131413"/>
                                      </a:solidFill>
                                      <a:latin typeface="Cambria Math" panose="02040503050406030204" pitchFamily="18" charset="0"/>
                                    </a:rPr>
                                  </m:ctrlPr>
                                </m:sSubSupPr>
                                <m:e>
                                  <m:r>
                                    <m:rPr>
                                      <m:sty m:val="p"/>
                                    </m:rPr>
                                    <a:rPr lang="en-US" altLang="zh-CN">
                                      <a:solidFill>
                                        <a:srgbClr val="131413"/>
                                      </a:solidFill>
                                      <a:latin typeface="Cambria Math" panose="02040503050406030204" pitchFamily="18" charset="0"/>
                                    </a:rPr>
                                    <m:t>Δ</m:t>
                                  </m:r>
                                </m:e>
                                <m:sub>
                                  <m:r>
                                    <a:rPr lang="en-US" altLang="zh-CN" i="1">
                                      <a:solidFill>
                                        <a:srgbClr val="131413"/>
                                      </a:solidFill>
                                      <a:latin typeface="Cambria Math" panose="02040503050406030204" pitchFamily="18" charset="0"/>
                                    </a:rPr>
                                    <m:t>𝑅</m:t>
                                  </m:r>
                                </m:sub>
                                <m:sup>
                                  <m:r>
                                    <a:rPr lang="en-US" altLang="zh-CN" i="1">
                                      <a:solidFill>
                                        <a:srgbClr val="131413"/>
                                      </a:solidFill>
                                      <a:latin typeface="Cambria Math" panose="02040503050406030204" pitchFamily="18" charset="0"/>
                                      <a:ea typeface="Cambria Math" panose="02040503050406030204" pitchFamily="18" charset="0"/>
                                    </a:rPr>
                                    <m:t>†</m:t>
                                  </m:r>
                                </m:sup>
                              </m:sSubSup>
                            </m:e>
                          </m:d>
                        </m:e>
                      </m:func>
                    </m:oMath>
                    <m:oMath xmlns:m="http://schemas.openxmlformats.org/officeDocument/2006/math">
                      <m:r>
                        <m:rPr>
                          <m:aln/>
                        </m:rPr>
                        <a:rPr lang="en-US" altLang="zh-CN" i="1">
                          <a:solidFill>
                            <a:srgbClr val="131413"/>
                          </a:solidFill>
                          <a:latin typeface="Cambria Math" panose="02040503050406030204" pitchFamily="18" charset="0"/>
                          <a:ea typeface="Cambria Math" panose="02040503050406030204" pitchFamily="18" charset="0"/>
                        </a:rPr>
                        <m:t>+</m:t>
                      </m:r>
                      <m:sSub>
                        <m:sSubPr>
                          <m:ctrlPr>
                            <a:rPr lang="en-US" altLang="zh-CN" i="1">
                              <a:solidFill>
                                <a:srgbClr val="131413"/>
                              </a:solidFill>
                              <a:latin typeface="Cambria Math" panose="02040503050406030204" pitchFamily="18" charset="0"/>
                            </a:rPr>
                          </m:ctrlPr>
                        </m:sSubPr>
                        <m:e>
                          <m:r>
                            <a:rPr lang="en-US" altLang="zh-CN" i="1">
                              <a:solidFill>
                                <a:srgbClr val="131413"/>
                              </a:solidFill>
                              <a:latin typeface="Cambria Math" panose="02040503050406030204" pitchFamily="18" charset="0"/>
                            </a:rPr>
                            <m:t>𝜌</m:t>
                          </m:r>
                        </m:e>
                        <m:sub>
                          <m:r>
                            <a:rPr lang="en-US" altLang="zh-CN" i="1">
                              <a:solidFill>
                                <a:srgbClr val="131413"/>
                              </a:solidFill>
                              <a:latin typeface="Cambria Math" panose="02040503050406030204" pitchFamily="18" charset="0"/>
                            </a:rPr>
                            <m:t>2</m:t>
                          </m:r>
                        </m:sub>
                      </m:sSub>
                      <m:d>
                        <m:dPr>
                          <m:ctrlPr>
                            <a:rPr lang="en-US" altLang="zh-CN" i="1">
                              <a:solidFill>
                                <a:srgbClr val="131413"/>
                              </a:solidFill>
                              <a:latin typeface="Cambria Math" panose="02040503050406030204" pitchFamily="18" charset="0"/>
                            </a:rPr>
                          </m:ctrlPr>
                        </m:dPr>
                        <m:e>
                          <m:func>
                            <m:funcPr>
                              <m:ctrlPr>
                                <a:rPr lang="en-US" altLang="zh-CN" i="1">
                                  <a:solidFill>
                                    <a:srgbClr val="131413"/>
                                  </a:solidFill>
                                  <a:latin typeface="Cambria Math" panose="02040503050406030204" pitchFamily="18" charset="0"/>
                                </a:rPr>
                              </m:ctrlPr>
                            </m:funcPr>
                            <m:fName>
                              <m:r>
                                <m:rPr>
                                  <m:sty m:val="p"/>
                                </m:rPr>
                                <a:rPr lang="en-US" altLang="zh-CN">
                                  <a:solidFill>
                                    <a:srgbClr val="131413"/>
                                  </a:solidFill>
                                  <a:latin typeface="Cambria Math" panose="02040503050406030204" pitchFamily="18" charset="0"/>
                                </a:rPr>
                                <m:t>Tr</m:t>
                              </m:r>
                            </m:fName>
                            <m:e>
                              <m:d>
                                <m:dPr>
                                  <m:begChr m:val="["/>
                                  <m:endChr m:val="]"/>
                                  <m:ctrlPr>
                                    <a:rPr lang="en-US" altLang="zh-CN" i="1">
                                      <a:solidFill>
                                        <a:srgbClr val="131413"/>
                                      </a:solidFill>
                                      <a:latin typeface="Cambria Math" panose="02040503050406030204" pitchFamily="18" charset="0"/>
                                      <a:ea typeface="Cambria Math" panose="02040503050406030204" pitchFamily="18" charset="0"/>
                                    </a:rPr>
                                  </m:ctrlPr>
                                </m:dPr>
                                <m:e>
                                  <m:sSub>
                                    <m:sSubPr>
                                      <m:ctrlPr>
                                        <a:rPr lang="en-US" altLang="zh-CN" i="1">
                                          <a:solidFill>
                                            <a:srgbClr val="131413"/>
                                          </a:solidFill>
                                          <a:latin typeface="Cambria Math" panose="02040503050406030204" pitchFamily="18" charset="0"/>
                                          <a:ea typeface="Cambria Math" panose="02040503050406030204" pitchFamily="18" charset="0"/>
                                        </a:rPr>
                                      </m:ctrlPr>
                                    </m:sSubPr>
                                    <m:e>
                                      <m:r>
                                        <m:rPr>
                                          <m:sty m:val="p"/>
                                        </m:rPr>
                                        <a:rPr lang="en-US" altLang="zh-CN">
                                          <a:solidFill>
                                            <a:srgbClr val="131413"/>
                                          </a:solidFill>
                                          <a:latin typeface="Cambria Math" panose="02040503050406030204" pitchFamily="18" charset="0"/>
                                          <a:ea typeface="Cambria Math" panose="02040503050406030204" pitchFamily="18" charset="0"/>
                                        </a:rPr>
                                        <m:t>Δ</m:t>
                                      </m:r>
                                    </m:e>
                                    <m:sub>
                                      <m:r>
                                        <a:rPr lang="en-US" altLang="zh-CN" i="1">
                                          <a:solidFill>
                                            <a:srgbClr val="131413"/>
                                          </a:solidFill>
                                          <a:latin typeface="Cambria Math" panose="02040503050406030204" pitchFamily="18" charset="0"/>
                                          <a:ea typeface="Cambria Math" panose="02040503050406030204" pitchFamily="18" charset="0"/>
                                        </a:rPr>
                                        <m:t>𝐿</m:t>
                                      </m:r>
                                    </m:sub>
                                  </m:sSub>
                                  <m:sSub>
                                    <m:sSubPr>
                                      <m:ctrlPr>
                                        <a:rPr lang="en-US" altLang="zh-CN" i="1">
                                          <a:solidFill>
                                            <a:srgbClr val="131413"/>
                                          </a:solidFill>
                                          <a:latin typeface="Cambria Math" panose="02040503050406030204" pitchFamily="18" charset="0"/>
                                        </a:rPr>
                                      </m:ctrlPr>
                                    </m:sSubPr>
                                    <m:e>
                                      <m:r>
                                        <m:rPr>
                                          <m:sty m:val="p"/>
                                        </m:rPr>
                                        <a:rPr lang="en-US" altLang="zh-CN">
                                          <a:solidFill>
                                            <a:srgbClr val="131413"/>
                                          </a:solidFill>
                                          <a:latin typeface="Cambria Math" panose="02040503050406030204" pitchFamily="18" charset="0"/>
                                        </a:rPr>
                                        <m:t>Δ</m:t>
                                      </m:r>
                                    </m:e>
                                    <m:sub>
                                      <m:r>
                                        <a:rPr lang="en-US" altLang="zh-CN" i="1">
                                          <a:solidFill>
                                            <a:srgbClr val="131413"/>
                                          </a:solidFill>
                                          <a:latin typeface="Cambria Math" panose="02040503050406030204" pitchFamily="18" charset="0"/>
                                        </a:rPr>
                                        <m:t>𝐿</m:t>
                                      </m:r>
                                    </m:sub>
                                  </m:sSub>
                                </m:e>
                              </m:d>
                              <m:func>
                                <m:funcPr>
                                  <m:ctrlPr>
                                    <a:rPr lang="en-US" altLang="zh-CN" i="1">
                                      <a:solidFill>
                                        <a:srgbClr val="131413"/>
                                      </a:solidFill>
                                      <a:latin typeface="Cambria Math" panose="02040503050406030204" pitchFamily="18" charset="0"/>
                                    </a:rPr>
                                  </m:ctrlPr>
                                </m:funcPr>
                                <m:fName>
                                  <m:r>
                                    <m:rPr>
                                      <m:sty m:val="p"/>
                                    </m:rPr>
                                    <a:rPr lang="en-US" altLang="zh-CN">
                                      <a:solidFill>
                                        <a:srgbClr val="131413"/>
                                      </a:solidFill>
                                      <a:latin typeface="Cambria Math" panose="02040503050406030204" pitchFamily="18" charset="0"/>
                                    </a:rPr>
                                    <m:t>Tr</m:t>
                                  </m:r>
                                </m:fName>
                                <m:e>
                                  <m:d>
                                    <m:dPr>
                                      <m:begChr m:val="["/>
                                      <m:endChr m:val="]"/>
                                      <m:ctrlPr>
                                        <a:rPr lang="en-US" altLang="zh-CN" i="1">
                                          <a:solidFill>
                                            <a:srgbClr val="131413"/>
                                          </a:solidFill>
                                          <a:latin typeface="Cambria Math" panose="02040503050406030204" pitchFamily="18" charset="0"/>
                                          <a:ea typeface="Cambria Math" panose="02040503050406030204" pitchFamily="18" charset="0"/>
                                        </a:rPr>
                                      </m:ctrlPr>
                                    </m:dPr>
                                    <m:e>
                                      <m:sSubSup>
                                        <m:sSubSupPr>
                                          <m:ctrlPr>
                                            <a:rPr lang="en-US" altLang="zh-CN" i="1">
                                              <a:solidFill>
                                                <a:srgbClr val="131413"/>
                                              </a:solidFill>
                                              <a:latin typeface="Cambria Math" panose="02040503050406030204" pitchFamily="18" charset="0"/>
                                              <a:ea typeface="Cambria Math" panose="02040503050406030204" pitchFamily="18" charset="0"/>
                                            </a:rPr>
                                          </m:ctrlPr>
                                        </m:sSubSupPr>
                                        <m:e>
                                          <m:r>
                                            <m:rPr>
                                              <m:sty m:val="p"/>
                                            </m:rPr>
                                            <a:rPr lang="en-US" altLang="zh-CN">
                                              <a:solidFill>
                                                <a:srgbClr val="131413"/>
                                              </a:solidFill>
                                              <a:latin typeface="Cambria Math" panose="02040503050406030204" pitchFamily="18" charset="0"/>
                                              <a:ea typeface="Cambria Math" panose="02040503050406030204" pitchFamily="18" charset="0"/>
                                            </a:rPr>
                                            <m:t>Δ</m:t>
                                          </m:r>
                                        </m:e>
                                        <m:sub>
                                          <m:r>
                                            <a:rPr lang="en-US" altLang="zh-CN" i="1">
                                              <a:solidFill>
                                                <a:srgbClr val="131413"/>
                                              </a:solidFill>
                                              <a:latin typeface="Cambria Math" panose="02040503050406030204" pitchFamily="18" charset="0"/>
                                              <a:ea typeface="Cambria Math" panose="02040503050406030204" pitchFamily="18" charset="0"/>
                                            </a:rPr>
                                            <m:t>𝐿</m:t>
                                          </m:r>
                                        </m:sub>
                                        <m:sup>
                                          <m:r>
                                            <a:rPr lang="en-US" altLang="zh-CN" i="1">
                                              <a:solidFill>
                                                <a:srgbClr val="131413"/>
                                              </a:solidFill>
                                              <a:latin typeface="Cambria Math" panose="02040503050406030204" pitchFamily="18" charset="0"/>
                                              <a:ea typeface="Cambria Math" panose="02040503050406030204" pitchFamily="18" charset="0"/>
                                            </a:rPr>
                                            <m:t>†</m:t>
                                          </m:r>
                                        </m:sup>
                                      </m:sSubSup>
                                      <m:sSubSup>
                                        <m:sSubSupPr>
                                          <m:ctrlPr>
                                            <a:rPr lang="en-US" altLang="zh-CN" i="1">
                                              <a:solidFill>
                                                <a:srgbClr val="131413"/>
                                              </a:solidFill>
                                              <a:latin typeface="Cambria Math" panose="02040503050406030204" pitchFamily="18" charset="0"/>
                                            </a:rPr>
                                          </m:ctrlPr>
                                        </m:sSubSupPr>
                                        <m:e>
                                          <m:r>
                                            <m:rPr>
                                              <m:sty m:val="p"/>
                                            </m:rPr>
                                            <a:rPr lang="en-US" altLang="zh-CN">
                                              <a:solidFill>
                                                <a:srgbClr val="131413"/>
                                              </a:solidFill>
                                              <a:latin typeface="Cambria Math" panose="02040503050406030204" pitchFamily="18" charset="0"/>
                                            </a:rPr>
                                            <m:t>Δ</m:t>
                                          </m:r>
                                        </m:e>
                                        <m:sub>
                                          <m:r>
                                            <a:rPr lang="en-US" altLang="zh-CN" i="1">
                                              <a:solidFill>
                                                <a:srgbClr val="131413"/>
                                              </a:solidFill>
                                              <a:latin typeface="Cambria Math" panose="02040503050406030204" pitchFamily="18" charset="0"/>
                                            </a:rPr>
                                            <m:t>𝐿</m:t>
                                          </m:r>
                                        </m:sub>
                                        <m:sup>
                                          <m:r>
                                            <a:rPr lang="en-US" altLang="zh-CN" i="1">
                                              <a:solidFill>
                                                <a:srgbClr val="131413"/>
                                              </a:solidFill>
                                              <a:latin typeface="Cambria Math" panose="02040503050406030204" pitchFamily="18" charset="0"/>
                                              <a:ea typeface="Cambria Math" panose="02040503050406030204" pitchFamily="18" charset="0"/>
                                            </a:rPr>
                                            <m:t>†</m:t>
                                          </m:r>
                                        </m:sup>
                                      </m:sSubSup>
                                    </m:e>
                                  </m:d>
                                </m:e>
                              </m:func>
                            </m:e>
                          </m:func>
                          <m:r>
                            <a:rPr lang="en-US" altLang="zh-CN" i="1">
                              <a:solidFill>
                                <a:srgbClr val="131413"/>
                              </a:solidFill>
                              <a:latin typeface="Cambria Math" panose="02040503050406030204" pitchFamily="18" charset="0"/>
                              <a:ea typeface="Cambria Math" panose="02040503050406030204" pitchFamily="18" charset="0"/>
                            </a:rPr>
                            <m:t>+</m:t>
                          </m:r>
                          <m:func>
                            <m:funcPr>
                              <m:ctrlPr>
                                <a:rPr lang="en-US" altLang="zh-CN" i="1">
                                  <a:solidFill>
                                    <a:srgbClr val="131413"/>
                                  </a:solidFill>
                                  <a:latin typeface="Cambria Math" panose="02040503050406030204" pitchFamily="18" charset="0"/>
                                </a:rPr>
                              </m:ctrlPr>
                            </m:funcPr>
                            <m:fName>
                              <m:r>
                                <m:rPr>
                                  <m:sty m:val="p"/>
                                </m:rPr>
                                <a:rPr lang="en-US" altLang="zh-CN">
                                  <a:solidFill>
                                    <a:srgbClr val="131413"/>
                                  </a:solidFill>
                                  <a:latin typeface="Cambria Math" panose="02040503050406030204" pitchFamily="18" charset="0"/>
                                </a:rPr>
                                <m:t>Tr</m:t>
                              </m:r>
                            </m:fName>
                            <m:e>
                              <m:d>
                                <m:dPr>
                                  <m:begChr m:val="["/>
                                  <m:endChr m:val="]"/>
                                  <m:ctrlPr>
                                    <a:rPr lang="en-US" altLang="zh-CN" i="1">
                                      <a:solidFill>
                                        <a:srgbClr val="131413"/>
                                      </a:solidFill>
                                      <a:latin typeface="Cambria Math" panose="02040503050406030204" pitchFamily="18" charset="0"/>
                                      <a:ea typeface="Cambria Math" panose="02040503050406030204" pitchFamily="18" charset="0"/>
                                    </a:rPr>
                                  </m:ctrlPr>
                                </m:dPr>
                                <m:e>
                                  <m:sSub>
                                    <m:sSubPr>
                                      <m:ctrlPr>
                                        <a:rPr lang="en-US" altLang="zh-CN" i="1">
                                          <a:solidFill>
                                            <a:srgbClr val="131413"/>
                                          </a:solidFill>
                                          <a:latin typeface="Cambria Math" panose="02040503050406030204" pitchFamily="18" charset="0"/>
                                          <a:ea typeface="Cambria Math" panose="02040503050406030204" pitchFamily="18" charset="0"/>
                                        </a:rPr>
                                      </m:ctrlPr>
                                    </m:sSubPr>
                                    <m:e>
                                      <m:r>
                                        <m:rPr>
                                          <m:sty m:val="p"/>
                                        </m:rPr>
                                        <a:rPr lang="en-US" altLang="zh-CN">
                                          <a:solidFill>
                                            <a:srgbClr val="131413"/>
                                          </a:solidFill>
                                          <a:latin typeface="Cambria Math" panose="02040503050406030204" pitchFamily="18" charset="0"/>
                                          <a:ea typeface="Cambria Math" panose="02040503050406030204" pitchFamily="18" charset="0"/>
                                        </a:rPr>
                                        <m:t>Δ</m:t>
                                      </m:r>
                                    </m:e>
                                    <m:sub>
                                      <m:r>
                                        <a:rPr lang="en-US" altLang="zh-CN" i="1">
                                          <a:solidFill>
                                            <a:srgbClr val="131413"/>
                                          </a:solidFill>
                                          <a:latin typeface="Cambria Math" panose="02040503050406030204" pitchFamily="18" charset="0"/>
                                          <a:ea typeface="Cambria Math" panose="02040503050406030204" pitchFamily="18" charset="0"/>
                                        </a:rPr>
                                        <m:t>𝑅</m:t>
                                      </m:r>
                                    </m:sub>
                                  </m:sSub>
                                  <m:sSub>
                                    <m:sSubPr>
                                      <m:ctrlPr>
                                        <a:rPr lang="en-US" altLang="zh-CN" i="1">
                                          <a:solidFill>
                                            <a:srgbClr val="131413"/>
                                          </a:solidFill>
                                          <a:latin typeface="Cambria Math" panose="02040503050406030204" pitchFamily="18" charset="0"/>
                                        </a:rPr>
                                      </m:ctrlPr>
                                    </m:sSubPr>
                                    <m:e>
                                      <m:r>
                                        <m:rPr>
                                          <m:sty m:val="p"/>
                                        </m:rPr>
                                        <a:rPr lang="en-US" altLang="zh-CN">
                                          <a:solidFill>
                                            <a:srgbClr val="131413"/>
                                          </a:solidFill>
                                          <a:latin typeface="Cambria Math" panose="02040503050406030204" pitchFamily="18" charset="0"/>
                                        </a:rPr>
                                        <m:t>Δ</m:t>
                                      </m:r>
                                    </m:e>
                                    <m:sub>
                                      <m:r>
                                        <a:rPr lang="en-US" altLang="zh-CN" i="1">
                                          <a:solidFill>
                                            <a:srgbClr val="131413"/>
                                          </a:solidFill>
                                          <a:latin typeface="Cambria Math" panose="02040503050406030204" pitchFamily="18" charset="0"/>
                                        </a:rPr>
                                        <m:t>𝑅</m:t>
                                      </m:r>
                                    </m:sub>
                                  </m:sSub>
                                </m:e>
                              </m:d>
                            </m:e>
                          </m:func>
                          <m:func>
                            <m:funcPr>
                              <m:ctrlPr>
                                <a:rPr lang="en-US" altLang="zh-CN" i="1">
                                  <a:solidFill>
                                    <a:srgbClr val="131413"/>
                                  </a:solidFill>
                                  <a:latin typeface="Cambria Math" panose="02040503050406030204" pitchFamily="18" charset="0"/>
                                </a:rPr>
                              </m:ctrlPr>
                            </m:funcPr>
                            <m:fName>
                              <m:r>
                                <m:rPr>
                                  <m:sty m:val="p"/>
                                </m:rPr>
                                <a:rPr lang="en-US" altLang="zh-CN">
                                  <a:solidFill>
                                    <a:srgbClr val="131413"/>
                                  </a:solidFill>
                                  <a:latin typeface="Cambria Math" panose="02040503050406030204" pitchFamily="18" charset="0"/>
                                </a:rPr>
                                <m:t>Tr</m:t>
                              </m:r>
                            </m:fName>
                            <m:e>
                              <m:d>
                                <m:dPr>
                                  <m:begChr m:val="["/>
                                  <m:endChr m:val="]"/>
                                  <m:ctrlPr>
                                    <a:rPr lang="en-US" altLang="zh-CN" i="1">
                                      <a:solidFill>
                                        <a:srgbClr val="131413"/>
                                      </a:solidFill>
                                      <a:latin typeface="Cambria Math" panose="02040503050406030204" pitchFamily="18" charset="0"/>
                                      <a:ea typeface="Cambria Math" panose="02040503050406030204" pitchFamily="18" charset="0"/>
                                    </a:rPr>
                                  </m:ctrlPr>
                                </m:dPr>
                                <m:e>
                                  <m:sSubSup>
                                    <m:sSubSupPr>
                                      <m:ctrlPr>
                                        <a:rPr lang="en-US" altLang="zh-CN" i="1">
                                          <a:solidFill>
                                            <a:srgbClr val="131413"/>
                                          </a:solidFill>
                                          <a:latin typeface="Cambria Math" panose="02040503050406030204" pitchFamily="18" charset="0"/>
                                          <a:ea typeface="Cambria Math" panose="02040503050406030204" pitchFamily="18" charset="0"/>
                                        </a:rPr>
                                      </m:ctrlPr>
                                    </m:sSubSupPr>
                                    <m:e>
                                      <m:r>
                                        <m:rPr>
                                          <m:sty m:val="p"/>
                                        </m:rPr>
                                        <a:rPr lang="en-US" altLang="zh-CN">
                                          <a:solidFill>
                                            <a:srgbClr val="131413"/>
                                          </a:solidFill>
                                          <a:latin typeface="Cambria Math" panose="02040503050406030204" pitchFamily="18" charset="0"/>
                                          <a:ea typeface="Cambria Math" panose="02040503050406030204" pitchFamily="18" charset="0"/>
                                        </a:rPr>
                                        <m:t>Δ</m:t>
                                      </m:r>
                                    </m:e>
                                    <m:sub>
                                      <m:r>
                                        <a:rPr lang="en-US" altLang="zh-CN" i="1">
                                          <a:solidFill>
                                            <a:srgbClr val="131413"/>
                                          </a:solidFill>
                                          <a:latin typeface="Cambria Math" panose="02040503050406030204" pitchFamily="18" charset="0"/>
                                          <a:ea typeface="Cambria Math" panose="02040503050406030204" pitchFamily="18" charset="0"/>
                                        </a:rPr>
                                        <m:t>𝑅</m:t>
                                      </m:r>
                                    </m:sub>
                                    <m:sup>
                                      <m:r>
                                        <a:rPr lang="en-US" altLang="zh-CN" i="1">
                                          <a:solidFill>
                                            <a:srgbClr val="131413"/>
                                          </a:solidFill>
                                          <a:latin typeface="Cambria Math" panose="02040503050406030204" pitchFamily="18" charset="0"/>
                                          <a:ea typeface="Cambria Math" panose="02040503050406030204" pitchFamily="18" charset="0"/>
                                        </a:rPr>
                                        <m:t>†</m:t>
                                      </m:r>
                                    </m:sup>
                                  </m:sSubSup>
                                  <m:sSubSup>
                                    <m:sSubSupPr>
                                      <m:ctrlPr>
                                        <a:rPr lang="en-US" altLang="zh-CN" i="1">
                                          <a:solidFill>
                                            <a:srgbClr val="131413"/>
                                          </a:solidFill>
                                          <a:latin typeface="Cambria Math" panose="02040503050406030204" pitchFamily="18" charset="0"/>
                                        </a:rPr>
                                      </m:ctrlPr>
                                    </m:sSubSupPr>
                                    <m:e>
                                      <m:r>
                                        <m:rPr>
                                          <m:sty m:val="p"/>
                                        </m:rPr>
                                        <a:rPr lang="en-US" altLang="zh-CN">
                                          <a:solidFill>
                                            <a:srgbClr val="131413"/>
                                          </a:solidFill>
                                          <a:latin typeface="Cambria Math" panose="02040503050406030204" pitchFamily="18" charset="0"/>
                                        </a:rPr>
                                        <m:t>Δ</m:t>
                                      </m:r>
                                    </m:e>
                                    <m:sub>
                                      <m:r>
                                        <a:rPr lang="en-US" altLang="zh-CN" i="1">
                                          <a:solidFill>
                                            <a:srgbClr val="131413"/>
                                          </a:solidFill>
                                          <a:latin typeface="Cambria Math" panose="02040503050406030204" pitchFamily="18" charset="0"/>
                                        </a:rPr>
                                        <m:t>𝑅</m:t>
                                      </m:r>
                                    </m:sub>
                                    <m:sup>
                                      <m:r>
                                        <a:rPr lang="en-US" altLang="zh-CN" i="1">
                                          <a:solidFill>
                                            <a:srgbClr val="131413"/>
                                          </a:solidFill>
                                          <a:latin typeface="Cambria Math" panose="02040503050406030204" pitchFamily="18" charset="0"/>
                                          <a:ea typeface="Cambria Math" panose="02040503050406030204" pitchFamily="18" charset="0"/>
                                        </a:rPr>
                                        <m:t>†</m:t>
                                      </m:r>
                                    </m:sup>
                                  </m:sSubSup>
                                </m:e>
                              </m:d>
                            </m:e>
                          </m:func>
                        </m:e>
                      </m:d>
                      <m:r>
                        <a:rPr lang="en-US" altLang="zh-CN" i="1">
                          <a:solidFill>
                            <a:srgbClr val="131413"/>
                          </a:solidFill>
                          <a:latin typeface="Cambria Math" panose="02040503050406030204" pitchFamily="18" charset="0"/>
                          <a:ea typeface="Cambria Math" panose="02040503050406030204" pitchFamily="18" charset="0"/>
                        </a:rPr>
                        <m:t>+</m:t>
                      </m:r>
                      <m:sSub>
                        <m:sSubPr>
                          <m:ctrlPr>
                            <a:rPr lang="en-US" altLang="zh-CN" i="1">
                              <a:solidFill>
                                <a:srgbClr val="131413"/>
                              </a:solidFill>
                              <a:latin typeface="Cambria Math" panose="02040503050406030204" pitchFamily="18" charset="0"/>
                              <a:ea typeface="Cambria Math" panose="02040503050406030204" pitchFamily="18" charset="0"/>
                            </a:rPr>
                          </m:ctrlPr>
                        </m:sSubPr>
                        <m:e>
                          <m:r>
                            <a:rPr lang="en-US" altLang="zh-CN" i="1">
                              <a:solidFill>
                                <a:srgbClr val="131413"/>
                              </a:solidFill>
                              <a:latin typeface="Cambria Math" panose="02040503050406030204" pitchFamily="18" charset="0"/>
                              <a:ea typeface="Cambria Math" panose="02040503050406030204" pitchFamily="18" charset="0"/>
                            </a:rPr>
                            <m:t>𝜆</m:t>
                          </m:r>
                        </m:e>
                        <m:sub>
                          <m:r>
                            <a:rPr lang="en-US" altLang="zh-CN" i="1">
                              <a:solidFill>
                                <a:srgbClr val="131413"/>
                              </a:solidFill>
                              <a:latin typeface="Cambria Math" panose="02040503050406030204" pitchFamily="18" charset="0"/>
                              <a:ea typeface="Cambria Math" panose="02040503050406030204" pitchFamily="18" charset="0"/>
                            </a:rPr>
                            <m:t>1</m:t>
                          </m:r>
                        </m:sub>
                      </m:sSub>
                      <m:func>
                        <m:funcPr>
                          <m:ctrlPr>
                            <a:rPr lang="en-US" altLang="zh-CN" i="1">
                              <a:solidFill>
                                <a:srgbClr val="131413"/>
                              </a:solidFill>
                              <a:latin typeface="Cambria Math" panose="02040503050406030204" pitchFamily="18" charset="0"/>
                            </a:rPr>
                          </m:ctrlPr>
                        </m:funcPr>
                        <m:fName>
                          <m:r>
                            <m:rPr>
                              <m:sty m:val="p"/>
                            </m:rPr>
                            <a:rPr lang="en-US" altLang="zh-CN">
                              <a:solidFill>
                                <a:srgbClr val="131413"/>
                              </a:solidFill>
                              <a:latin typeface="Cambria Math" panose="02040503050406030204" pitchFamily="18" charset="0"/>
                            </a:rPr>
                            <m:t>Tr</m:t>
                          </m:r>
                        </m:fName>
                        <m:e>
                          <m:d>
                            <m:dPr>
                              <m:begChr m:val="["/>
                              <m:endChr m:val="]"/>
                              <m:ctrlPr>
                                <a:rPr lang="en-US" altLang="zh-CN" i="1">
                                  <a:solidFill>
                                    <a:srgbClr val="131413"/>
                                  </a:solidFill>
                                  <a:latin typeface="Cambria Math" panose="02040503050406030204" pitchFamily="18" charset="0"/>
                                  <a:ea typeface="Cambria Math" panose="02040503050406030204" pitchFamily="18" charset="0"/>
                                </a:rPr>
                              </m:ctrlPr>
                            </m:dPr>
                            <m:e>
                              <m:sSup>
                                <m:sSupPr>
                                  <m:ctrlPr>
                                    <a:rPr lang="en-US" altLang="zh-CN" i="1">
                                      <a:solidFill>
                                        <a:srgbClr val="131413"/>
                                      </a:solidFill>
                                      <a:latin typeface="Cambria Math" panose="02040503050406030204" pitchFamily="18" charset="0"/>
                                    </a:rPr>
                                  </m:ctrlPr>
                                </m:sSupPr>
                                <m:e>
                                  <m:r>
                                    <m:rPr>
                                      <m:sty m:val="p"/>
                                    </m:rPr>
                                    <a:rPr lang="en-US" altLang="zh-CN">
                                      <a:solidFill>
                                        <a:srgbClr val="131413"/>
                                      </a:solidFill>
                                      <a:latin typeface="Cambria Math" panose="02040503050406030204" pitchFamily="18" charset="0"/>
                                    </a:rPr>
                                    <m:t>Φ</m:t>
                                  </m:r>
                                </m:e>
                                <m:sup>
                                  <m:r>
                                    <a:rPr lang="en-US" altLang="zh-CN" i="1">
                                      <a:solidFill>
                                        <a:srgbClr val="131413"/>
                                      </a:solidFill>
                                      <a:latin typeface="Cambria Math" panose="02040503050406030204" pitchFamily="18" charset="0"/>
                                      <a:ea typeface="Cambria Math" panose="02040503050406030204" pitchFamily="18" charset="0"/>
                                    </a:rPr>
                                    <m:t>†</m:t>
                                  </m:r>
                                </m:sup>
                              </m:sSup>
                              <m:r>
                                <m:rPr>
                                  <m:sty m:val="p"/>
                                </m:rPr>
                                <a:rPr lang="en-US" altLang="zh-CN">
                                  <a:solidFill>
                                    <a:srgbClr val="131413"/>
                                  </a:solidFill>
                                  <a:latin typeface="Cambria Math" panose="02040503050406030204" pitchFamily="18" charset="0"/>
                                  <a:ea typeface="Cambria Math" panose="02040503050406030204" pitchFamily="18" charset="0"/>
                                </a:rPr>
                                <m:t>Φ</m:t>
                              </m:r>
                            </m:e>
                          </m:d>
                        </m:e>
                      </m:func>
                      <m:func>
                        <m:funcPr>
                          <m:ctrlPr>
                            <a:rPr lang="en-US" altLang="zh-CN" i="1">
                              <a:solidFill>
                                <a:srgbClr val="131413"/>
                              </a:solidFill>
                              <a:latin typeface="Cambria Math" panose="02040503050406030204" pitchFamily="18" charset="0"/>
                            </a:rPr>
                          </m:ctrlPr>
                        </m:funcPr>
                        <m:fName>
                          <m:r>
                            <m:rPr>
                              <m:sty m:val="p"/>
                            </m:rPr>
                            <a:rPr lang="en-US" altLang="zh-CN">
                              <a:solidFill>
                                <a:srgbClr val="131413"/>
                              </a:solidFill>
                              <a:latin typeface="Cambria Math" panose="02040503050406030204" pitchFamily="18" charset="0"/>
                            </a:rPr>
                            <m:t>Tr</m:t>
                          </m:r>
                        </m:fName>
                        <m:e>
                          <m:d>
                            <m:dPr>
                              <m:begChr m:val="["/>
                              <m:endChr m:val="]"/>
                              <m:ctrlPr>
                                <a:rPr lang="en-US" altLang="zh-CN" i="1">
                                  <a:solidFill>
                                    <a:srgbClr val="131413"/>
                                  </a:solidFill>
                                  <a:latin typeface="Cambria Math" panose="02040503050406030204" pitchFamily="18" charset="0"/>
                                  <a:ea typeface="Cambria Math" panose="02040503050406030204" pitchFamily="18" charset="0"/>
                                </a:rPr>
                              </m:ctrlPr>
                            </m:dPr>
                            <m:e>
                              <m:sSup>
                                <m:sSupPr>
                                  <m:ctrlPr>
                                    <a:rPr lang="en-US" altLang="zh-CN" i="1">
                                      <a:solidFill>
                                        <a:srgbClr val="131413"/>
                                      </a:solidFill>
                                      <a:latin typeface="Cambria Math" panose="02040503050406030204" pitchFamily="18" charset="0"/>
                                    </a:rPr>
                                  </m:ctrlPr>
                                </m:sSupPr>
                                <m:e>
                                  <m:r>
                                    <m:rPr>
                                      <m:sty m:val="p"/>
                                    </m:rPr>
                                    <a:rPr lang="en-US" altLang="zh-CN">
                                      <a:solidFill>
                                        <a:srgbClr val="131413"/>
                                      </a:solidFill>
                                      <a:latin typeface="Cambria Math" panose="02040503050406030204" pitchFamily="18" charset="0"/>
                                    </a:rPr>
                                    <m:t>Φ</m:t>
                                  </m:r>
                                </m:e>
                                <m:sup>
                                  <m:r>
                                    <a:rPr lang="en-US" altLang="zh-CN" i="1">
                                      <a:solidFill>
                                        <a:srgbClr val="131413"/>
                                      </a:solidFill>
                                      <a:latin typeface="Cambria Math" panose="02040503050406030204" pitchFamily="18" charset="0"/>
                                      <a:ea typeface="Cambria Math" panose="02040503050406030204" pitchFamily="18" charset="0"/>
                                    </a:rPr>
                                    <m:t>†</m:t>
                                  </m:r>
                                </m:sup>
                              </m:sSup>
                              <m:r>
                                <m:rPr>
                                  <m:sty m:val="p"/>
                                </m:rPr>
                                <a:rPr lang="en-US" altLang="zh-CN">
                                  <a:solidFill>
                                    <a:srgbClr val="131413"/>
                                  </a:solidFill>
                                  <a:latin typeface="Cambria Math" panose="02040503050406030204" pitchFamily="18" charset="0"/>
                                  <a:ea typeface="Cambria Math" panose="02040503050406030204" pitchFamily="18" charset="0"/>
                                </a:rPr>
                                <m:t>Φ</m:t>
                              </m:r>
                            </m:e>
                          </m:d>
                        </m:e>
                      </m:func>
                    </m:oMath>
                    <m:oMath xmlns:m="http://schemas.openxmlformats.org/officeDocument/2006/math">
                      <m:r>
                        <m:rPr>
                          <m:aln/>
                        </m:rPr>
                        <a:rPr lang="en-US" altLang="zh-CN" i="1">
                          <a:solidFill>
                            <a:srgbClr val="131413"/>
                          </a:solidFill>
                          <a:latin typeface="Cambria Math" panose="02040503050406030204" pitchFamily="18" charset="0"/>
                        </a:rPr>
                        <m:t>+</m:t>
                      </m:r>
                      <m:sSub>
                        <m:sSubPr>
                          <m:ctrlPr>
                            <a:rPr lang="en-US" altLang="zh-CN" i="1">
                              <a:solidFill>
                                <a:srgbClr val="131413"/>
                              </a:solidFill>
                              <a:latin typeface="Cambria Math" panose="02040503050406030204" pitchFamily="18" charset="0"/>
                            </a:rPr>
                          </m:ctrlPr>
                        </m:sSubPr>
                        <m:e>
                          <m:r>
                            <a:rPr lang="en-US" altLang="zh-CN" i="1">
                              <a:solidFill>
                                <a:srgbClr val="131413"/>
                              </a:solidFill>
                              <a:latin typeface="Cambria Math" panose="02040503050406030204" pitchFamily="18" charset="0"/>
                            </a:rPr>
                            <m:t>𝛼</m:t>
                          </m:r>
                        </m:e>
                        <m:sub>
                          <m:r>
                            <a:rPr lang="en-US" altLang="zh-CN" i="1">
                              <a:solidFill>
                                <a:srgbClr val="131413"/>
                              </a:solidFill>
                              <a:latin typeface="Cambria Math" panose="02040503050406030204" pitchFamily="18" charset="0"/>
                            </a:rPr>
                            <m:t>3</m:t>
                          </m:r>
                        </m:sub>
                      </m:sSub>
                      <m:d>
                        <m:dPr>
                          <m:ctrlPr>
                            <a:rPr lang="en-US" altLang="zh-CN" i="1">
                              <a:solidFill>
                                <a:srgbClr val="131413"/>
                              </a:solidFill>
                              <a:latin typeface="Cambria Math" panose="02040503050406030204" pitchFamily="18" charset="0"/>
                            </a:rPr>
                          </m:ctrlPr>
                        </m:dPr>
                        <m:e>
                          <m:func>
                            <m:funcPr>
                              <m:ctrlPr>
                                <a:rPr lang="en-US" altLang="zh-CN" i="1">
                                  <a:solidFill>
                                    <a:srgbClr val="131413"/>
                                  </a:solidFill>
                                  <a:latin typeface="Cambria Math" panose="02040503050406030204" pitchFamily="18" charset="0"/>
                                </a:rPr>
                              </m:ctrlPr>
                            </m:funcPr>
                            <m:fName>
                              <m:r>
                                <m:rPr>
                                  <m:sty m:val="p"/>
                                </m:rPr>
                                <a:rPr lang="en-US" altLang="zh-CN">
                                  <a:solidFill>
                                    <a:srgbClr val="131413"/>
                                  </a:solidFill>
                                  <a:latin typeface="Cambria Math" panose="02040503050406030204" pitchFamily="18" charset="0"/>
                                </a:rPr>
                                <m:t>Tr</m:t>
                              </m:r>
                            </m:fName>
                            <m:e>
                              <m:d>
                                <m:dPr>
                                  <m:begChr m:val="["/>
                                  <m:endChr m:val="]"/>
                                  <m:ctrlPr>
                                    <a:rPr lang="en-US" altLang="zh-CN" i="1">
                                      <a:solidFill>
                                        <a:srgbClr val="131413"/>
                                      </a:solidFill>
                                      <a:latin typeface="Cambria Math" panose="02040503050406030204" pitchFamily="18" charset="0"/>
                                      <a:ea typeface="Cambria Math" panose="02040503050406030204" pitchFamily="18" charset="0"/>
                                    </a:rPr>
                                  </m:ctrlPr>
                                </m:dPr>
                                <m:e>
                                  <m:sSup>
                                    <m:sSupPr>
                                      <m:ctrlPr>
                                        <a:rPr lang="en-US" altLang="zh-CN" i="1">
                                          <a:solidFill>
                                            <a:srgbClr val="131413"/>
                                          </a:solidFill>
                                          <a:latin typeface="Cambria Math" panose="02040503050406030204" pitchFamily="18" charset="0"/>
                                        </a:rPr>
                                      </m:ctrlPr>
                                    </m:sSupPr>
                                    <m:e>
                                      <m:r>
                                        <m:rPr>
                                          <m:sty m:val="p"/>
                                        </m:rPr>
                                        <a:rPr lang="en-US" altLang="zh-CN">
                                          <a:solidFill>
                                            <a:srgbClr val="131413"/>
                                          </a:solidFill>
                                          <a:latin typeface="Cambria Math" panose="02040503050406030204" pitchFamily="18" charset="0"/>
                                        </a:rPr>
                                        <m:t>ΦΦ</m:t>
                                      </m:r>
                                    </m:e>
                                    <m:sup>
                                      <m:r>
                                        <a:rPr lang="en-US" altLang="zh-CN" i="1">
                                          <a:solidFill>
                                            <a:srgbClr val="131413"/>
                                          </a:solidFill>
                                          <a:latin typeface="Cambria Math" panose="02040503050406030204" pitchFamily="18" charset="0"/>
                                          <a:ea typeface="Cambria Math" panose="02040503050406030204" pitchFamily="18" charset="0"/>
                                        </a:rPr>
                                        <m:t>†</m:t>
                                      </m:r>
                                    </m:sup>
                                  </m:sSup>
                                  <m:sSub>
                                    <m:sSubPr>
                                      <m:ctrlPr>
                                        <a:rPr lang="en-US" altLang="zh-CN" i="1">
                                          <a:solidFill>
                                            <a:srgbClr val="131413"/>
                                          </a:solidFill>
                                          <a:latin typeface="Cambria Math" panose="02040503050406030204" pitchFamily="18" charset="0"/>
                                          <a:ea typeface="Cambria Math" panose="02040503050406030204" pitchFamily="18" charset="0"/>
                                        </a:rPr>
                                      </m:ctrlPr>
                                    </m:sSubPr>
                                    <m:e>
                                      <m:r>
                                        <m:rPr>
                                          <m:sty m:val="p"/>
                                        </m:rPr>
                                        <a:rPr lang="en-US" altLang="zh-CN">
                                          <a:solidFill>
                                            <a:srgbClr val="131413"/>
                                          </a:solidFill>
                                          <a:latin typeface="Cambria Math" panose="02040503050406030204" pitchFamily="18" charset="0"/>
                                          <a:ea typeface="Cambria Math" panose="02040503050406030204" pitchFamily="18" charset="0"/>
                                        </a:rPr>
                                        <m:t>Δ</m:t>
                                      </m:r>
                                    </m:e>
                                    <m:sub>
                                      <m:r>
                                        <a:rPr lang="en-US" altLang="zh-CN" i="1">
                                          <a:solidFill>
                                            <a:srgbClr val="131413"/>
                                          </a:solidFill>
                                          <a:latin typeface="Cambria Math" panose="02040503050406030204" pitchFamily="18" charset="0"/>
                                          <a:ea typeface="Cambria Math" panose="02040503050406030204" pitchFamily="18" charset="0"/>
                                        </a:rPr>
                                        <m:t>𝐿</m:t>
                                      </m:r>
                                    </m:sub>
                                  </m:sSub>
                                  <m:sSubSup>
                                    <m:sSubSupPr>
                                      <m:ctrlPr>
                                        <a:rPr lang="en-US" altLang="zh-CN" i="1">
                                          <a:solidFill>
                                            <a:srgbClr val="131413"/>
                                          </a:solidFill>
                                          <a:latin typeface="Cambria Math" panose="02040503050406030204" pitchFamily="18" charset="0"/>
                                        </a:rPr>
                                      </m:ctrlPr>
                                    </m:sSubSupPr>
                                    <m:e>
                                      <m:r>
                                        <m:rPr>
                                          <m:sty m:val="p"/>
                                        </m:rPr>
                                        <a:rPr lang="en-US" altLang="zh-CN">
                                          <a:solidFill>
                                            <a:srgbClr val="131413"/>
                                          </a:solidFill>
                                          <a:latin typeface="Cambria Math" panose="02040503050406030204" pitchFamily="18" charset="0"/>
                                        </a:rPr>
                                        <m:t>Δ</m:t>
                                      </m:r>
                                    </m:e>
                                    <m:sub>
                                      <m:r>
                                        <a:rPr lang="en-US" altLang="zh-CN" i="1">
                                          <a:solidFill>
                                            <a:srgbClr val="131413"/>
                                          </a:solidFill>
                                          <a:latin typeface="Cambria Math" panose="02040503050406030204" pitchFamily="18" charset="0"/>
                                        </a:rPr>
                                        <m:t>𝐿</m:t>
                                      </m:r>
                                    </m:sub>
                                    <m:sup>
                                      <m:r>
                                        <a:rPr lang="en-US" altLang="zh-CN" i="1">
                                          <a:solidFill>
                                            <a:srgbClr val="131413"/>
                                          </a:solidFill>
                                          <a:latin typeface="Cambria Math" panose="02040503050406030204" pitchFamily="18" charset="0"/>
                                          <a:ea typeface="Cambria Math" panose="02040503050406030204" pitchFamily="18" charset="0"/>
                                        </a:rPr>
                                        <m:t>†</m:t>
                                      </m:r>
                                    </m:sup>
                                  </m:sSubSup>
                                </m:e>
                              </m:d>
                            </m:e>
                          </m:func>
                          <m:r>
                            <a:rPr lang="en-US" altLang="zh-CN" i="1">
                              <a:solidFill>
                                <a:srgbClr val="131413"/>
                              </a:solidFill>
                              <a:latin typeface="Cambria Math" panose="02040503050406030204" pitchFamily="18" charset="0"/>
                              <a:ea typeface="Cambria Math" panose="02040503050406030204" pitchFamily="18" charset="0"/>
                            </a:rPr>
                            <m:t>+</m:t>
                          </m:r>
                          <m:func>
                            <m:funcPr>
                              <m:ctrlPr>
                                <a:rPr lang="en-US" altLang="zh-CN" i="1">
                                  <a:solidFill>
                                    <a:srgbClr val="131413"/>
                                  </a:solidFill>
                                  <a:latin typeface="Cambria Math" panose="02040503050406030204" pitchFamily="18" charset="0"/>
                                </a:rPr>
                              </m:ctrlPr>
                            </m:funcPr>
                            <m:fName>
                              <m:r>
                                <m:rPr>
                                  <m:sty m:val="p"/>
                                </m:rPr>
                                <a:rPr lang="en-US" altLang="zh-CN">
                                  <a:solidFill>
                                    <a:srgbClr val="131413"/>
                                  </a:solidFill>
                                  <a:latin typeface="Cambria Math" panose="02040503050406030204" pitchFamily="18" charset="0"/>
                                </a:rPr>
                                <m:t>Tr</m:t>
                              </m:r>
                            </m:fName>
                            <m:e>
                              <m:d>
                                <m:dPr>
                                  <m:begChr m:val="["/>
                                  <m:endChr m:val="]"/>
                                  <m:ctrlPr>
                                    <a:rPr lang="en-US" altLang="zh-CN" i="1">
                                      <a:solidFill>
                                        <a:srgbClr val="131413"/>
                                      </a:solidFill>
                                      <a:latin typeface="Cambria Math" panose="02040503050406030204" pitchFamily="18" charset="0"/>
                                      <a:ea typeface="Cambria Math" panose="02040503050406030204" pitchFamily="18" charset="0"/>
                                    </a:rPr>
                                  </m:ctrlPr>
                                </m:dPr>
                                <m:e>
                                  <m:sSup>
                                    <m:sSupPr>
                                      <m:ctrlPr>
                                        <a:rPr lang="en-US" altLang="zh-CN" i="1">
                                          <a:solidFill>
                                            <a:srgbClr val="131413"/>
                                          </a:solidFill>
                                          <a:latin typeface="Cambria Math" panose="02040503050406030204" pitchFamily="18" charset="0"/>
                                          <a:ea typeface="Cambria Math" panose="02040503050406030204" pitchFamily="18" charset="0"/>
                                        </a:rPr>
                                      </m:ctrlPr>
                                    </m:sSupPr>
                                    <m:e>
                                      <m:r>
                                        <m:rPr>
                                          <m:sty m:val="p"/>
                                        </m:rPr>
                                        <a:rPr lang="en-US" altLang="zh-CN">
                                          <a:solidFill>
                                            <a:srgbClr val="131413"/>
                                          </a:solidFill>
                                          <a:latin typeface="Cambria Math" panose="02040503050406030204" pitchFamily="18" charset="0"/>
                                          <a:ea typeface="Cambria Math" panose="02040503050406030204" pitchFamily="18" charset="0"/>
                                        </a:rPr>
                                        <m:t>Φ</m:t>
                                      </m:r>
                                    </m:e>
                                    <m:sup>
                                      <m:r>
                                        <a:rPr lang="en-US" altLang="zh-CN" i="1">
                                          <a:solidFill>
                                            <a:srgbClr val="131413"/>
                                          </a:solidFill>
                                          <a:latin typeface="Cambria Math" panose="02040503050406030204" pitchFamily="18" charset="0"/>
                                          <a:ea typeface="Cambria Math" panose="02040503050406030204" pitchFamily="18" charset="0"/>
                                        </a:rPr>
                                        <m:t>†</m:t>
                                      </m:r>
                                    </m:sup>
                                  </m:sSup>
                                  <m:r>
                                    <m:rPr>
                                      <m:sty m:val="p"/>
                                    </m:rPr>
                                    <a:rPr lang="en-US" altLang="zh-CN">
                                      <a:solidFill>
                                        <a:srgbClr val="131413"/>
                                      </a:solidFill>
                                      <a:latin typeface="Cambria Math" panose="02040503050406030204" pitchFamily="18" charset="0"/>
                                      <a:ea typeface="Cambria Math" panose="02040503050406030204" pitchFamily="18" charset="0"/>
                                    </a:rPr>
                                    <m:t>Φ</m:t>
                                  </m:r>
                                  <m:sSub>
                                    <m:sSubPr>
                                      <m:ctrlPr>
                                        <a:rPr lang="en-US" altLang="zh-CN" i="1">
                                          <a:solidFill>
                                            <a:srgbClr val="131413"/>
                                          </a:solidFill>
                                          <a:latin typeface="Cambria Math" panose="02040503050406030204" pitchFamily="18" charset="0"/>
                                          <a:ea typeface="Cambria Math" panose="02040503050406030204" pitchFamily="18" charset="0"/>
                                        </a:rPr>
                                      </m:ctrlPr>
                                    </m:sSubPr>
                                    <m:e>
                                      <m:r>
                                        <m:rPr>
                                          <m:sty m:val="p"/>
                                        </m:rPr>
                                        <a:rPr lang="en-US" altLang="zh-CN">
                                          <a:solidFill>
                                            <a:srgbClr val="131413"/>
                                          </a:solidFill>
                                          <a:latin typeface="Cambria Math" panose="02040503050406030204" pitchFamily="18" charset="0"/>
                                          <a:ea typeface="Cambria Math" panose="02040503050406030204" pitchFamily="18" charset="0"/>
                                        </a:rPr>
                                        <m:t>Δ</m:t>
                                      </m:r>
                                    </m:e>
                                    <m:sub>
                                      <m:r>
                                        <a:rPr lang="en-US" altLang="zh-CN" i="1">
                                          <a:solidFill>
                                            <a:srgbClr val="131413"/>
                                          </a:solidFill>
                                          <a:latin typeface="Cambria Math" panose="02040503050406030204" pitchFamily="18" charset="0"/>
                                          <a:ea typeface="Cambria Math" panose="02040503050406030204" pitchFamily="18" charset="0"/>
                                        </a:rPr>
                                        <m:t>𝑅</m:t>
                                      </m:r>
                                    </m:sub>
                                  </m:sSub>
                                  <m:sSubSup>
                                    <m:sSubSupPr>
                                      <m:ctrlPr>
                                        <a:rPr lang="en-US" altLang="zh-CN" i="1">
                                          <a:solidFill>
                                            <a:srgbClr val="131413"/>
                                          </a:solidFill>
                                          <a:latin typeface="Cambria Math" panose="02040503050406030204" pitchFamily="18" charset="0"/>
                                        </a:rPr>
                                      </m:ctrlPr>
                                    </m:sSubSupPr>
                                    <m:e>
                                      <m:r>
                                        <m:rPr>
                                          <m:sty m:val="p"/>
                                        </m:rPr>
                                        <a:rPr lang="en-US" altLang="zh-CN">
                                          <a:solidFill>
                                            <a:srgbClr val="131413"/>
                                          </a:solidFill>
                                          <a:latin typeface="Cambria Math" panose="02040503050406030204" pitchFamily="18" charset="0"/>
                                        </a:rPr>
                                        <m:t>Δ</m:t>
                                      </m:r>
                                    </m:e>
                                    <m:sub>
                                      <m:r>
                                        <a:rPr lang="en-US" altLang="zh-CN" i="1">
                                          <a:solidFill>
                                            <a:srgbClr val="131413"/>
                                          </a:solidFill>
                                          <a:latin typeface="Cambria Math" panose="02040503050406030204" pitchFamily="18" charset="0"/>
                                        </a:rPr>
                                        <m:t>𝑅</m:t>
                                      </m:r>
                                    </m:sub>
                                    <m:sup>
                                      <m:r>
                                        <a:rPr lang="en-US" altLang="zh-CN" i="1">
                                          <a:solidFill>
                                            <a:srgbClr val="131413"/>
                                          </a:solidFill>
                                          <a:latin typeface="Cambria Math" panose="02040503050406030204" pitchFamily="18" charset="0"/>
                                          <a:ea typeface="Cambria Math" panose="02040503050406030204" pitchFamily="18" charset="0"/>
                                        </a:rPr>
                                        <m:t>†</m:t>
                                      </m:r>
                                    </m:sup>
                                  </m:sSubSup>
                                </m:e>
                              </m:d>
                            </m:e>
                          </m:func>
                        </m:e>
                      </m:d>
                    </m:oMath>
                  </m:oMathPara>
                </a14:m>
                <a:endParaRPr lang="en-US" altLang="zh-CN" dirty="0"/>
              </a:p>
            </p:txBody>
          </p:sp>
        </mc:Choice>
        <mc:Fallback xmlns="">
          <p:sp>
            <p:nvSpPr>
              <p:cNvPr id="4" name="文本框 3">
                <a:extLst>
                  <a:ext uri="{FF2B5EF4-FFF2-40B4-BE49-F238E27FC236}">
                    <a16:creationId xmlns:a16="http://schemas.microsoft.com/office/drawing/2014/main" id="{43FC019A-E2AA-042A-FCF0-4732FA184A95}"/>
                  </a:ext>
                </a:extLst>
              </p:cNvPr>
              <p:cNvSpPr txBox="1">
                <a:spLocks noRot="1" noChangeAspect="1" noMove="1" noResize="1" noEditPoints="1" noAdjustHandles="1" noChangeArrowheads="1" noChangeShapeType="1" noTextEdit="1"/>
              </p:cNvSpPr>
              <p:nvPr/>
            </p:nvSpPr>
            <p:spPr>
              <a:xfrm>
                <a:off x="397849" y="4490381"/>
                <a:ext cx="8092856" cy="1608902"/>
              </a:xfrm>
              <a:prstGeom prst="rect">
                <a:avLst/>
              </a:prstGeom>
              <a:blipFill>
                <a:blip r:embed="rId3"/>
                <a:stretch>
                  <a:fillRect l="-1581" t="-4924" b="-18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F9C41C9-ADA4-7E04-3237-E7C42FF7FFE3}"/>
                  </a:ext>
                </a:extLst>
              </p:cNvPr>
              <p:cNvSpPr txBox="1"/>
              <p:nvPr/>
            </p:nvSpPr>
            <p:spPr>
              <a:xfrm>
                <a:off x="397849" y="1690689"/>
                <a:ext cx="4360361" cy="553998"/>
              </a:xfrm>
              <a:prstGeom prst="rect">
                <a:avLst/>
              </a:prstGeom>
              <a:noFill/>
            </p:spPr>
            <p:txBody>
              <a:bodyPr wrap="none" lIns="0" tIns="0" rIns="0" bIns="0" rtlCol="0">
                <a:spAutoFit/>
              </a:bodyPr>
              <a:lstStyle/>
              <a:p>
                <a:pPr marL="285744" indent="-285744">
                  <a:buFont typeface="Arial" panose="020B0604020202020204" pitchFamily="34" charset="0"/>
                  <a:buChar char="•"/>
                </a:pPr>
                <a:r>
                  <a:rPr lang="en-US" altLang="zh-CN" dirty="0"/>
                  <a:t>Symmetry in LRSM</a:t>
                </a:r>
                <a:br>
                  <a:rPr lang="en-US" altLang="zh-CN" dirty="0"/>
                </a:br>
                <a14:m>
                  <m:oMath xmlns:m="http://schemas.openxmlformats.org/officeDocument/2006/math">
                    <m:r>
                      <a:rPr lang="en-US" altLang="zh-CN" i="1">
                        <a:latin typeface="Cambria Math" panose="02040503050406030204" pitchFamily="18" charset="0"/>
                      </a:rPr>
                      <m:t>𝑆𝑈</m:t>
                    </m:r>
                    <m:sSub>
                      <m:sSubPr>
                        <m:ctrlPr>
                          <a:rPr lang="en-US" altLang="zh-CN" b="0" i="1" smtClean="0">
                            <a:latin typeface="Cambria Math" panose="02040503050406030204" pitchFamily="18" charset="0"/>
                          </a:rPr>
                        </m:ctrlPr>
                      </m:sSub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3</m:t>
                            </m:r>
                          </m:e>
                        </m:d>
                      </m:e>
                      <m:sub>
                        <m:r>
                          <a:rPr lang="en-US" altLang="zh-CN" b="0" i="1" smtClean="0">
                            <a:latin typeface="Cambria Math" panose="02040503050406030204" pitchFamily="18" charset="0"/>
                          </a:rPr>
                          <m:t>𝐶</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𝑆𝑈</m:t>
                    </m:r>
                    <m:sSub>
                      <m:sSubPr>
                        <m:ctrlPr>
                          <a:rPr lang="en-US" altLang="zh-CN" i="1">
                            <a:latin typeface="Cambria Math" panose="02040503050406030204" pitchFamily="18" charset="0"/>
                          </a:rPr>
                        </m:ctrlPr>
                      </m:sSubPr>
                      <m:e>
                        <m:d>
                          <m:dPr>
                            <m:ctrlPr>
                              <a:rPr lang="en-US" altLang="zh-CN" i="1">
                                <a:latin typeface="Cambria Math" panose="02040503050406030204" pitchFamily="18" charset="0"/>
                              </a:rPr>
                            </m:ctrlPr>
                          </m:dPr>
                          <m:e>
                            <m:r>
                              <a:rPr lang="en-US" altLang="zh-CN" i="1">
                                <a:latin typeface="Cambria Math" panose="02040503050406030204" pitchFamily="18" charset="0"/>
                              </a:rPr>
                              <m:t>2</m:t>
                            </m:r>
                          </m:e>
                        </m:d>
                      </m:e>
                      <m:sub>
                        <m:r>
                          <a:rPr lang="en-US" altLang="zh-CN" i="1">
                            <a:latin typeface="Cambria Math" panose="02040503050406030204" pitchFamily="18" charset="0"/>
                          </a:rPr>
                          <m:t>𝐿</m:t>
                        </m:r>
                      </m:sub>
                    </m:sSub>
                    <m:r>
                      <a:rPr lang="en-US" altLang="zh-CN" i="1">
                        <a:latin typeface="Cambria Math" panose="02040503050406030204" pitchFamily="18" charset="0"/>
                      </a:rPr>
                      <m:t>×</m:t>
                    </m:r>
                    <m:r>
                      <a:rPr lang="en-US" altLang="zh-CN" i="1">
                        <a:latin typeface="Cambria Math" panose="02040503050406030204" pitchFamily="18" charset="0"/>
                      </a:rPr>
                      <m:t>𝑆𝑈</m:t>
                    </m:r>
                    <m:sSub>
                      <m:sSubPr>
                        <m:ctrlPr>
                          <a:rPr lang="en-US" altLang="zh-CN" i="1">
                            <a:latin typeface="Cambria Math" panose="02040503050406030204" pitchFamily="18" charset="0"/>
                          </a:rPr>
                        </m:ctrlPr>
                      </m:sSubPr>
                      <m:e>
                        <m:d>
                          <m:dPr>
                            <m:ctrlPr>
                              <a:rPr lang="en-US" altLang="zh-CN" i="1">
                                <a:latin typeface="Cambria Math" panose="02040503050406030204" pitchFamily="18" charset="0"/>
                              </a:rPr>
                            </m:ctrlPr>
                          </m:dPr>
                          <m:e>
                            <m:r>
                              <a:rPr lang="en-US" altLang="zh-CN" i="1">
                                <a:latin typeface="Cambria Math" panose="02040503050406030204" pitchFamily="18" charset="0"/>
                              </a:rPr>
                              <m:t>2</m:t>
                            </m:r>
                          </m:e>
                        </m:d>
                      </m:e>
                      <m:sub>
                        <m:r>
                          <a:rPr lang="en-US" altLang="zh-CN" i="1">
                            <a:latin typeface="Cambria Math" panose="02040503050406030204" pitchFamily="18" charset="0"/>
                          </a:rPr>
                          <m:t>𝑅</m:t>
                        </m:r>
                      </m:sub>
                    </m:sSub>
                    <m:r>
                      <a:rPr lang="en-US" altLang="zh-CN" i="1">
                        <a:latin typeface="Cambria Math" panose="02040503050406030204" pitchFamily="18" charset="0"/>
                      </a:rPr>
                      <m:t>×</m:t>
                    </m:r>
                    <m:r>
                      <a:rPr lang="en-US" altLang="zh-CN" i="1">
                        <a:latin typeface="Cambria Math" panose="02040503050406030204" pitchFamily="18" charset="0"/>
                      </a:rPr>
                      <m:t>𝑈</m:t>
                    </m:r>
                    <m:sSub>
                      <m:sSubPr>
                        <m:ctrlPr>
                          <a:rPr lang="en-US" altLang="zh-CN" i="1">
                            <a:latin typeface="Cambria Math" panose="02040503050406030204" pitchFamily="18" charset="0"/>
                          </a:rPr>
                        </m:ctrlPr>
                      </m:sSubPr>
                      <m:e>
                        <m:d>
                          <m:dPr>
                            <m:ctrlPr>
                              <a:rPr lang="en-US" altLang="zh-CN" i="1">
                                <a:latin typeface="Cambria Math" panose="02040503050406030204" pitchFamily="18" charset="0"/>
                              </a:rPr>
                            </m:ctrlPr>
                          </m:dPr>
                          <m:e>
                            <m:r>
                              <a:rPr lang="en-US" altLang="zh-CN" i="1">
                                <a:latin typeface="Cambria Math" panose="02040503050406030204" pitchFamily="18" charset="0"/>
                              </a:rPr>
                              <m:t>1</m:t>
                            </m:r>
                          </m:e>
                        </m:d>
                      </m:e>
                      <m:sub>
                        <m:r>
                          <a:rPr lang="en-US" altLang="zh-CN" i="1">
                            <a:latin typeface="Cambria Math" panose="02040503050406030204" pitchFamily="18" charset="0"/>
                          </a:rPr>
                          <m:t>𝐵</m:t>
                        </m:r>
                        <m:r>
                          <a:rPr lang="en-US" altLang="zh-CN" i="1">
                            <a:latin typeface="Cambria Math" panose="02040503050406030204" pitchFamily="18" charset="0"/>
                          </a:rPr>
                          <m:t>−</m:t>
                        </m:r>
                        <m:r>
                          <a:rPr lang="en-US" altLang="zh-CN" i="1">
                            <a:latin typeface="Cambria Math" panose="02040503050406030204" pitchFamily="18" charset="0"/>
                          </a:rPr>
                          <m:t>𝐿</m:t>
                        </m:r>
                      </m:sub>
                    </m:sSub>
                  </m:oMath>
                </a14:m>
                <a:endParaRPr lang="en-US" altLang="zh-CN" i="1" dirty="0">
                  <a:solidFill>
                    <a:srgbClr val="131413"/>
                  </a:solidFill>
                  <a:latin typeface="Cambria Math" panose="02040503050406030204" pitchFamily="18" charset="0"/>
                </a:endParaRPr>
              </a:p>
            </p:txBody>
          </p:sp>
        </mc:Choice>
        <mc:Fallback xmlns="">
          <p:sp>
            <p:nvSpPr>
              <p:cNvPr id="5" name="文本框 4">
                <a:extLst>
                  <a:ext uri="{FF2B5EF4-FFF2-40B4-BE49-F238E27FC236}">
                    <a16:creationId xmlns:a16="http://schemas.microsoft.com/office/drawing/2014/main" id="{8F9C41C9-ADA4-7E04-3237-E7C42FF7FFE3}"/>
                  </a:ext>
                </a:extLst>
              </p:cNvPr>
              <p:cNvSpPr txBox="1">
                <a:spLocks noRot="1" noChangeAspect="1" noMove="1" noResize="1" noEditPoints="1" noAdjustHandles="1" noChangeArrowheads="1" noChangeShapeType="1" noTextEdit="1"/>
              </p:cNvSpPr>
              <p:nvPr/>
            </p:nvSpPr>
            <p:spPr>
              <a:xfrm>
                <a:off x="397849" y="1690689"/>
                <a:ext cx="4360361" cy="553998"/>
              </a:xfrm>
              <a:prstGeom prst="rect">
                <a:avLst/>
              </a:prstGeom>
              <a:blipFill>
                <a:blip r:embed="rId4"/>
                <a:stretch>
                  <a:fillRect l="-2933" t="-14286" b="-87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B4DC82DF-3920-A96B-7E5C-0524BD9F6EF1}"/>
                  </a:ext>
                </a:extLst>
              </p:cNvPr>
              <p:cNvGraphicFramePr>
                <a:graphicFrameLocks noGrp="1"/>
              </p:cNvGraphicFramePr>
              <p:nvPr>
                <p:extLst>
                  <p:ext uri="{D42A27DB-BD31-4B8C-83A1-F6EECF244321}">
                    <p14:modId xmlns:p14="http://schemas.microsoft.com/office/powerpoint/2010/main" val="2115855873"/>
                  </p:ext>
                </p:extLst>
              </p:nvPr>
            </p:nvGraphicFramePr>
            <p:xfrm>
              <a:off x="484815" y="2416135"/>
              <a:ext cx="8370750" cy="1879600"/>
            </p:xfrm>
            <a:graphic>
              <a:graphicData uri="http://schemas.openxmlformats.org/drawingml/2006/table">
                <a:tbl>
                  <a:tblPr>
                    <a:tableStyleId>{5C22544A-7EE6-4342-B048-85BDC9FD1C3A}</a:tableStyleId>
                  </a:tblPr>
                  <a:tblGrid>
                    <a:gridCol w="837075">
                      <a:extLst>
                        <a:ext uri="{9D8B030D-6E8A-4147-A177-3AD203B41FA5}">
                          <a16:colId xmlns:a16="http://schemas.microsoft.com/office/drawing/2014/main" val="3527368693"/>
                        </a:ext>
                      </a:extLst>
                    </a:gridCol>
                    <a:gridCol w="837075">
                      <a:extLst>
                        <a:ext uri="{9D8B030D-6E8A-4147-A177-3AD203B41FA5}">
                          <a16:colId xmlns:a16="http://schemas.microsoft.com/office/drawing/2014/main" val="1514960653"/>
                        </a:ext>
                      </a:extLst>
                    </a:gridCol>
                    <a:gridCol w="837075">
                      <a:extLst>
                        <a:ext uri="{9D8B030D-6E8A-4147-A177-3AD203B41FA5}">
                          <a16:colId xmlns:a16="http://schemas.microsoft.com/office/drawing/2014/main" val="1991733197"/>
                        </a:ext>
                      </a:extLst>
                    </a:gridCol>
                    <a:gridCol w="837075">
                      <a:extLst>
                        <a:ext uri="{9D8B030D-6E8A-4147-A177-3AD203B41FA5}">
                          <a16:colId xmlns:a16="http://schemas.microsoft.com/office/drawing/2014/main" val="2717457791"/>
                        </a:ext>
                      </a:extLst>
                    </a:gridCol>
                    <a:gridCol w="837075">
                      <a:extLst>
                        <a:ext uri="{9D8B030D-6E8A-4147-A177-3AD203B41FA5}">
                          <a16:colId xmlns:a16="http://schemas.microsoft.com/office/drawing/2014/main" val="3794008846"/>
                        </a:ext>
                      </a:extLst>
                    </a:gridCol>
                    <a:gridCol w="837075">
                      <a:extLst>
                        <a:ext uri="{9D8B030D-6E8A-4147-A177-3AD203B41FA5}">
                          <a16:colId xmlns:a16="http://schemas.microsoft.com/office/drawing/2014/main" val="2305193790"/>
                        </a:ext>
                      </a:extLst>
                    </a:gridCol>
                    <a:gridCol w="837075">
                      <a:extLst>
                        <a:ext uri="{9D8B030D-6E8A-4147-A177-3AD203B41FA5}">
                          <a16:colId xmlns:a16="http://schemas.microsoft.com/office/drawing/2014/main" val="2861937229"/>
                        </a:ext>
                      </a:extLst>
                    </a:gridCol>
                    <a:gridCol w="837075">
                      <a:extLst>
                        <a:ext uri="{9D8B030D-6E8A-4147-A177-3AD203B41FA5}">
                          <a16:colId xmlns:a16="http://schemas.microsoft.com/office/drawing/2014/main" val="362990006"/>
                        </a:ext>
                      </a:extLst>
                    </a:gridCol>
                    <a:gridCol w="837075">
                      <a:extLst>
                        <a:ext uri="{9D8B030D-6E8A-4147-A177-3AD203B41FA5}">
                          <a16:colId xmlns:a16="http://schemas.microsoft.com/office/drawing/2014/main" val="3093373683"/>
                        </a:ext>
                      </a:extLst>
                    </a:gridCol>
                    <a:gridCol w="837075">
                      <a:extLst>
                        <a:ext uri="{9D8B030D-6E8A-4147-A177-3AD203B41FA5}">
                          <a16:colId xmlns:a16="http://schemas.microsoft.com/office/drawing/2014/main" val="4018830023"/>
                        </a:ext>
                      </a:extLst>
                    </a:gridCol>
                  </a:tblGrid>
                  <a:tr h="375920">
                    <a:tc>
                      <a:txBody>
                        <a:bodyPr/>
                        <a:lstStyle/>
                        <a:p>
                          <a:pPr algn="ctr"/>
                          <a:r>
                            <a:rPr lang="en-US" altLang="zh-CN" sz="1600" dirty="0"/>
                            <a:t>fermion</a:t>
                          </a:r>
                          <a:endParaRPr lang="zh-CN" alt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𝑆𝑈</m:t>
                                </m:r>
                                <m:sSub>
                                  <m:sSubPr>
                                    <m:ctrlPr>
                                      <a:rPr lang="en-US" altLang="zh-CN" sz="1600" b="0" i="1" smtClean="0">
                                        <a:latin typeface="Cambria Math" panose="02040503050406030204" pitchFamily="18" charset="0"/>
                                      </a:rPr>
                                    </m:ctrlPr>
                                  </m:sSubPr>
                                  <m:e>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3</m:t>
                                        </m:r>
                                      </m:e>
                                    </m:d>
                                  </m:e>
                                  <m:sub>
                                    <m:r>
                                      <a:rPr lang="en-US" altLang="zh-CN" sz="1600" b="0" i="1" smtClean="0">
                                        <a:latin typeface="Cambria Math" panose="02040503050406030204" pitchFamily="18" charset="0"/>
                                      </a:rPr>
                                      <m:t>𝐶</m:t>
                                    </m:r>
                                  </m:sub>
                                </m:sSub>
                              </m:oMath>
                            </m:oMathPara>
                          </a14:m>
                          <a:endParaRPr lang="zh-CN" alt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i="1" smtClean="0">
                                    <a:latin typeface="Cambria Math" panose="02040503050406030204" pitchFamily="18" charset="0"/>
                                  </a:rPr>
                                  <m:t>𝑆𝑈</m:t>
                                </m:r>
                                <m:sSub>
                                  <m:sSubPr>
                                    <m:ctrlPr>
                                      <a:rPr lang="en-US" altLang="zh-CN" sz="1600" i="1">
                                        <a:latin typeface="Cambria Math" panose="02040503050406030204" pitchFamily="18" charset="0"/>
                                      </a:rPr>
                                    </m:ctrlPr>
                                  </m:sSubPr>
                                  <m:e>
                                    <m:d>
                                      <m:dPr>
                                        <m:ctrlPr>
                                          <a:rPr lang="en-US" altLang="zh-CN" sz="1600" i="1">
                                            <a:latin typeface="Cambria Math" panose="02040503050406030204" pitchFamily="18" charset="0"/>
                                          </a:rPr>
                                        </m:ctrlPr>
                                      </m:dPr>
                                      <m:e>
                                        <m:r>
                                          <a:rPr lang="en-US" altLang="zh-CN" sz="1600" i="1">
                                            <a:latin typeface="Cambria Math" panose="02040503050406030204" pitchFamily="18" charset="0"/>
                                          </a:rPr>
                                          <m:t>2</m:t>
                                        </m:r>
                                      </m:e>
                                    </m:d>
                                  </m:e>
                                  <m:sub>
                                    <m:r>
                                      <a:rPr lang="en-US" altLang="zh-CN" sz="1600" i="1">
                                        <a:latin typeface="Cambria Math" panose="02040503050406030204" pitchFamily="18" charset="0"/>
                                      </a:rPr>
                                      <m:t>𝐿</m:t>
                                    </m:r>
                                  </m:sub>
                                </m:sSub>
                              </m:oMath>
                            </m:oMathPara>
                          </a14:m>
                          <a:endParaRPr lang="zh-CN" alt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𝑆𝑈</m:t>
                                </m:r>
                                <m:sSub>
                                  <m:sSubPr>
                                    <m:ctrlPr>
                                      <a:rPr lang="en-US" altLang="zh-CN" sz="1600" b="0" i="1" smtClean="0">
                                        <a:latin typeface="Cambria Math" panose="02040503050406030204" pitchFamily="18" charset="0"/>
                                      </a:rPr>
                                    </m:ctrlPr>
                                  </m:sSubPr>
                                  <m:e>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2</m:t>
                                        </m:r>
                                      </m:e>
                                    </m:d>
                                  </m:e>
                                  <m:sub>
                                    <m:r>
                                      <a:rPr lang="en-US" altLang="zh-CN" sz="1600" b="0" i="1" smtClean="0">
                                        <a:latin typeface="Cambria Math" panose="02040503050406030204" pitchFamily="18" charset="0"/>
                                      </a:rPr>
                                      <m:t>𝑅</m:t>
                                    </m:r>
                                  </m:sub>
                                </m:sSub>
                              </m:oMath>
                            </m:oMathPara>
                          </a14:m>
                          <a:endParaRPr lang="zh-CN" alt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𝑈</m:t>
                                </m:r>
                                <m:sSub>
                                  <m:sSubPr>
                                    <m:ctrlPr>
                                      <a:rPr lang="en-US" altLang="zh-CN" sz="1600" b="0" i="1" smtClean="0">
                                        <a:latin typeface="Cambria Math" panose="02040503050406030204" pitchFamily="18" charset="0"/>
                                      </a:rPr>
                                    </m:ctrlPr>
                                  </m:sSubPr>
                                  <m:e>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1</m:t>
                                        </m:r>
                                      </m:e>
                                    </m:d>
                                  </m:e>
                                  <m:sub>
                                    <m:r>
                                      <a:rPr lang="en-US" altLang="zh-CN" sz="1600" b="0" i="1" smtClean="0">
                                        <a:latin typeface="Cambria Math" panose="02040503050406030204" pitchFamily="18" charset="0"/>
                                      </a:rPr>
                                      <m:t>𝐵</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𝐿</m:t>
                                    </m:r>
                                  </m:sub>
                                </m:sSub>
                              </m:oMath>
                            </m:oMathPara>
                          </a14:m>
                          <a:endParaRPr lang="zh-CN" altLang="en-US" sz="16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t>scalar</a:t>
                          </a:r>
                          <a:endParaRPr lang="zh-CN" altLang="en-US" sz="16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𝑆𝑈</m:t>
                                </m:r>
                                <m:sSub>
                                  <m:sSubPr>
                                    <m:ctrlPr>
                                      <a:rPr lang="en-US" altLang="zh-CN" sz="1600" b="0" i="1" smtClean="0">
                                        <a:latin typeface="Cambria Math" panose="02040503050406030204" pitchFamily="18" charset="0"/>
                                      </a:rPr>
                                    </m:ctrlPr>
                                  </m:sSubPr>
                                  <m:e>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3</m:t>
                                        </m:r>
                                      </m:e>
                                    </m:d>
                                  </m:e>
                                  <m:sub>
                                    <m:r>
                                      <a:rPr lang="en-US" altLang="zh-CN" sz="1600" b="0" i="1" smtClean="0">
                                        <a:latin typeface="Cambria Math" panose="02040503050406030204" pitchFamily="18" charset="0"/>
                                      </a:rPr>
                                      <m:t>𝐶</m:t>
                                    </m:r>
                                  </m:sub>
                                </m:sSub>
                              </m:oMath>
                            </m:oMathPara>
                          </a14:m>
                          <a:endParaRPr lang="zh-CN" alt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i="1" smtClean="0">
                                    <a:latin typeface="Cambria Math" panose="02040503050406030204" pitchFamily="18" charset="0"/>
                                  </a:rPr>
                                  <m:t>𝑆𝑈</m:t>
                                </m:r>
                                <m:sSub>
                                  <m:sSubPr>
                                    <m:ctrlPr>
                                      <a:rPr lang="en-US" altLang="zh-CN" sz="1600" i="1">
                                        <a:latin typeface="Cambria Math" panose="02040503050406030204" pitchFamily="18" charset="0"/>
                                      </a:rPr>
                                    </m:ctrlPr>
                                  </m:sSubPr>
                                  <m:e>
                                    <m:d>
                                      <m:dPr>
                                        <m:ctrlPr>
                                          <a:rPr lang="en-US" altLang="zh-CN" sz="1600" i="1">
                                            <a:latin typeface="Cambria Math" panose="02040503050406030204" pitchFamily="18" charset="0"/>
                                          </a:rPr>
                                        </m:ctrlPr>
                                      </m:dPr>
                                      <m:e>
                                        <m:r>
                                          <a:rPr lang="en-US" altLang="zh-CN" sz="1600" i="1">
                                            <a:latin typeface="Cambria Math" panose="02040503050406030204" pitchFamily="18" charset="0"/>
                                          </a:rPr>
                                          <m:t>2</m:t>
                                        </m:r>
                                      </m:e>
                                    </m:d>
                                  </m:e>
                                  <m:sub>
                                    <m:r>
                                      <a:rPr lang="en-US" altLang="zh-CN" sz="1600" i="1">
                                        <a:latin typeface="Cambria Math" panose="02040503050406030204" pitchFamily="18" charset="0"/>
                                      </a:rPr>
                                      <m:t>𝐿</m:t>
                                    </m:r>
                                  </m:sub>
                                </m:sSub>
                              </m:oMath>
                            </m:oMathPara>
                          </a14:m>
                          <a:endParaRPr lang="zh-CN" alt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𝑆𝑈</m:t>
                                </m:r>
                                <m:sSub>
                                  <m:sSubPr>
                                    <m:ctrlPr>
                                      <a:rPr lang="en-US" altLang="zh-CN" sz="1600" b="0" i="1" smtClean="0">
                                        <a:latin typeface="Cambria Math" panose="02040503050406030204" pitchFamily="18" charset="0"/>
                                      </a:rPr>
                                    </m:ctrlPr>
                                  </m:sSubPr>
                                  <m:e>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2</m:t>
                                        </m:r>
                                      </m:e>
                                    </m:d>
                                  </m:e>
                                  <m:sub>
                                    <m:r>
                                      <a:rPr lang="en-US" altLang="zh-CN" sz="1600" b="0" i="1" smtClean="0">
                                        <a:latin typeface="Cambria Math" panose="02040503050406030204" pitchFamily="18" charset="0"/>
                                      </a:rPr>
                                      <m:t>𝑅</m:t>
                                    </m:r>
                                  </m:sub>
                                </m:sSub>
                              </m:oMath>
                            </m:oMathPara>
                          </a14:m>
                          <a:endParaRPr lang="zh-CN" alt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𝑈</m:t>
                                </m:r>
                                <m:sSub>
                                  <m:sSubPr>
                                    <m:ctrlPr>
                                      <a:rPr lang="en-US" altLang="zh-CN" sz="1600" b="0" i="1" smtClean="0">
                                        <a:latin typeface="Cambria Math" panose="02040503050406030204" pitchFamily="18" charset="0"/>
                                      </a:rPr>
                                    </m:ctrlPr>
                                  </m:sSubPr>
                                  <m:e>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1</m:t>
                                        </m:r>
                                      </m:e>
                                    </m:d>
                                  </m:e>
                                  <m:sub>
                                    <m:r>
                                      <a:rPr lang="en-US" altLang="zh-CN" sz="1600" b="0" i="1" smtClean="0">
                                        <a:latin typeface="Cambria Math" panose="02040503050406030204" pitchFamily="18" charset="0"/>
                                      </a:rPr>
                                      <m:t>𝐵</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𝐿</m:t>
                                    </m:r>
                                  </m:sub>
                                </m:sSub>
                              </m:oMath>
                            </m:oMathPara>
                          </a14:m>
                          <a:endParaRPr lang="zh-CN" alt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5485196"/>
                      </a:ext>
                    </a:extLst>
                  </a:tr>
                  <a:tr h="375920">
                    <a:tc>
                      <a:txBody>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𝑄</m:t>
                                    </m:r>
                                  </m:e>
                                  <m:sub>
                                    <m:r>
                                      <a:rPr lang="en-US" altLang="zh-CN" sz="1600" b="0" i="1" smtClean="0">
                                        <a:latin typeface="Cambria Math" panose="02040503050406030204" pitchFamily="18" charset="0"/>
                                      </a:rPr>
                                      <m:t>𝐿</m:t>
                                    </m:r>
                                  </m:sub>
                                </m:sSub>
                              </m:oMath>
                            </m:oMathPara>
                          </a14:m>
                          <a:endParaRPr lang="zh-CN" alt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𝟑</m:t>
                                </m:r>
                              </m:oMath>
                            </m:oMathPara>
                          </a14:m>
                          <a:endParaRPr lang="zh-CN" altLang="en-US" sz="16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𝟐</m:t>
                                </m:r>
                              </m:oMath>
                            </m:oMathPara>
                          </a14:m>
                          <a:endParaRPr lang="zh-CN" altLang="en-US" sz="16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𝟏</m:t>
                                </m:r>
                              </m:oMath>
                            </m:oMathPara>
                          </a14:m>
                          <a:endParaRPr lang="zh-CN" altLang="en-US" sz="16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f>
                                  <m:fPr>
                                    <m:type m:val="lin"/>
                                    <m:ctrlPr>
                                      <a:rPr lang="zh-CN" altLang="en-US" sz="1600" i="1" smtClean="0">
                                        <a:latin typeface="Cambria Math" panose="02040503050406030204" pitchFamily="18" charset="0"/>
                                      </a:rPr>
                                    </m:ctrlPr>
                                  </m:fPr>
                                  <m:num>
                                    <m:r>
                                      <a:rPr lang="en-US" altLang="zh-CN" sz="1600" b="0" i="1" smtClean="0">
                                        <a:latin typeface="Cambria Math" panose="02040503050406030204" pitchFamily="18" charset="0"/>
                                      </a:rPr>
                                      <m:t>1</m:t>
                                    </m:r>
                                  </m:num>
                                  <m:den>
                                    <m:r>
                                      <a:rPr lang="en-US" altLang="zh-CN" sz="1600" b="0" i="1" smtClean="0">
                                        <a:latin typeface="Cambria Math" panose="02040503050406030204" pitchFamily="18" charset="0"/>
                                      </a:rPr>
                                      <m:t>3</m:t>
                                    </m:r>
                                  </m:den>
                                </m:f>
                              </m:oMath>
                            </m:oMathPara>
                          </a14:m>
                          <a:endParaRPr lang="zh-CN" altLang="en-US" sz="16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m:rPr>
                                    <m:sty m:val="p"/>
                                  </m:rPr>
                                  <a:rPr lang="en-US" altLang="zh-CN" sz="1600" b="0" i="0" smtClean="0">
                                    <a:latin typeface="Cambria Math" panose="02040503050406030204" pitchFamily="18" charset="0"/>
                                  </a:rPr>
                                  <m:t>Φ</m:t>
                                </m:r>
                              </m:oMath>
                            </m:oMathPara>
                          </a14:m>
                          <a:endParaRPr lang="zh-CN" altLang="en-US" sz="16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𝟏</m:t>
                                </m:r>
                              </m:oMath>
                            </m:oMathPara>
                          </a14:m>
                          <a:endParaRPr lang="zh-CN" altLang="en-US" sz="16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𝟐</m:t>
                                </m:r>
                              </m:oMath>
                            </m:oMathPara>
                          </a14:m>
                          <a:endParaRPr lang="zh-CN" altLang="en-US" sz="16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𝟐</m:t>
                                </m:r>
                              </m:oMath>
                            </m:oMathPara>
                          </a14:m>
                          <a:endParaRPr lang="zh-CN" altLang="en-US" sz="16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0</m:t>
                                </m:r>
                              </m:oMath>
                            </m:oMathPara>
                          </a14:m>
                          <a:endParaRPr lang="zh-CN" alt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2695931"/>
                      </a:ext>
                    </a:extLst>
                  </a:tr>
                  <a:tr h="375920">
                    <a:tc>
                      <a:txBody>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𝑄</m:t>
                                    </m:r>
                                  </m:e>
                                  <m:sub>
                                    <m:r>
                                      <a:rPr lang="en-US" altLang="zh-CN" sz="1600" b="0" i="1" smtClean="0">
                                        <a:latin typeface="Cambria Math" panose="02040503050406030204" pitchFamily="18" charset="0"/>
                                      </a:rPr>
                                      <m:t>𝑅</m:t>
                                    </m:r>
                                  </m:sub>
                                </m:sSub>
                              </m:oMath>
                            </m:oMathPara>
                          </a14:m>
                          <a:endParaRPr lang="zh-CN" alt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𝟑</m:t>
                                </m:r>
                              </m:oMath>
                            </m:oMathPara>
                          </a14:m>
                          <a:endParaRPr lang="zh-CN" alt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𝟏</m:t>
                                </m:r>
                              </m:oMath>
                            </m:oMathPara>
                          </a14:m>
                          <a:endParaRPr lang="zh-CN" alt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𝟐</m:t>
                                </m:r>
                              </m:oMath>
                            </m:oMathPara>
                          </a14:m>
                          <a:endParaRPr lang="zh-CN" alt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f>
                                  <m:fPr>
                                    <m:type m:val="lin"/>
                                    <m:ctrlPr>
                                      <a:rPr lang="zh-CN" altLang="en-US" sz="1600" i="1" smtClean="0">
                                        <a:latin typeface="Cambria Math" panose="02040503050406030204" pitchFamily="18" charset="0"/>
                                      </a:rPr>
                                    </m:ctrlPr>
                                  </m:fPr>
                                  <m:num>
                                    <m:r>
                                      <a:rPr lang="en-US" altLang="zh-CN" sz="1600" b="0" i="1" smtClean="0">
                                        <a:latin typeface="Cambria Math" panose="02040503050406030204" pitchFamily="18" charset="0"/>
                                      </a:rPr>
                                      <m:t>1</m:t>
                                    </m:r>
                                  </m:num>
                                  <m:den>
                                    <m:r>
                                      <a:rPr lang="en-US" altLang="zh-CN" sz="1600" b="0" i="1" smtClean="0">
                                        <a:latin typeface="Cambria Math" panose="02040503050406030204" pitchFamily="18" charset="0"/>
                                      </a:rPr>
                                      <m:t>3</m:t>
                                    </m:r>
                                  </m:den>
                                </m:f>
                              </m:oMath>
                            </m:oMathPara>
                          </a14:m>
                          <a:endParaRPr lang="zh-CN" altLang="en-US" sz="16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m:rPr>
                                        <m:sty m:val="p"/>
                                      </m:rPr>
                                      <a:rPr lang="en-US" altLang="zh-CN" sz="1600" b="0" i="0" smtClean="0">
                                        <a:latin typeface="Cambria Math" panose="02040503050406030204" pitchFamily="18" charset="0"/>
                                      </a:rPr>
                                      <m:t>Δ</m:t>
                                    </m:r>
                                  </m:e>
                                  <m:sub>
                                    <m:r>
                                      <a:rPr lang="en-US" altLang="zh-CN" sz="1600" b="0" i="1" smtClean="0">
                                        <a:latin typeface="Cambria Math" panose="02040503050406030204" pitchFamily="18" charset="0"/>
                                      </a:rPr>
                                      <m:t>𝐿</m:t>
                                    </m:r>
                                  </m:sub>
                                </m:sSub>
                              </m:oMath>
                            </m:oMathPara>
                          </a14:m>
                          <a:endParaRPr lang="zh-CN" altLang="en-US" sz="16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𝟏</m:t>
                                </m:r>
                              </m:oMath>
                            </m:oMathPara>
                          </a14:m>
                          <a:endParaRPr lang="zh-CN" alt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𝟑</m:t>
                                </m:r>
                              </m:oMath>
                            </m:oMathPara>
                          </a14:m>
                          <a:endParaRPr lang="zh-CN" alt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𝟏</m:t>
                                </m:r>
                              </m:oMath>
                            </m:oMathPara>
                          </a14:m>
                          <a:endParaRPr lang="zh-CN" alt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2</m:t>
                                </m:r>
                              </m:oMath>
                            </m:oMathPara>
                          </a14:m>
                          <a:endParaRPr lang="zh-CN" alt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7453001"/>
                      </a:ext>
                    </a:extLst>
                  </a:tr>
                  <a:tr h="375920">
                    <a:tc>
                      <a:txBody>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b="0" i="1" smtClean="0">
                                        <a:latin typeface="Cambria Math" panose="02040503050406030204" pitchFamily="18" charset="0"/>
                                      </a:rPr>
                                      <m:t>𝐿</m:t>
                                    </m:r>
                                  </m:sub>
                                </m:sSub>
                              </m:oMath>
                            </m:oMathPara>
                          </a14:m>
                          <a:endParaRPr lang="zh-CN" alt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𝟏</m:t>
                                </m:r>
                              </m:oMath>
                            </m:oMathPara>
                          </a14:m>
                          <a:endParaRPr lang="zh-CN" alt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𝟐</m:t>
                                </m:r>
                              </m:oMath>
                            </m:oMathPara>
                          </a14:m>
                          <a:endParaRPr lang="zh-CN" alt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𝟏</m:t>
                                </m:r>
                              </m:oMath>
                            </m:oMathPara>
                          </a14:m>
                          <a:endParaRPr lang="zh-CN" alt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−1</m:t>
                                </m:r>
                              </m:oMath>
                            </m:oMathPara>
                          </a14:m>
                          <a:endParaRPr lang="zh-CN" altLang="en-US" sz="16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m:rPr>
                                        <m:sty m:val="p"/>
                                      </m:rPr>
                                      <a:rPr lang="en-US" altLang="zh-CN" sz="1600" b="0" i="0" smtClean="0">
                                        <a:latin typeface="Cambria Math" panose="02040503050406030204" pitchFamily="18" charset="0"/>
                                      </a:rPr>
                                      <m:t>Δ</m:t>
                                    </m:r>
                                  </m:e>
                                  <m:sub>
                                    <m:r>
                                      <a:rPr lang="en-US" altLang="zh-CN" sz="1600" b="0" i="1" smtClean="0">
                                        <a:latin typeface="Cambria Math" panose="02040503050406030204" pitchFamily="18" charset="0"/>
                                      </a:rPr>
                                      <m:t>𝑅</m:t>
                                    </m:r>
                                  </m:sub>
                                </m:sSub>
                              </m:oMath>
                            </m:oMathPara>
                          </a14:m>
                          <a:endParaRPr lang="zh-CN" altLang="en-US" sz="16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𝟏</m:t>
                                </m:r>
                              </m:oMath>
                            </m:oMathPara>
                          </a14:m>
                          <a:endParaRPr lang="zh-CN" alt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𝟏</m:t>
                                </m:r>
                              </m:oMath>
                            </m:oMathPara>
                          </a14:m>
                          <a:endParaRPr lang="zh-CN" alt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𝟑</m:t>
                                </m:r>
                              </m:oMath>
                            </m:oMathPara>
                          </a14:m>
                          <a:endParaRPr lang="zh-CN" alt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2</m:t>
                                </m:r>
                              </m:oMath>
                            </m:oMathPara>
                          </a14:m>
                          <a:endParaRPr lang="zh-CN" alt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830637"/>
                      </a:ext>
                    </a:extLst>
                  </a:tr>
                  <a:tr h="375920">
                    <a:tc>
                      <a:txBody>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b="0" i="1" smtClean="0">
                                        <a:latin typeface="Cambria Math" panose="02040503050406030204" pitchFamily="18" charset="0"/>
                                      </a:rPr>
                                      <m:t>𝑅</m:t>
                                    </m:r>
                                  </m:sub>
                                </m:sSub>
                              </m:oMath>
                            </m:oMathPara>
                          </a14:m>
                          <a:endParaRPr lang="zh-CN" altLang="en-US" sz="16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𝟏</m:t>
                                </m:r>
                              </m:oMath>
                            </m:oMathPara>
                          </a14:m>
                          <a:endParaRPr lang="zh-CN" altLang="en-US" sz="1600" b="1"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𝟏</m:t>
                                </m:r>
                              </m:oMath>
                            </m:oMathPara>
                          </a14:m>
                          <a:endParaRPr lang="zh-CN" altLang="en-US" sz="1600" b="1"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𝟐</m:t>
                                </m:r>
                              </m:oMath>
                            </m:oMathPara>
                          </a14:m>
                          <a:endParaRPr lang="zh-CN" altLang="en-US" sz="1600" b="1"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−1</m:t>
                                </m:r>
                              </m:oMath>
                            </m:oMathPara>
                          </a14:m>
                          <a:endParaRPr lang="zh-CN" altLang="en-US" sz="160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60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600" b="1"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600" b="1"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600" b="1"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6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8805957"/>
                      </a:ext>
                    </a:extLst>
                  </a:tr>
                </a:tbl>
              </a:graphicData>
            </a:graphic>
          </p:graphicFrame>
        </mc:Choice>
        <mc:Fallback xmlns="">
          <p:graphicFrame>
            <p:nvGraphicFramePr>
              <p:cNvPr id="6" name="表格 5">
                <a:extLst>
                  <a:ext uri="{FF2B5EF4-FFF2-40B4-BE49-F238E27FC236}">
                    <a16:creationId xmlns:a16="http://schemas.microsoft.com/office/drawing/2014/main" id="{B4DC82DF-3920-A96B-7E5C-0524BD9F6EF1}"/>
                  </a:ext>
                </a:extLst>
              </p:cNvPr>
              <p:cNvGraphicFramePr>
                <a:graphicFrameLocks noGrp="1"/>
              </p:cNvGraphicFramePr>
              <p:nvPr>
                <p:extLst>
                  <p:ext uri="{D42A27DB-BD31-4B8C-83A1-F6EECF244321}">
                    <p14:modId xmlns:p14="http://schemas.microsoft.com/office/powerpoint/2010/main" val="2115855873"/>
                  </p:ext>
                </p:extLst>
              </p:nvPr>
            </p:nvGraphicFramePr>
            <p:xfrm>
              <a:off x="484815" y="2416135"/>
              <a:ext cx="8370750" cy="1879600"/>
            </p:xfrm>
            <a:graphic>
              <a:graphicData uri="http://schemas.openxmlformats.org/drawingml/2006/table">
                <a:tbl>
                  <a:tblPr>
                    <a:tableStyleId>{5C22544A-7EE6-4342-B048-85BDC9FD1C3A}</a:tableStyleId>
                  </a:tblPr>
                  <a:tblGrid>
                    <a:gridCol w="837075">
                      <a:extLst>
                        <a:ext uri="{9D8B030D-6E8A-4147-A177-3AD203B41FA5}">
                          <a16:colId xmlns:a16="http://schemas.microsoft.com/office/drawing/2014/main" val="3527368693"/>
                        </a:ext>
                      </a:extLst>
                    </a:gridCol>
                    <a:gridCol w="837075">
                      <a:extLst>
                        <a:ext uri="{9D8B030D-6E8A-4147-A177-3AD203B41FA5}">
                          <a16:colId xmlns:a16="http://schemas.microsoft.com/office/drawing/2014/main" val="1514960653"/>
                        </a:ext>
                      </a:extLst>
                    </a:gridCol>
                    <a:gridCol w="837075">
                      <a:extLst>
                        <a:ext uri="{9D8B030D-6E8A-4147-A177-3AD203B41FA5}">
                          <a16:colId xmlns:a16="http://schemas.microsoft.com/office/drawing/2014/main" val="1991733197"/>
                        </a:ext>
                      </a:extLst>
                    </a:gridCol>
                    <a:gridCol w="837075">
                      <a:extLst>
                        <a:ext uri="{9D8B030D-6E8A-4147-A177-3AD203B41FA5}">
                          <a16:colId xmlns:a16="http://schemas.microsoft.com/office/drawing/2014/main" val="2717457791"/>
                        </a:ext>
                      </a:extLst>
                    </a:gridCol>
                    <a:gridCol w="837075">
                      <a:extLst>
                        <a:ext uri="{9D8B030D-6E8A-4147-A177-3AD203B41FA5}">
                          <a16:colId xmlns:a16="http://schemas.microsoft.com/office/drawing/2014/main" val="3794008846"/>
                        </a:ext>
                      </a:extLst>
                    </a:gridCol>
                    <a:gridCol w="837075">
                      <a:extLst>
                        <a:ext uri="{9D8B030D-6E8A-4147-A177-3AD203B41FA5}">
                          <a16:colId xmlns:a16="http://schemas.microsoft.com/office/drawing/2014/main" val="2305193790"/>
                        </a:ext>
                      </a:extLst>
                    </a:gridCol>
                    <a:gridCol w="837075">
                      <a:extLst>
                        <a:ext uri="{9D8B030D-6E8A-4147-A177-3AD203B41FA5}">
                          <a16:colId xmlns:a16="http://schemas.microsoft.com/office/drawing/2014/main" val="2861937229"/>
                        </a:ext>
                      </a:extLst>
                    </a:gridCol>
                    <a:gridCol w="837075">
                      <a:extLst>
                        <a:ext uri="{9D8B030D-6E8A-4147-A177-3AD203B41FA5}">
                          <a16:colId xmlns:a16="http://schemas.microsoft.com/office/drawing/2014/main" val="362990006"/>
                        </a:ext>
                      </a:extLst>
                    </a:gridCol>
                    <a:gridCol w="837075">
                      <a:extLst>
                        <a:ext uri="{9D8B030D-6E8A-4147-A177-3AD203B41FA5}">
                          <a16:colId xmlns:a16="http://schemas.microsoft.com/office/drawing/2014/main" val="3093373683"/>
                        </a:ext>
                      </a:extLst>
                    </a:gridCol>
                    <a:gridCol w="837075">
                      <a:extLst>
                        <a:ext uri="{9D8B030D-6E8A-4147-A177-3AD203B41FA5}">
                          <a16:colId xmlns:a16="http://schemas.microsoft.com/office/drawing/2014/main" val="4018830023"/>
                        </a:ext>
                      </a:extLst>
                    </a:gridCol>
                  </a:tblGrid>
                  <a:tr h="375920">
                    <a:tc>
                      <a:txBody>
                        <a:bodyPr/>
                        <a:lstStyle/>
                        <a:p>
                          <a:pPr algn="ctr"/>
                          <a:r>
                            <a:rPr lang="en-US" altLang="zh-CN" sz="1600" dirty="0"/>
                            <a:t>fermion</a:t>
                          </a:r>
                          <a:endParaRPr lang="zh-CN" alt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99275" t="-4839" r="-797101" b="-401613"/>
                          </a:stretch>
                        </a:blipFill>
                      </a:tcPr>
                    </a:tc>
                    <a:tc>
                      <a:txBody>
                        <a:bodyPr/>
                        <a:lstStyle/>
                        <a:p>
                          <a:endParaRPr lang="zh-CN"/>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00730" t="-4839" r="-702920" b="-401613"/>
                          </a:stretch>
                        </a:blipFill>
                      </a:tcPr>
                    </a:tc>
                    <a:tc>
                      <a:txBody>
                        <a:bodyPr/>
                        <a:lstStyle/>
                        <a:p>
                          <a:endParaRPr lang="zh-CN"/>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98551" t="-4839" r="-597826" b="-401613"/>
                          </a:stretch>
                        </a:blipFill>
                      </a:tcPr>
                    </a:tc>
                    <a:tc>
                      <a:txBody>
                        <a:bodyPr/>
                        <a:lstStyle/>
                        <a:p>
                          <a:endParaRPr lang="zh-CN"/>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401460" t="-4839" r="-502190" b="-401613"/>
                          </a:stretch>
                        </a:blipFill>
                      </a:tcPr>
                    </a:tc>
                    <a:tc>
                      <a:txBody>
                        <a:bodyPr/>
                        <a:lstStyle/>
                        <a:p>
                          <a:pPr algn="ctr"/>
                          <a:r>
                            <a:rPr lang="en-US" altLang="zh-CN" sz="1600" dirty="0"/>
                            <a:t>scalar</a:t>
                          </a:r>
                          <a:endParaRPr lang="zh-CN" altLang="en-US" sz="16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597101" t="-4839" r="-299275" b="-401613"/>
                          </a:stretch>
                        </a:blipFill>
                      </a:tcPr>
                    </a:tc>
                    <a:tc>
                      <a:txBody>
                        <a:bodyPr/>
                        <a:lstStyle/>
                        <a:p>
                          <a:endParaRPr lang="zh-CN"/>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702190" t="-4839" r="-201460" b="-401613"/>
                          </a:stretch>
                        </a:blipFill>
                      </a:tcPr>
                    </a:tc>
                    <a:tc>
                      <a:txBody>
                        <a:bodyPr/>
                        <a:lstStyle/>
                        <a:p>
                          <a:endParaRPr lang="zh-CN"/>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796377" t="-4839" r="-100000" b="-401613"/>
                          </a:stretch>
                        </a:blipFill>
                      </a:tcPr>
                    </a:tc>
                    <a:tc>
                      <a:txBody>
                        <a:bodyPr/>
                        <a:lstStyle/>
                        <a:p>
                          <a:endParaRPr lang="zh-CN"/>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902920" t="-4839" r="-730" b="-401613"/>
                          </a:stretch>
                        </a:blipFill>
                      </a:tcPr>
                    </a:tc>
                    <a:extLst>
                      <a:ext uri="{0D108BD9-81ED-4DB2-BD59-A6C34878D82A}">
                        <a16:rowId xmlns:a16="http://schemas.microsoft.com/office/drawing/2014/main" val="1485485196"/>
                      </a:ext>
                    </a:extLst>
                  </a:tr>
                  <a:tr h="375920">
                    <a:tc>
                      <a:txBody>
                        <a:bodyPr/>
                        <a:lstStyle/>
                        <a:p>
                          <a:endParaRPr lang="zh-CN"/>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5"/>
                          <a:stretch>
                            <a:fillRect t="-104839" r="-903650" b="-301613"/>
                          </a:stretch>
                        </a:blipFill>
                      </a:tcPr>
                    </a:tc>
                    <a:tc>
                      <a:txBody>
                        <a:bodyPr/>
                        <a:lstStyle/>
                        <a:p>
                          <a:endParaRPr lang="zh-CN"/>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5"/>
                          <a:stretch>
                            <a:fillRect l="-99275" t="-104839" r="-797101" b="-301613"/>
                          </a:stretch>
                        </a:blipFill>
                      </a:tcPr>
                    </a:tc>
                    <a:tc>
                      <a:txBody>
                        <a:bodyPr/>
                        <a:lstStyle/>
                        <a:p>
                          <a:endParaRPr lang="zh-CN"/>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5"/>
                          <a:stretch>
                            <a:fillRect l="-200730" t="-104839" r="-702920" b="-301613"/>
                          </a:stretch>
                        </a:blipFill>
                      </a:tcPr>
                    </a:tc>
                    <a:tc>
                      <a:txBody>
                        <a:bodyPr/>
                        <a:lstStyle/>
                        <a:p>
                          <a:endParaRPr lang="zh-CN"/>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5"/>
                          <a:stretch>
                            <a:fillRect l="-298551" t="-104839" r="-597826" b="-301613"/>
                          </a:stretch>
                        </a:blipFill>
                      </a:tcPr>
                    </a:tc>
                    <a:tc>
                      <a:txBody>
                        <a:bodyPr/>
                        <a:lstStyle/>
                        <a:p>
                          <a:endParaRPr lang="zh-CN"/>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5"/>
                          <a:stretch>
                            <a:fillRect l="-401460" t="-104839" r="-502190" b="-30161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5"/>
                          <a:stretch>
                            <a:fillRect l="-501460" t="-104839" r="-402190" b="-301613"/>
                          </a:stretch>
                        </a:blipFill>
                      </a:tcPr>
                    </a:tc>
                    <a:tc>
                      <a:txBody>
                        <a:bodyPr/>
                        <a:lstStyle/>
                        <a:p>
                          <a:endParaRPr lang="zh-CN"/>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5"/>
                          <a:stretch>
                            <a:fillRect l="-597101" t="-104839" r="-299275" b="-301613"/>
                          </a:stretch>
                        </a:blipFill>
                      </a:tcPr>
                    </a:tc>
                    <a:tc>
                      <a:txBody>
                        <a:bodyPr/>
                        <a:lstStyle/>
                        <a:p>
                          <a:endParaRPr lang="zh-CN"/>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5"/>
                          <a:stretch>
                            <a:fillRect l="-702190" t="-104839" r="-201460" b="-301613"/>
                          </a:stretch>
                        </a:blipFill>
                      </a:tcPr>
                    </a:tc>
                    <a:tc>
                      <a:txBody>
                        <a:bodyPr/>
                        <a:lstStyle/>
                        <a:p>
                          <a:endParaRPr lang="zh-CN"/>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5"/>
                          <a:stretch>
                            <a:fillRect l="-796377" t="-104839" r="-100000" b="-301613"/>
                          </a:stretch>
                        </a:blipFill>
                      </a:tcPr>
                    </a:tc>
                    <a:tc>
                      <a:txBody>
                        <a:bodyPr/>
                        <a:lstStyle/>
                        <a:p>
                          <a:endParaRPr lang="zh-CN"/>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5"/>
                          <a:stretch>
                            <a:fillRect l="-902920" t="-104839" r="-730" b="-301613"/>
                          </a:stretch>
                        </a:blipFill>
                      </a:tcPr>
                    </a:tc>
                    <a:extLst>
                      <a:ext uri="{0D108BD9-81ED-4DB2-BD59-A6C34878D82A}">
                        <a16:rowId xmlns:a16="http://schemas.microsoft.com/office/drawing/2014/main" val="1272695931"/>
                      </a:ext>
                    </a:extLst>
                  </a:tr>
                  <a:tr h="375920">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t="-208197" r="-903650" b="-206557"/>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99275" t="-208197" r="-797101" b="-206557"/>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200730" t="-208197" r="-702920" b="-206557"/>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298551" t="-208197" r="-597826" b="-206557"/>
                          </a:stretch>
                        </a:blipFill>
                      </a:tcPr>
                    </a:tc>
                    <a:tc>
                      <a:txBody>
                        <a:bodyPr/>
                        <a:lstStyle/>
                        <a:p>
                          <a:endParaRPr lang="zh-CN"/>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5"/>
                          <a:stretch>
                            <a:fillRect l="-401460" t="-208197" r="-502190" b="-206557"/>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5"/>
                          <a:stretch>
                            <a:fillRect l="-501460" t="-208197" r="-402190" b="-206557"/>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597101" t="-208197" r="-299275" b="-206557"/>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702190" t="-208197" r="-201460" b="-206557"/>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796377" t="-208197" r="-100000" b="-206557"/>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902920" t="-208197" r="-730" b="-206557"/>
                          </a:stretch>
                        </a:blipFill>
                      </a:tcPr>
                    </a:tc>
                    <a:extLst>
                      <a:ext uri="{0D108BD9-81ED-4DB2-BD59-A6C34878D82A}">
                        <a16:rowId xmlns:a16="http://schemas.microsoft.com/office/drawing/2014/main" val="3247453001"/>
                      </a:ext>
                    </a:extLst>
                  </a:tr>
                  <a:tr h="375920">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t="-303226" r="-903650" b="-103226"/>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99275" t="-303226" r="-797101" b="-103226"/>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200730" t="-303226" r="-702920" b="-103226"/>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298551" t="-303226" r="-597826" b="-103226"/>
                          </a:stretch>
                        </a:blipFill>
                      </a:tcPr>
                    </a:tc>
                    <a:tc>
                      <a:txBody>
                        <a:bodyPr/>
                        <a:lstStyle/>
                        <a:p>
                          <a:endParaRPr lang="zh-CN"/>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5"/>
                          <a:stretch>
                            <a:fillRect l="-401460" t="-303226" r="-502190" b="-103226"/>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5"/>
                          <a:stretch>
                            <a:fillRect l="-501460" t="-303226" r="-402190" b="-103226"/>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597101" t="-303226" r="-299275" b="-103226"/>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702190" t="-303226" r="-201460" b="-103226"/>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796377" t="-303226" r="-100000" b="-103226"/>
                          </a:stretch>
                        </a:blipFill>
                      </a:tcPr>
                    </a:tc>
                    <a:tc>
                      <a:txBody>
                        <a:bodyPr/>
                        <a:lstStyle/>
                        <a:p>
                          <a:endParaRPr lang="zh-CN"/>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902920" t="-303226" r="-730" b="-103226"/>
                          </a:stretch>
                        </a:blipFill>
                      </a:tcPr>
                    </a:tc>
                    <a:extLst>
                      <a:ext uri="{0D108BD9-81ED-4DB2-BD59-A6C34878D82A}">
                        <a16:rowId xmlns:a16="http://schemas.microsoft.com/office/drawing/2014/main" val="1040830637"/>
                      </a:ext>
                    </a:extLst>
                  </a:tr>
                  <a:tr h="375920">
                    <a:tc>
                      <a:txBody>
                        <a:bodyPr/>
                        <a:lstStyle/>
                        <a:p>
                          <a:endParaRPr lang="zh-CN"/>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t="-403226" r="-903650" b="-3226"/>
                          </a:stretch>
                        </a:blipFill>
                      </a:tcPr>
                    </a:tc>
                    <a:tc>
                      <a:txBody>
                        <a:bodyPr/>
                        <a:lstStyle/>
                        <a:p>
                          <a:endParaRPr lang="zh-CN"/>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99275" t="-403226" r="-797101" b="-3226"/>
                          </a:stretch>
                        </a:blipFill>
                      </a:tcPr>
                    </a:tc>
                    <a:tc>
                      <a:txBody>
                        <a:bodyPr/>
                        <a:lstStyle/>
                        <a:p>
                          <a:endParaRPr lang="zh-CN"/>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00730" t="-403226" r="-702920" b="-3226"/>
                          </a:stretch>
                        </a:blipFill>
                      </a:tcPr>
                    </a:tc>
                    <a:tc>
                      <a:txBody>
                        <a:bodyPr/>
                        <a:lstStyle/>
                        <a:p>
                          <a:endParaRPr lang="zh-CN"/>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98551" t="-403226" r="-597826" b="-3226"/>
                          </a:stretch>
                        </a:blipFill>
                      </a:tcPr>
                    </a:tc>
                    <a:tc>
                      <a:txBody>
                        <a:bodyPr/>
                        <a:lstStyle/>
                        <a:p>
                          <a:endParaRPr lang="zh-CN"/>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401460" t="-403226" r="-502190" b="-3226"/>
                          </a:stretch>
                        </a:blipFill>
                      </a:tcPr>
                    </a:tc>
                    <a:tc>
                      <a:txBody>
                        <a:bodyPr/>
                        <a:lstStyle/>
                        <a:p>
                          <a:pPr/>
                          <a:endParaRPr lang="zh-CN" altLang="en-US" sz="160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endParaRPr lang="zh-CN" altLang="en-US" sz="1600" b="1"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endParaRPr lang="zh-CN" altLang="en-US" sz="1600" b="1"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endParaRPr lang="zh-CN" altLang="en-US" sz="1600" b="1"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endParaRPr lang="zh-CN" altLang="en-US" sz="16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8805957"/>
                      </a:ext>
                    </a:extLst>
                  </a:tr>
                </a:tbl>
              </a:graphicData>
            </a:graphic>
          </p:graphicFrame>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55FC7987-04CC-BD73-93FF-3E94B86E8F8F}"/>
                  </a:ext>
                </a:extLst>
              </p:cNvPr>
              <p:cNvSpPr txBox="1"/>
              <p:nvPr/>
            </p:nvSpPr>
            <p:spPr>
              <a:xfrm>
                <a:off x="5577403" y="6203692"/>
                <a:ext cx="2983829"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1,2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1,2,3</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𝜆</m:t>
                          </m:r>
                        </m:e>
                        <m:sub>
                          <m:r>
                            <a:rPr lang="en-US" altLang="zh-CN" i="1">
                              <a:latin typeface="Cambria Math" panose="02040503050406030204" pitchFamily="18" charset="0"/>
                            </a:rPr>
                            <m:t>2,3,4</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𝜌</m:t>
                          </m:r>
                        </m:e>
                        <m:sub>
                          <m:r>
                            <a:rPr lang="en-US" altLang="zh-CN" i="1">
                              <a:latin typeface="Cambria Math" panose="02040503050406030204" pitchFamily="18" charset="0"/>
                            </a:rPr>
                            <m:t>4</m:t>
                          </m:r>
                        </m:sub>
                      </m:sSub>
                      <m:r>
                        <a:rPr lang="en-US" altLang="zh-CN" i="1">
                          <a:latin typeface="Cambria Math" panose="02040503050406030204" pitchFamily="18" charset="0"/>
                        </a:rPr>
                        <m:t>=0</m:t>
                      </m:r>
                    </m:oMath>
                  </m:oMathPara>
                </a14:m>
                <a:endParaRPr lang="en-US" altLang="zh-CN" dirty="0"/>
              </a:p>
            </p:txBody>
          </p:sp>
        </mc:Choice>
        <mc:Fallback xmlns="">
          <p:sp>
            <p:nvSpPr>
              <p:cNvPr id="3" name="文本框 2">
                <a:extLst>
                  <a:ext uri="{FF2B5EF4-FFF2-40B4-BE49-F238E27FC236}">
                    <a16:creationId xmlns:a16="http://schemas.microsoft.com/office/drawing/2014/main" id="{55FC7987-04CC-BD73-93FF-3E94B86E8F8F}"/>
                  </a:ext>
                </a:extLst>
              </p:cNvPr>
              <p:cNvSpPr txBox="1">
                <a:spLocks noRot="1" noChangeAspect="1" noMove="1" noResize="1" noEditPoints="1" noAdjustHandles="1" noChangeArrowheads="1" noChangeShapeType="1" noTextEdit="1"/>
              </p:cNvSpPr>
              <p:nvPr/>
            </p:nvSpPr>
            <p:spPr>
              <a:xfrm>
                <a:off x="5577403" y="6203692"/>
                <a:ext cx="2983829" cy="289182"/>
              </a:xfrm>
              <a:prstGeom prst="rect">
                <a:avLst/>
              </a:prstGeom>
              <a:blipFill>
                <a:blip r:embed="rId6"/>
                <a:stretch>
                  <a:fillRect l="-613" t="-2128" r="-1227" b="-319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54962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16007C-4D2E-ABE5-CF20-7C39E269D983}"/>
              </a:ext>
            </a:extLst>
          </p:cNvPr>
          <p:cNvSpPr>
            <a:spLocks noGrp="1"/>
          </p:cNvSpPr>
          <p:nvPr>
            <p:ph type="title"/>
          </p:nvPr>
        </p:nvSpPr>
        <p:spPr/>
        <p:txBody>
          <a:bodyPr>
            <a:normAutofit/>
          </a:bodyPr>
          <a:lstStyle/>
          <a:p>
            <a:r>
              <a:rPr lang="en-US" altLang="zh-CN" sz="4000" dirty="0"/>
              <a:t>Minimal Left-Right Symmetric Model</a:t>
            </a:r>
            <a:endParaRPr lang="zh-CN" altLang="en-US" sz="4000"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F9C41C9-ADA4-7E04-3237-E7C42FF7FFE3}"/>
                  </a:ext>
                </a:extLst>
              </p:cNvPr>
              <p:cNvSpPr txBox="1"/>
              <p:nvPr/>
            </p:nvSpPr>
            <p:spPr>
              <a:xfrm>
                <a:off x="383535" y="1656400"/>
                <a:ext cx="4588885" cy="4552849"/>
              </a:xfrm>
              <a:prstGeom prst="rect">
                <a:avLst/>
              </a:prstGeom>
              <a:noFill/>
            </p:spPr>
            <p:txBody>
              <a:bodyPr wrap="none" lIns="0" tIns="0" rIns="0" bIns="0" rtlCol="0">
                <a:spAutoFit/>
              </a:bodyPr>
              <a:lstStyle/>
              <a:p>
                <a:pPr marL="285744" indent="-285744">
                  <a:buFont typeface="Arial" panose="020B0604020202020204" pitchFamily="34" charset="0"/>
                  <a:buChar char="•"/>
                </a:pPr>
                <a:r>
                  <a:rPr lang="en-US" altLang="zh-CN" dirty="0"/>
                  <a:t>Symmetry breaking in LRSM</a:t>
                </a:r>
                <a:endParaRPr lang="en-US" altLang="zh-CN" i="1" dirty="0">
                  <a:solidFill>
                    <a:srgbClr val="131413"/>
                  </a:solidFill>
                  <a:latin typeface="Cambria Math" panose="02040503050406030204" pitchFamily="18" charset="0"/>
                </a:endParaRPr>
              </a:p>
              <a:p>
                <a:pPr marL="285744" indent="-285744">
                  <a:lnSpc>
                    <a:spcPct val="150000"/>
                  </a:lnSpc>
                  <a:buFont typeface="Arial" panose="020B0604020202020204" pitchFamily="34" charset="0"/>
                  <a:buChar char="•"/>
                </a:pPr>
                <a14:m>
                  <m:oMath xmlns:m="http://schemas.openxmlformats.org/officeDocument/2006/math">
                    <m:r>
                      <a:rPr lang="en-US" altLang="zh-CN" b="0" i="1" smtClean="0">
                        <a:latin typeface="Cambria Math" panose="02040503050406030204" pitchFamily="18" charset="0"/>
                      </a:rPr>
                      <m:t>𝑆𝑈</m:t>
                    </m:r>
                    <m:sSub>
                      <m:sSubPr>
                        <m:ctrlPr>
                          <a:rPr lang="en-US" altLang="zh-CN" b="0" i="1" smtClean="0">
                            <a:latin typeface="Cambria Math" panose="02040503050406030204" pitchFamily="18" charset="0"/>
                          </a:rPr>
                        </m:ctrlPr>
                      </m:sSub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2</m:t>
                            </m:r>
                          </m:e>
                        </m:d>
                      </m:e>
                      <m:sub>
                        <m:r>
                          <a:rPr lang="en-US" altLang="zh-CN" b="0" i="1" smtClean="0">
                            <a:latin typeface="Cambria Math" panose="02040503050406030204" pitchFamily="18" charset="0"/>
                          </a:rPr>
                          <m:t>𝑅</m:t>
                        </m:r>
                      </m:sub>
                    </m:sSub>
                    <m:r>
                      <a:rPr lang="en-US" altLang="zh-CN" i="1">
                        <a:latin typeface="Cambria Math" panose="02040503050406030204" pitchFamily="18" charset="0"/>
                      </a:rPr>
                      <m:t>×</m:t>
                    </m:r>
                    <m:r>
                      <a:rPr lang="en-US" altLang="zh-CN" i="1">
                        <a:latin typeface="Cambria Math" panose="02040503050406030204" pitchFamily="18" charset="0"/>
                      </a:rPr>
                      <m:t>𝑈</m:t>
                    </m:r>
                    <m:sSub>
                      <m:sSubPr>
                        <m:ctrlPr>
                          <a:rPr lang="en-US" altLang="zh-CN" i="1">
                            <a:latin typeface="Cambria Math" panose="02040503050406030204" pitchFamily="18" charset="0"/>
                          </a:rPr>
                        </m:ctrlPr>
                      </m:sSubPr>
                      <m:e>
                        <m:d>
                          <m:dPr>
                            <m:ctrlPr>
                              <a:rPr lang="en-US" altLang="zh-CN" i="1">
                                <a:latin typeface="Cambria Math" panose="02040503050406030204" pitchFamily="18" charset="0"/>
                              </a:rPr>
                            </m:ctrlPr>
                          </m:dPr>
                          <m:e>
                            <m:r>
                              <a:rPr lang="en-US" altLang="zh-CN" i="1">
                                <a:latin typeface="Cambria Math" panose="02040503050406030204" pitchFamily="18" charset="0"/>
                              </a:rPr>
                              <m:t>1</m:t>
                            </m:r>
                          </m:e>
                        </m:d>
                      </m:e>
                      <m:sub>
                        <m:r>
                          <a:rPr lang="en-US" altLang="zh-CN" i="1">
                            <a:latin typeface="Cambria Math" panose="02040503050406030204" pitchFamily="18" charset="0"/>
                          </a:rPr>
                          <m:t>𝐵</m:t>
                        </m:r>
                        <m:r>
                          <a:rPr lang="en-US" altLang="zh-CN" i="1">
                            <a:latin typeface="Cambria Math" panose="02040503050406030204" pitchFamily="18" charset="0"/>
                          </a:rPr>
                          <m:t>−</m:t>
                        </m:r>
                        <m:r>
                          <a:rPr lang="en-US" altLang="zh-CN" i="1">
                            <a:latin typeface="Cambria Math" panose="02040503050406030204" pitchFamily="18" charset="0"/>
                          </a:rPr>
                          <m:t>𝐿</m:t>
                        </m:r>
                      </m:sub>
                    </m:sSub>
                    <m:r>
                      <a:rPr lang="en-US" altLang="zh-CN" b="0" i="0" smtClean="0">
                        <a:latin typeface="Cambria Math" panose="02040503050406030204" pitchFamily="18" charset="0"/>
                      </a:rPr>
                      <m:t>→</m:t>
                    </m:r>
                    <m:r>
                      <a:rPr lang="en-US" altLang="zh-CN" b="0" i="1" smtClean="0">
                        <a:latin typeface="Cambria Math" panose="02040503050406030204" pitchFamily="18" charset="0"/>
                      </a:rPr>
                      <m:t>𝑈</m:t>
                    </m:r>
                    <m:sSub>
                      <m:sSubPr>
                        <m:ctrlPr>
                          <a:rPr lang="en-US" altLang="zh-CN" b="0" i="1" smtClean="0">
                            <a:latin typeface="Cambria Math" panose="02040503050406030204" pitchFamily="18" charset="0"/>
                          </a:rPr>
                        </m:ctrlPr>
                      </m:sSub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e>
                        </m:d>
                      </m:e>
                      <m:sub>
                        <m:r>
                          <a:rPr lang="en-US" altLang="zh-CN" b="0" i="1" smtClean="0">
                            <a:latin typeface="Cambria Math" panose="02040503050406030204" pitchFamily="18" charset="0"/>
                          </a:rPr>
                          <m:t>𝑌</m:t>
                        </m:r>
                      </m:sub>
                    </m:sSub>
                  </m:oMath>
                </a14:m>
                <a:r>
                  <a:rPr lang="en-US" altLang="zh-CN" dirty="0"/>
                  <a:t>: </a:t>
                </a:r>
                <a:br>
                  <a:rPr lang="en-US" altLang="zh-CN" dirty="0"/>
                </a:br>
                <a14:m>
                  <m:oMath xmlns:m="http://schemas.openxmlformats.org/officeDocument/2006/math">
                    <m:sSub>
                      <m:sSubPr>
                        <m:ctrlPr>
                          <a:rPr lang="en-US" altLang="zh-CN" i="1">
                            <a:latin typeface="Cambria Math" panose="02040503050406030204" pitchFamily="18" charset="0"/>
                          </a:rPr>
                        </m:ctrlPr>
                      </m:sSubPr>
                      <m:e>
                        <m:r>
                          <m:rPr>
                            <m:sty m:val="p"/>
                          </m:rPr>
                          <a:rPr lang="en-US" altLang="zh-CN">
                            <a:latin typeface="Cambria Math" panose="02040503050406030204" pitchFamily="18" charset="0"/>
                          </a:rPr>
                          <m:t>Δ</m:t>
                        </m:r>
                      </m:e>
                      <m:sub>
                        <m:r>
                          <a:rPr lang="en-US" altLang="zh-CN" i="1">
                            <a:latin typeface="Cambria Math" panose="02040503050406030204" pitchFamily="18" charset="0"/>
                          </a:rPr>
                          <m:t>𝑅</m:t>
                        </m:r>
                      </m:sub>
                    </m:sSub>
                  </m:oMath>
                </a14:m>
                <a:r>
                  <a:rPr lang="en-US" altLang="zh-CN" dirty="0"/>
                  <a:t> developing VEV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𝑅</m:t>
                        </m:r>
                      </m:sub>
                    </m:sSub>
                    <m:r>
                      <a:rPr lang="en-US" altLang="zh-CN" b="0" i="1" smtClean="0">
                        <a:latin typeface="Cambria Math" panose="02040503050406030204" pitchFamily="18" charset="0"/>
                      </a:rPr>
                      <m:t>~10 </m:t>
                    </m:r>
                    <m:r>
                      <m:rPr>
                        <m:sty m:val="p"/>
                      </m:rPr>
                      <a:rPr lang="en-US" altLang="zh-CN" b="0" i="0" smtClean="0">
                        <a:latin typeface="Cambria Math" panose="02040503050406030204" pitchFamily="18" charset="0"/>
                      </a:rPr>
                      <m:t>TeV</m:t>
                    </m:r>
                  </m:oMath>
                </a14:m>
                <a:br>
                  <a:rPr lang="en-US" altLang="zh-CN" i="1" dirty="0">
                    <a:solidFill>
                      <a:srgbClr val="131413"/>
                    </a:solidFill>
                    <a:latin typeface="Cambria Math" panose="02040503050406030204" pitchFamily="18" charset="0"/>
                  </a:rPr>
                </a:br>
                <a14:m>
                  <m:oMath xmlns:m="http://schemas.openxmlformats.org/officeDocument/2006/math">
                    <m:sSub>
                      <m:sSubPr>
                        <m:ctrlPr>
                          <a:rPr lang="en-US" altLang="zh-CN" i="1">
                            <a:solidFill>
                              <a:srgbClr val="131413"/>
                            </a:solidFill>
                            <a:latin typeface="Cambria Math" panose="02040503050406030204" pitchFamily="18" charset="0"/>
                          </a:rPr>
                        </m:ctrlPr>
                      </m:sSubPr>
                      <m:e>
                        <m:r>
                          <m:rPr>
                            <m:sty m:val="p"/>
                          </m:rPr>
                          <a:rPr lang="en-US" altLang="zh-CN">
                            <a:solidFill>
                              <a:srgbClr val="131413"/>
                            </a:solidFill>
                            <a:latin typeface="Cambria Math" panose="02040503050406030204" pitchFamily="18" charset="0"/>
                          </a:rPr>
                          <m:t>Δ</m:t>
                        </m:r>
                      </m:e>
                      <m:sub>
                        <m:r>
                          <a:rPr lang="en-US" altLang="zh-CN" i="1">
                            <a:solidFill>
                              <a:srgbClr val="131413"/>
                            </a:solidFill>
                            <a:latin typeface="Cambria Math" panose="02040503050406030204" pitchFamily="18" charset="0"/>
                          </a:rPr>
                          <m:t>𝑅</m:t>
                        </m:r>
                      </m:sub>
                    </m:sSub>
                    <m:r>
                      <a:rPr lang="en-US" altLang="zh-CN" i="1">
                        <a:solidFill>
                          <a:srgbClr val="131413"/>
                        </a:solidFill>
                        <a:latin typeface="Cambria Math" panose="02040503050406030204" pitchFamily="18" charset="0"/>
                      </a:rPr>
                      <m:t>=</m:t>
                    </m:r>
                    <m:d>
                      <m:dPr>
                        <m:ctrlPr>
                          <a:rPr lang="en-US" altLang="zh-CN" i="1">
                            <a:solidFill>
                              <a:srgbClr val="131413"/>
                            </a:solidFill>
                            <a:latin typeface="Cambria Math" panose="02040503050406030204" pitchFamily="18" charset="0"/>
                          </a:rPr>
                        </m:ctrlPr>
                      </m:dPr>
                      <m:e>
                        <m:m>
                          <m:mPr>
                            <m:mcs>
                              <m:mc>
                                <m:mcPr>
                                  <m:count m:val="2"/>
                                  <m:mcJc m:val="center"/>
                                </m:mcPr>
                              </m:mc>
                            </m:mcs>
                            <m:ctrlPr>
                              <a:rPr lang="en-US" altLang="zh-CN" i="1">
                                <a:solidFill>
                                  <a:srgbClr val="131413"/>
                                </a:solidFill>
                                <a:latin typeface="Cambria Math" panose="02040503050406030204" pitchFamily="18" charset="0"/>
                              </a:rPr>
                            </m:ctrlPr>
                          </m:mPr>
                          <m:mr>
                            <m:e>
                              <m:f>
                                <m:fPr>
                                  <m:type m:val="lin"/>
                                  <m:ctrlPr>
                                    <a:rPr lang="en-US" altLang="zh-CN" i="1">
                                      <a:solidFill>
                                        <a:srgbClr val="131413"/>
                                      </a:solidFill>
                                      <a:latin typeface="Cambria Math" panose="02040503050406030204" pitchFamily="18" charset="0"/>
                                    </a:rPr>
                                  </m:ctrlPr>
                                </m:fPr>
                                <m:num>
                                  <m:r>
                                    <m:rPr>
                                      <m:brk m:alnAt="7"/>
                                    </m:rPr>
                                    <a:rPr lang="en-US" altLang="zh-CN" i="1">
                                      <a:solidFill>
                                        <a:srgbClr val="131413"/>
                                      </a:solidFill>
                                      <a:latin typeface="Cambria Math" panose="02040503050406030204" pitchFamily="18" charset="0"/>
                                    </a:rPr>
                                    <m:t>+</m:t>
                                  </m:r>
                                  <m:sSubSup>
                                    <m:sSubSupPr>
                                      <m:ctrlPr>
                                        <a:rPr lang="en-US" altLang="zh-CN" i="1">
                                          <a:solidFill>
                                            <a:srgbClr val="131413"/>
                                          </a:solidFill>
                                          <a:latin typeface="Cambria Math" panose="02040503050406030204" pitchFamily="18" charset="0"/>
                                        </a:rPr>
                                      </m:ctrlPr>
                                    </m:sSubSupPr>
                                    <m:e>
                                      <m:r>
                                        <a:rPr lang="en-US" altLang="zh-CN" i="1">
                                          <a:solidFill>
                                            <a:srgbClr val="131413"/>
                                          </a:solidFill>
                                          <a:latin typeface="Cambria Math" panose="02040503050406030204" pitchFamily="18" charset="0"/>
                                        </a:rPr>
                                        <m:t>𝛿</m:t>
                                      </m:r>
                                    </m:e>
                                    <m:sub>
                                      <m:r>
                                        <a:rPr lang="en-US" altLang="zh-CN" i="1">
                                          <a:solidFill>
                                            <a:srgbClr val="131413"/>
                                          </a:solidFill>
                                          <a:latin typeface="Cambria Math" panose="02040503050406030204" pitchFamily="18" charset="0"/>
                                        </a:rPr>
                                        <m:t>𝑅</m:t>
                                      </m:r>
                                    </m:sub>
                                    <m:sup>
                                      <m:r>
                                        <a:rPr lang="en-US" altLang="zh-CN" i="1">
                                          <a:solidFill>
                                            <a:srgbClr val="131413"/>
                                          </a:solidFill>
                                          <a:latin typeface="Cambria Math" panose="02040503050406030204" pitchFamily="18" charset="0"/>
                                        </a:rPr>
                                        <m:t>+</m:t>
                                      </m:r>
                                    </m:sup>
                                  </m:sSubSup>
                                </m:num>
                                <m:den>
                                  <m:rad>
                                    <m:radPr>
                                      <m:degHide m:val="on"/>
                                      <m:ctrlPr>
                                        <a:rPr lang="en-US" altLang="zh-CN" i="1">
                                          <a:solidFill>
                                            <a:srgbClr val="131413"/>
                                          </a:solidFill>
                                          <a:latin typeface="Cambria Math" panose="02040503050406030204" pitchFamily="18" charset="0"/>
                                        </a:rPr>
                                      </m:ctrlPr>
                                    </m:radPr>
                                    <m:deg/>
                                    <m:e>
                                      <m:r>
                                        <a:rPr lang="en-US" altLang="zh-CN" i="1">
                                          <a:solidFill>
                                            <a:srgbClr val="131413"/>
                                          </a:solidFill>
                                          <a:latin typeface="Cambria Math" panose="02040503050406030204" pitchFamily="18" charset="0"/>
                                        </a:rPr>
                                        <m:t>2</m:t>
                                      </m:r>
                                    </m:e>
                                  </m:rad>
                                </m:den>
                              </m:f>
                            </m:e>
                            <m:e>
                              <m:sSubSup>
                                <m:sSubSupPr>
                                  <m:ctrlPr>
                                    <a:rPr lang="en-US" altLang="zh-CN" i="1">
                                      <a:solidFill>
                                        <a:srgbClr val="131413"/>
                                      </a:solidFill>
                                      <a:latin typeface="Cambria Math" panose="02040503050406030204" pitchFamily="18" charset="0"/>
                                    </a:rPr>
                                  </m:ctrlPr>
                                </m:sSubSupPr>
                                <m:e>
                                  <m:r>
                                    <a:rPr lang="en-US" altLang="zh-CN" i="1">
                                      <a:solidFill>
                                        <a:srgbClr val="131413"/>
                                      </a:solidFill>
                                      <a:latin typeface="Cambria Math" panose="02040503050406030204" pitchFamily="18" charset="0"/>
                                    </a:rPr>
                                    <m:t>𝛿</m:t>
                                  </m:r>
                                </m:e>
                                <m:sub>
                                  <m:r>
                                    <a:rPr lang="en-US" altLang="zh-CN" i="1">
                                      <a:solidFill>
                                        <a:srgbClr val="131413"/>
                                      </a:solidFill>
                                      <a:latin typeface="Cambria Math" panose="02040503050406030204" pitchFamily="18" charset="0"/>
                                    </a:rPr>
                                    <m:t>𝑅</m:t>
                                  </m:r>
                                </m:sub>
                                <m:sup>
                                  <m:r>
                                    <a:rPr lang="en-US" altLang="zh-CN" i="1">
                                      <a:solidFill>
                                        <a:srgbClr val="131413"/>
                                      </a:solidFill>
                                      <a:latin typeface="Cambria Math" panose="02040503050406030204" pitchFamily="18" charset="0"/>
                                    </a:rPr>
                                    <m:t>++</m:t>
                                  </m:r>
                                </m:sup>
                              </m:sSubSup>
                            </m:e>
                          </m:mr>
                          <m:mr>
                            <m:e>
                              <m:sSubSup>
                                <m:sSubSupPr>
                                  <m:ctrlPr>
                                    <a:rPr lang="en-US" altLang="zh-CN" i="1">
                                      <a:solidFill>
                                        <a:srgbClr val="131413"/>
                                      </a:solidFill>
                                      <a:latin typeface="Cambria Math" panose="02040503050406030204" pitchFamily="18" charset="0"/>
                                    </a:rPr>
                                  </m:ctrlPr>
                                </m:sSubSupPr>
                                <m:e>
                                  <m:r>
                                    <a:rPr lang="en-US" altLang="zh-CN" i="1">
                                      <a:solidFill>
                                        <a:srgbClr val="131413"/>
                                      </a:solidFill>
                                      <a:latin typeface="Cambria Math" panose="02040503050406030204" pitchFamily="18" charset="0"/>
                                    </a:rPr>
                                    <m:t>𝛿</m:t>
                                  </m:r>
                                </m:e>
                                <m:sub>
                                  <m:r>
                                    <a:rPr lang="en-US" altLang="zh-CN" i="1">
                                      <a:solidFill>
                                        <a:srgbClr val="131413"/>
                                      </a:solidFill>
                                      <a:latin typeface="Cambria Math" panose="02040503050406030204" pitchFamily="18" charset="0"/>
                                    </a:rPr>
                                    <m:t>𝑅</m:t>
                                  </m:r>
                                </m:sub>
                                <m:sup>
                                  <m:r>
                                    <a:rPr lang="en-US" altLang="zh-CN" i="1">
                                      <a:solidFill>
                                        <a:srgbClr val="131413"/>
                                      </a:solidFill>
                                      <a:latin typeface="Cambria Math" panose="02040503050406030204" pitchFamily="18" charset="0"/>
                                    </a:rPr>
                                    <m:t>0</m:t>
                                  </m:r>
                                </m:sup>
                              </m:sSubSup>
                            </m:e>
                            <m:e>
                              <m:f>
                                <m:fPr>
                                  <m:type m:val="lin"/>
                                  <m:ctrlPr>
                                    <a:rPr lang="en-US" altLang="zh-CN" i="1">
                                      <a:solidFill>
                                        <a:srgbClr val="131413"/>
                                      </a:solidFill>
                                      <a:latin typeface="Cambria Math" panose="02040503050406030204" pitchFamily="18" charset="0"/>
                                    </a:rPr>
                                  </m:ctrlPr>
                                </m:fPr>
                                <m:num>
                                  <m:r>
                                    <m:rPr>
                                      <m:brk m:alnAt="7"/>
                                    </m:rPr>
                                    <a:rPr lang="en-US" altLang="zh-CN" i="1">
                                      <a:solidFill>
                                        <a:srgbClr val="131413"/>
                                      </a:solidFill>
                                      <a:latin typeface="Cambria Math" panose="02040503050406030204" pitchFamily="18" charset="0"/>
                                    </a:rPr>
                                    <m:t>+</m:t>
                                  </m:r>
                                  <m:sSubSup>
                                    <m:sSubSupPr>
                                      <m:ctrlPr>
                                        <a:rPr lang="en-US" altLang="zh-CN" i="1">
                                          <a:solidFill>
                                            <a:srgbClr val="131413"/>
                                          </a:solidFill>
                                          <a:latin typeface="Cambria Math" panose="02040503050406030204" pitchFamily="18" charset="0"/>
                                        </a:rPr>
                                      </m:ctrlPr>
                                    </m:sSubSupPr>
                                    <m:e>
                                      <m:r>
                                        <a:rPr lang="en-US" altLang="zh-CN" i="1">
                                          <a:solidFill>
                                            <a:srgbClr val="131413"/>
                                          </a:solidFill>
                                          <a:latin typeface="Cambria Math" panose="02040503050406030204" pitchFamily="18" charset="0"/>
                                        </a:rPr>
                                        <m:t>𝛿</m:t>
                                      </m:r>
                                    </m:e>
                                    <m:sub>
                                      <m:r>
                                        <a:rPr lang="en-US" altLang="zh-CN" i="1">
                                          <a:solidFill>
                                            <a:srgbClr val="131413"/>
                                          </a:solidFill>
                                          <a:latin typeface="Cambria Math" panose="02040503050406030204" pitchFamily="18" charset="0"/>
                                        </a:rPr>
                                        <m:t>𝑅</m:t>
                                      </m:r>
                                    </m:sub>
                                    <m:sup>
                                      <m:r>
                                        <a:rPr lang="en-US" altLang="zh-CN" i="1">
                                          <a:solidFill>
                                            <a:srgbClr val="131413"/>
                                          </a:solidFill>
                                          <a:latin typeface="Cambria Math" panose="02040503050406030204" pitchFamily="18" charset="0"/>
                                        </a:rPr>
                                        <m:t>+</m:t>
                                      </m:r>
                                    </m:sup>
                                  </m:sSubSup>
                                </m:num>
                                <m:den>
                                  <m:rad>
                                    <m:radPr>
                                      <m:degHide m:val="on"/>
                                      <m:ctrlPr>
                                        <a:rPr lang="en-US" altLang="zh-CN" i="1">
                                          <a:solidFill>
                                            <a:srgbClr val="131413"/>
                                          </a:solidFill>
                                          <a:latin typeface="Cambria Math" panose="02040503050406030204" pitchFamily="18" charset="0"/>
                                        </a:rPr>
                                      </m:ctrlPr>
                                    </m:radPr>
                                    <m:deg/>
                                    <m:e>
                                      <m:r>
                                        <a:rPr lang="en-US" altLang="zh-CN" i="1">
                                          <a:solidFill>
                                            <a:srgbClr val="131413"/>
                                          </a:solidFill>
                                          <a:latin typeface="Cambria Math" panose="02040503050406030204" pitchFamily="18" charset="0"/>
                                        </a:rPr>
                                        <m:t>2</m:t>
                                      </m:r>
                                    </m:e>
                                  </m:rad>
                                </m:den>
                              </m:f>
                            </m:e>
                          </m:mr>
                        </m:m>
                      </m:e>
                    </m:d>
                  </m:oMath>
                </a14:m>
                <a:r>
                  <a:rPr lang="en-US" altLang="zh-CN" dirty="0"/>
                  <a:t>        before SSB</a:t>
                </a:r>
                <a:br>
                  <a:rPr lang="en-US" altLang="zh-CN" dirty="0"/>
                </a:br>
                <a14:m>
                  <m:oMath xmlns:m="http://schemas.openxmlformats.org/officeDocument/2006/math">
                    <m:sSub>
                      <m:sSubPr>
                        <m:ctrlPr>
                          <a:rPr lang="en-US" altLang="zh-CN" i="1">
                            <a:solidFill>
                              <a:srgbClr val="131413"/>
                            </a:solidFill>
                            <a:latin typeface="Cambria Math" panose="02040503050406030204" pitchFamily="18" charset="0"/>
                          </a:rPr>
                        </m:ctrlPr>
                      </m:sSubPr>
                      <m:e>
                        <m:r>
                          <m:rPr>
                            <m:sty m:val="p"/>
                          </m:rPr>
                          <a:rPr lang="en-US" altLang="zh-CN">
                            <a:solidFill>
                              <a:srgbClr val="131413"/>
                            </a:solidFill>
                            <a:latin typeface="Cambria Math" panose="02040503050406030204" pitchFamily="18" charset="0"/>
                          </a:rPr>
                          <m:t>Δ</m:t>
                        </m:r>
                      </m:e>
                      <m:sub>
                        <m:r>
                          <a:rPr lang="en-US" altLang="zh-CN" i="1">
                            <a:solidFill>
                              <a:srgbClr val="131413"/>
                            </a:solidFill>
                            <a:latin typeface="Cambria Math" panose="02040503050406030204" pitchFamily="18" charset="0"/>
                          </a:rPr>
                          <m:t>𝑅</m:t>
                        </m:r>
                      </m:sub>
                    </m:sSub>
                    <m:r>
                      <a:rPr lang="en-US" altLang="zh-CN" i="1">
                        <a:solidFill>
                          <a:srgbClr val="131413"/>
                        </a:solidFill>
                        <a:latin typeface="Cambria Math" panose="02040503050406030204" pitchFamily="18" charset="0"/>
                      </a:rPr>
                      <m:t>=</m:t>
                    </m:r>
                    <m:d>
                      <m:dPr>
                        <m:ctrlPr>
                          <a:rPr lang="en-US" altLang="zh-CN" i="1">
                            <a:solidFill>
                              <a:srgbClr val="131413"/>
                            </a:solidFill>
                            <a:latin typeface="Cambria Math" panose="02040503050406030204" pitchFamily="18" charset="0"/>
                          </a:rPr>
                        </m:ctrlPr>
                      </m:dPr>
                      <m:e>
                        <m:m>
                          <m:mPr>
                            <m:mcs>
                              <m:mc>
                                <m:mcPr>
                                  <m:count m:val="2"/>
                                  <m:mcJc m:val="center"/>
                                </m:mcPr>
                              </m:mc>
                            </m:mcs>
                            <m:ctrlPr>
                              <a:rPr lang="en-US" altLang="zh-CN" i="1">
                                <a:solidFill>
                                  <a:srgbClr val="131413"/>
                                </a:solidFill>
                                <a:latin typeface="Cambria Math" panose="02040503050406030204" pitchFamily="18" charset="0"/>
                              </a:rPr>
                            </m:ctrlPr>
                          </m:mPr>
                          <m:mr>
                            <m:e>
                              <m:r>
                                <a:rPr lang="en-US" altLang="zh-CN" i="1">
                                  <a:solidFill>
                                    <a:srgbClr val="131413"/>
                                  </a:solidFill>
                                  <a:latin typeface="Cambria Math" panose="02040503050406030204" pitchFamily="18" charset="0"/>
                                </a:rPr>
                                <m:t>0</m:t>
                              </m:r>
                            </m:e>
                            <m:e>
                              <m:sSubSup>
                                <m:sSubSupPr>
                                  <m:ctrlPr>
                                    <a:rPr lang="en-US" altLang="zh-CN" i="1">
                                      <a:solidFill>
                                        <a:srgbClr val="131413"/>
                                      </a:solidFill>
                                      <a:latin typeface="Cambria Math" panose="02040503050406030204" pitchFamily="18" charset="0"/>
                                    </a:rPr>
                                  </m:ctrlPr>
                                </m:sSubSupPr>
                                <m:e>
                                  <m:r>
                                    <a:rPr lang="en-US" altLang="zh-CN" i="1">
                                      <a:solidFill>
                                        <a:srgbClr val="131413"/>
                                      </a:solidFill>
                                      <a:latin typeface="Cambria Math" panose="02040503050406030204" pitchFamily="18" charset="0"/>
                                    </a:rPr>
                                    <m:t>𝐻</m:t>
                                  </m:r>
                                </m:e>
                                <m:sub>
                                  <m:r>
                                    <a:rPr lang="en-US" altLang="zh-CN" i="1">
                                      <a:solidFill>
                                        <a:srgbClr val="131413"/>
                                      </a:solidFill>
                                      <a:latin typeface="Cambria Math" panose="02040503050406030204" pitchFamily="18" charset="0"/>
                                    </a:rPr>
                                    <m:t>2</m:t>
                                  </m:r>
                                </m:sub>
                                <m:sup>
                                  <m:r>
                                    <a:rPr lang="en-US" altLang="zh-CN" i="1">
                                      <a:solidFill>
                                        <a:srgbClr val="131413"/>
                                      </a:solidFill>
                                      <a:latin typeface="Cambria Math" panose="02040503050406030204" pitchFamily="18" charset="0"/>
                                    </a:rPr>
                                    <m:t>++</m:t>
                                  </m:r>
                                </m:sup>
                              </m:sSubSup>
                            </m:e>
                          </m:mr>
                          <m:mr>
                            <m:e>
                              <m:sSubSup>
                                <m:sSubSupPr>
                                  <m:ctrlPr>
                                    <a:rPr lang="en-US" altLang="zh-CN" i="1">
                                      <a:solidFill>
                                        <a:srgbClr val="131413"/>
                                      </a:solidFill>
                                      <a:latin typeface="Cambria Math" panose="02040503050406030204" pitchFamily="18" charset="0"/>
                                    </a:rPr>
                                  </m:ctrlPr>
                                </m:sSubSupPr>
                                <m:e>
                                  <m:r>
                                    <a:rPr lang="en-US" altLang="zh-CN" i="1">
                                      <a:solidFill>
                                        <a:srgbClr val="131413"/>
                                      </a:solidFill>
                                      <a:latin typeface="Cambria Math" panose="02040503050406030204" pitchFamily="18" charset="0"/>
                                    </a:rPr>
                                    <m:t>𝐻</m:t>
                                  </m:r>
                                </m:e>
                                <m:sub>
                                  <m:r>
                                    <a:rPr lang="en-US" altLang="zh-CN" i="1">
                                      <a:solidFill>
                                        <a:srgbClr val="131413"/>
                                      </a:solidFill>
                                      <a:latin typeface="Cambria Math" panose="02040503050406030204" pitchFamily="18" charset="0"/>
                                    </a:rPr>
                                    <m:t>3</m:t>
                                  </m:r>
                                </m:sub>
                                <m:sup>
                                  <m:r>
                                    <a:rPr lang="en-US" altLang="zh-CN" i="1">
                                      <a:solidFill>
                                        <a:srgbClr val="131413"/>
                                      </a:solidFill>
                                      <a:latin typeface="Cambria Math" panose="02040503050406030204" pitchFamily="18" charset="0"/>
                                    </a:rPr>
                                    <m:t>0</m:t>
                                  </m:r>
                                </m:sup>
                              </m:sSubSup>
                            </m:e>
                            <m:e>
                              <m:r>
                                <a:rPr lang="en-US" altLang="zh-CN" i="1">
                                  <a:solidFill>
                                    <a:srgbClr val="131413"/>
                                  </a:solidFill>
                                  <a:latin typeface="Cambria Math" panose="02040503050406030204" pitchFamily="18" charset="0"/>
                                </a:rPr>
                                <m:t>0</m:t>
                              </m:r>
                            </m:e>
                          </m:mr>
                        </m:m>
                      </m:e>
                    </m:d>
                    <m:r>
                      <a:rPr lang="en-US" altLang="zh-CN" i="1">
                        <a:solidFill>
                          <a:srgbClr val="131413"/>
                        </a:solidFill>
                        <a:latin typeface="Cambria Math" panose="02040503050406030204" pitchFamily="18" charset="0"/>
                      </a:rPr>
                      <m:t>+</m:t>
                    </m:r>
                    <m:f>
                      <m:fPr>
                        <m:ctrlPr>
                          <a:rPr lang="en-US" altLang="zh-CN" i="1">
                            <a:solidFill>
                              <a:srgbClr val="131413"/>
                            </a:solidFill>
                            <a:latin typeface="Cambria Math" panose="02040503050406030204" pitchFamily="18" charset="0"/>
                          </a:rPr>
                        </m:ctrlPr>
                      </m:fPr>
                      <m:num>
                        <m:r>
                          <a:rPr lang="en-US" altLang="zh-CN" i="1">
                            <a:solidFill>
                              <a:srgbClr val="131413"/>
                            </a:solidFill>
                            <a:latin typeface="Cambria Math" panose="02040503050406030204" pitchFamily="18" charset="0"/>
                          </a:rPr>
                          <m:t>1</m:t>
                        </m:r>
                      </m:num>
                      <m:den>
                        <m:rad>
                          <m:radPr>
                            <m:degHide m:val="on"/>
                            <m:ctrlPr>
                              <a:rPr lang="en-US" altLang="zh-CN" i="1">
                                <a:solidFill>
                                  <a:srgbClr val="131413"/>
                                </a:solidFill>
                                <a:latin typeface="Cambria Math" panose="02040503050406030204" pitchFamily="18" charset="0"/>
                              </a:rPr>
                            </m:ctrlPr>
                          </m:radPr>
                          <m:deg/>
                          <m:e>
                            <m:r>
                              <a:rPr lang="en-US" altLang="zh-CN" i="1">
                                <a:solidFill>
                                  <a:srgbClr val="131413"/>
                                </a:solidFill>
                                <a:latin typeface="Cambria Math" panose="02040503050406030204" pitchFamily="18" charset="0"/>
                              </a:rPr>
                              <m:t>2</m:t>
                            </m:r>
                          </m:e>
                        </m:rad>
                      </m:den>
                    </m:f>
                    <m:d>
                      <m:dPr>
                        <m:ctrlPr>
                          <a:rPr lang="en-US" altLang="zh-CN" i="1">
                            <a:solidFill>
                              <a:srgbClr val="131413"/>
                            </a:solidFill>
                            <a:latin typeface="Cambria Math" panose="02040503050406030204" pitchFamily="18" charset="0"/>
                          </a:rPr>
                        </m:ctrlPr>
                      </m:dPr>
                      <m:e>
                        <m:m>
                          <m:mPr>
                            <m:mcs>
                              <m:mc>
                                <m:mcPr>
                                  <m:count m:val="2"/>
                                  <m:mcJc m:val="center"/>
                                </m:mcPr>
                              </m:mc>
                            </m:mcs>
                            <m:ctrlPr>
                              <a:rPr lang="en-US" altLang="zh-CN" i="1">
                                <a:solidFill>
                                  <a:srgbClr val="131413"/>
                                </a:solidFill>
                                <a:latin typeface="Cambria Math" panose="02040503050406030204" pitchFamily="18" charset="0"/>
                              </a:rPr>
                            </m:ctrlPr>
                          </m:mPr>
                          <m:mr>
                            <m:e>
                              <m:r>
                                <a:rPr lang="en-US" altLang="zh-CN" i="1">
                                  <a:solidFill>
                                    <a:srgbClr val="131413"/>
                                  </a:solidFill>
                                  <a:latin typeface="Cambria Math" panose="02040503050406030204" pitchFamily="18" charset="0"/>
                                </a:rPr>
                                <m:t>0</m:t>
                              </m:r>
                            </m:e>
                            <m:e>
                              <m:r>
                                <a:rPr lang="en-US" altLang="zh-CN" i="1">
                                  <a:solidFill>
                                    <a:srgbClr val="131413"/>
                                  </a:solidFill>
                                  <a:latin typeface="Cambria Math" panose="02040503050406030204" pitchFamily="18" charset="0"/>
                                </a:rPr>
                                <m:t>0</m:t>
                              </m:r>
                            </m:e>
                          </m:mr>
                          <m:mr>
                            <m:e>
                              <m:sSub>
                                <m:sSubPr>
                                  <m:ctrlPr>
                                    <a:rPr lang="en-US" altLang="zh-CN" b="0" i="1" smtClean="0">
                                      <a:solidFill>
                                        <a:srgbClr val="131413"/>
                                      </a:solidFill>
                                      <a:latin typeface="Cambria Math" panose="02040503050406030204" pitchFamily="18" charset="0"/>
                                    </a:rPr>
                                  </m:ctrlPr>
                                </m:sSubPr>
                                <m:e>
                                  <m:r>
                                    <a:rPr lang="en-US" altLang="zh-CN" b="0" i="1" smtClean="0">
                                      <a:solidFill>
                                        <a:srgbClr val="131413"/>
                                      </a:solidFill>
                                      <a:latin typeface="Cambria Math" panose="02040503050406030204" pitchFamily="18" charset="0"/>
                                    </a:rPr>
                                    <m:t>𝑣</m:t>
                                  </m:r>
                                </m:e>
                                <m:sub>
                                  <m:r>
                                    <a:rPr lang="en-US" altLang="zh-CN" b="0" i="1" smtClean="0">
                                      <a:solidFill>
                                        <a:srgbClr val="131413"/>
                                      </a:solidFill>
                                      <a:latin typeface="Cambria Math" panose="02040503050406030204" pitchFamily="18" charset="0"/>
                                    </a:rPr>
                                    <m:t>𝑅</m:t>
                                  </m:r>
                                </m:sub>
                              </m:sSub>
                            </m:e>
                            <m:e>
                              <m:r>
                                <a:rPr lang="en-US" altLang="zh-CN" i="1">
                                  <a:solidFill>
                                    <a:srgbClr val="131413"/>
                                  </a:solidFill>
                                  <a:latin typeface="Cambria Math" panose="02040503050406030204" pitchFamily="18" charset="0"/>
                                </a:rPr>
                                <m:t>0</m:t>
                              </m:r>
                            </m:e>
                          </m:mr>
                        </m:m>
                      </m:e>
                    </m:d>
                  </m:oMath>
                </a14:m>
                <a:r>
                  <a:rPr lang="en-US" altLang="zh-CN" dirty="0"/>
                  <a:t>     after SSB</a:t>
                </a:r>
              </a:p>
              <a:p>
                <a:pPr marL="285744" indent="-285744">
                  <a:lnSpc>
                    <a:spcPct val="150000"/>
                  </a:lnSpc>
                  <a:buFont typeface="Arial" panose="020B0604020202020204" pitchFamily="34" charset="0"/>
                  <a:buChar char="•"/>
                </a:pPr>
                <a14:m>
                  <m:oMath xmlns:m="http://schemas.openxmlformats.org/officeDocument/2006/math">
                    <m:r>
                      <a:rPr lang="en-US" altLang="zh-CN" i="1" smtClean="0">
                        <a:latin typeface="Cambria Math" panose="02040503050406030204" pitchFamily="18" charset="0"/>
                      </a:rPr>
                      <m:t>𝑆𝑈</m:t>
                    </m:r>
                    <m:sSub>
                      <m:sSubPr>
                        <m:ctrlPr>
                          <a:rPr lang="en-US" altLang="zh-CN" i="1">
                            <a:latin typeface="Cambria Math" panose="02040503050406030204" pitchFamily="18" charset="0"/>
                          </a:rPr>
                        </m:ctrlPr>
                      </m:sSubPr>
                      <m:e>
                        <m:d>
                          <m:dPr>
                            <m:ctrlPr>
                              <a:rPr lang="en-US" altLang="zh-CN" i="1">
                                <a:latin typeface="Cambria Math" panose="02040503050406030204" pitchFamily="18" charset="0"/>
                              </a:rPr>
                            </m:ctrlPr>
                          </m:dPr>
                          <m:e>
                            <m:r>
                              <a:rPr lang="en-US" altLang="zh-CN" i="1">
                                <a:latin typeface="Cambria Math" panose="02040503050406030204" pitchFamily="18" charset="0"/>
                              </a:rPr>
                              <m:t>2</m:t>
                            </m:r>
                          </m:e>
                        </m:d>
                      </m:e>
                      <m:sub>
                        <m:r>
                          <a:rPr lang="en-US" altLang="zh-CN" i="1">
                            <a:latin typeface="Cambria Math" panose="02040503050406030204" pitchFamily="18" charset="0"/>
                          </a:rPr>
                          <m:t>𝐿</m:t>
                        </m:r>
                      </m:sub>
                    </m:sSub>
                    <m:r>
                      <a:rPr lang="en-US" altLang="zh-CN" i="1">
                        <a:latin typeface="Cambria Math" panose="02040503050406030204" pitchFamily="18" charset="0"/>
                      </a:rPr>
                      <m:t>×</m:t>
                    </m:r>
                    <m:r>
                      <a:rPr lang="en-US" altLang="zh-CN" i="1">
                        <a:latin typeface="Cambria Math" panose="02040503050406030204" pitchFamily="18" charset="0"/>
                      </a:rPr>
                      <m:t>𝑈</m:t>
                    </m:r>
                    <m:sSub>
                      <m:sSubPr>
                        <m:ctrlPr>
                          <a:rPr lang="en-US" altLang="zh-CN" i="1">
                            <a:latin typeface="Cambria Math" panose="02040503050406030204" pitchFamily="18" charset="0"/>
                          </a:rPr>
                        </m:ctrlPr>
                      </m:sSubPr>
                      <m:e>
                        <m:d>
                          <m:dPr>
                            <m:ctrlPr>
                              <a:rPr lang="en-US" altLang="zh-CN" i="1">
                                <a:latin typeface="Cambria Math" panose="02040503050406030204" pitchFamily="18" charset="0"/>
                              </a:rPr>
                            </m:ctrlPr>
                          </m:dPr>
                          <m:e>
                            <m:r>
                              <a:rPr lang="en-US" altLang="zh-CN" i="1">
                                <a:latin typeface="Cambria Math" panose="02040503050406030204" pitchFamily="18" charset="0"/>
                              </a:rPr>
                              <m:t>1</m:t>
                            </m:r>
                          </m:e>
                        </m:d>
                      </m:e>
                      <m:sub>
                        <m:r>
                          <a:rPr lang="en-US" altLang="zh-CN" i="1">
                            <a:latin typeface="Cambria Math" panose="02040503050406030204" pitchFamily="18" charset="0"/>
                          </a:rPr>
                          <m:t>𝑌</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𝑈</m:t>
                    </m:r>
                    <m:sSub>
                      <m:sSubPr>
                        <m:ctrlPr>
                          <a:rPr lang="en-US" altLang="zh-CN" b="0" i="1" smtClean="0">
                            <a:latin typeface="Cambria Math" panose="02040503050406030204" pitchFamily="18" charset="0"/>
                          </a:rPr>
                        </m:ctrlPr>
                      </m:sSub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e>
                        </m:d>
                      </m:e>
                      <m:sub>
                        <m:r>
                          <m:rPr>
                            <m:sty m:val="p"/>
                          </m:rPr>
                          <a:rPr lang="en-US" altLang="zh-CN" b="0" i="1" smtClean="0">
                            <a:latin typeface="Cambria Math" panose="02040503050406030204" pitchFamily="18" charset="0"/>
                          </a:rPr>
                          <m:t>em</m:t>
                        </m:r>
                      </m:sub>
                    </m:sSub>
                  </m:oMath>
                </a14:m>
                <a:r>
                  <a:rPr lang="en-US" altLang="zh-CN" dirty="0"/>
                  <a:t>: </a:t>
                </a:r>
                <a:br>
                  <a:rPr lang="en-US" altLang="zh-CN" dirty="0"/>
                </a:br>
                <a:r>
                  <a:rPr lang="en-US" altLang="zh-CN" dirty="0"/>
                  <a:t>SSB as in SM,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𝐸𝑊</m:t>
                        </m:r>
                      </m:sub>
                    </m:sSub>
                    <m:r>
                      <a:rPr lang="en-US" altLang="zh-CN" b="0" i="1" smtClean="0">
                        <a:latin typeface="Cambria Math" panose="02040503050406030204" pitchFamily="18" charset="0"/>
                      </a:rPr>
                      <m:t>=246 </m:t>
                    </m:r>
                    <m:r>
                      <m:rPr>
                        <m:sty m:val="p"/>
                      </m:rPr>
                      <a:rPr lang="en-US" altLang="zh-CN" b="0" i="0" smtClean="0">
                        <a:latin typeface="Cambria Math" panose="02040503050406030204" pitchFamily="18" charset="0"/>
                      </a:rPr>
                      <m:t>GeV</m:t>
                    </m:r>
                  </m:oMath>
                </a14:m>
                <a:br>
                  <a:rPr lang="en-US" altLang="zh-CN" dirty="0"/>
                </a:br>
                <a14:m>
                  <m:oMath xmlns:m="http://schemas.openxmlformats.org/officeDocument/2006/math">
                    <m:m>
                      <m:mPr>
                        <m:mcs>
                          <m:mc>
                            <m:mcPr>
                              <m:count m:val="2"/>
                              <m:mcJc m:val="center"/>
                            </m:mcPr>
                          </m:mc>
                        </m:mcs>
                        <m:ctrlPr>
                          <a:rPr lang="en-US" altLang="zh-CN" i="1" smtClean="0">
                            <a:solidFill>
                              <a:srgbClr val="131413"/>
                            </a:solidFill>
                            <a:latin typeface="Cambria Math" panose="02040503050406030204" pitchFamily="18" charset="0"/>
                          </a:rPr>
                        </m:ctrlPr>
                      </m:mPr>
                      <m:mr>
                        <m:e>
                          <m:d>
                            <m:dPr>
                              <m:begChr m:val="⟨"/>
                              <m:endChr m:val="⟩"/>
                              <m:ctrlPr>
                                <a:rPr lang="en-US" altLang="zh-CN" i="1">
                                  <a:solidFill>
                                    <a:srgbClr val="131413"/>
                                  </a:solidFill>
                                  <a:latin typeface="Cambria Math" panose="02040503050406030204" pitchFamily="18" charset="0"/>
                                </a:rPr>
                              </m:ctrlPr>
                            </m:dPr>
                            <m:e>
                              <m:r>
                                <m:rPr>
                                  <m:sty m:val="p"/>
                                </m:rPr>
                                <a:rPr lang="en-US" altLang="zh-CN">
                                  <a:solidFill>
                                    <a:srgbClr val="131413"/>
                                  </a:solidFill>
                                  <a:latin typeface="Cambria Math" panose="02040503050406030204" pitchFamily="18" charset="0"/>
                                </a:rPr>
                                <m:t>Φ</m:t>
                              </m:r>
                            </m:e>
                          </m:d>
                          <m:r>
                            <a:rPr lang="en-US" altLang="zh-CN" i="1">
                              <a:solidFill>
                                <a:srgbClr val="131413"/>
                              </a:solidFill>
                              <a:latin typeface="Cambria Math" panose="02040503050406030204" pitchFamily="18" charset="0"/>
                            </a:rPr>
                            <m:t>=</m:t>
                          </m:r>
                          <m:f>
                            <m:fPr>
                              <m:ctrlPr>
                                <a:rPr lang="en-US" altLang="zh-CN" i="1">
                                  <a:solidFill>
                                    <a:srgbClr val="131413"/>
                                  </a:solidFill>
                                  <a:latin typeface="Cambria Math" panose="02040503050406030204" pitchFamily="18" charset="0"/>
                                </a:rPr>
                              </m:ctrlPr>
                            </m:fPr>
                            <m:num>
                              <m:r>
                                <a:rPr lang="en-US" altLang="zh-CN" i="1">
                                  <a:solidFill>
                                    <a:srgbClr val="131413"/>
                                  </a:solidFill>
                                  <a:latin typeface="Cambria Math" panose="02040503050406030204" pitchFamily="18" charset="0"/>
                                </a:rPr>
                                <m:t>1</m:t>
                              </m:r>
                            </m:num>
                            <m:den>
                              <m:rad>
                                <m:radPr>
                                  <m:degHide m:val="on"/>
                                  <m:ctrlPr>
                                    <a:rPr lang="en-US" altLang="zh-CN" i="1">
                                      <a:solidFill>
                                        <a:srgbClr val="131413"/>
                                      </a:solidFill>
                                      <a:latin typeface="Cambria Math" panose="02040503050406030204" pitchFamily="18" charset="0"/>
                                    </a:rPr>
                                  </m:ctrlPr>
                                </m:radPr>
                                <m:deg/>
                                <m:e>
                                  <m:r>
                                    <a:rPr lang="en-US" altLang="zh-CN" i="1">
                                      <a:solidFill>
                                        <a:srgbClr val="131413"/>
                                      </a:solidFill>
                                      <a:latin typeface="Cambria Math" panose="02040503050406030204" pitchFamily="18" charset="0"/>
                                    </a:rPr>
                                    <m:t>2</m:t>
                                  </m:r>
                                </m:e>
                              </m:rad>
                            </m:den>
                          </m:f>
                          <m:d>
                            <m:dPr>
                              <m:ctrlPr>
                                <a:rPr lang="en-US" altLang="zh-CN" i="1">
                                  <a:solidFill>
                                    <a:srgbClr val="131413"/>
                                  </a:solidFill>
                                  <a:latin typeface="Cambria Math" panose="02040503050406030204" pitchFamily="18" charset="0"/>
                                </a:rPr>
                              </m:ctrlPr>
                            </m:dPr>
                            <m:e>
                              <m:m>
                                <m:mPr>
                                  <m:mcs>
                                    <m:mc>
                                      <m:mcPr>
                                        <m:count m:val="2"/>
                                        <m:mcJc m:val="center"/>
                                      </m:mcPr>
                                    </m:mc>
                                  </m:mcs>
                                  <m:ctrlPr>
                                    <a:rPr lang="en-US" altLang="zh-CN" i="1">
                                      <a:solidFill>
                                        <a:srgbClr val="131413"/>
                                      </a:solidFill>
                                      <a:latin typeface="Cambria Math" panose="02040503050406030204" pitchFamily="18" charset="0"/>
                                    </a:rPr>
                                  </m:ctrlPr>
                                </m:mPr>
                                <m:mr>
                                  <m:e>
                                    <m:sSub>
                                      <m:sSubPr>
                                        <m:ctrlPr>
                                          <a:rPr lang="en-US" altLang="zh-CN" i="1">
                                            <a:solidFill>
                                              <a:srgbClr val="131413"/>
                                            </a:solidFill>
                                            <a:latin typeface="Cambria Math" panose="02040503050406030204" pitchFamily="18" charset="0"/>
                                          </a:rPr>
                                        </m:ctrlPr>
                                      </m:sSubPr>
                                      <m:e>
                                        <m:r>
                                          <a:rPr lang="en-US" altLang="zh-CN" i="1">
                                            <a:solidFill>
                                              <a:srgbClr val="131413"/>
                                            </a:solidFill>
                                            <a:latin typeface="Cambria Math" panose="02040503050406030204" pitchFamily="18" charset="0"/>
                                          </a:rPr>
                                          <m:t>𝜅</m:t>
                                        </m:r>
                                      </m:e>
                                      <m:sub>
                                        <m:r>
                                          <a:rPr lang="en-US" altLang="zh-CN" i="1">
                                            <a:solidFill>
                                              <a:srgbClr val="131413"/>
                                            </a:solidFill>
                                            <a:latin typeface="Cambria Math" panose="02040503050406030204" pitchFamily="18" charset="0"/>
                                          </a:rPr>
                                          <m:t>1</m:t>
                                        </m:r>
                                      </m:sub>
                                    </m:sSub>
                                  </m:e>
                                  <m:e>
                                    <m:r>
                                      <a:rPr lang="en-US" altLang="zh-CN" i="1">
                                        <a:solidFill>
                                          <a:srgbClr val="131413"/>
                                        </a:solidFill>
                                        <a:latin typeface="Cambria Math" panose="02040503050406030204" pitchFamily="18" charset="0"/>
                                      </a:rPr>
                                      <m:t>0</m:t>
                                    </m:r>
                                  </m:e>
                                </m:mr>
                                <m:mr>
                                  <m:e>
                                    <m:r>
                                      <a:rPr lang="en-US" altLang="zh-CN" i="1">
                                        <a:solidFill>
                                          <a:srgbClr val="131413"/>
                                        </a:solidFill>
                                        <a:latin typeface="Cambria Math" panose="02040503050406030204" pitchFamily="18" charset="0"/>
                                      </a:rPr>
                                      <m:t>0</m:t>
                                    </m:r>
                                  </m:e>
                                  <m:e>
                                    <m:sSub>
                                      <m:sSubPr>
                                        <m:ctrlPr>
                                          <a:rPr lang="en-US" altLang="zh-CN" i="1">
                                            <a:solidFill>
                                              <a:srgbClr val="131413"/>
                                            </a:solidFill>
                                            <a:latin typeface="Cambria Math" panose="02040503050406030204" pitchFamily="18" charset="0"/>
                                          </a:rPr>
                                        </m:ctrlPr>
                                      </m:sSubPr>
                                      <m:e>
                                        <m:r>
                                          <a:rPr lang="en-US" altLang="zh-CN" i="1">
                                            <a:solidFill>
                                              <a:srgbClr val="131413"/>
                                            </a:solidFill>
                                            <a:latin typeface="Cambria Math" panose="02040503050406030204" pitchFamily="18" charset="0"/>
                                          </a:rPr>
                                          <m:t>𝜅</m:t>
                                        </m:r>
                                      </m:e>
                                      <m:sub>
                                        <m:r>
                                          <a:rPr lang="en-US" altLang="zh-CN" i="1">
                                            <a:solidFill>
                                              <a:srgbClr val="131413"/>
                                            </a:solidFill>
                                            <a:latin typeface="Cambria Math" panose="02040503050406030204" pitchFamily="18" charset="0"/>
                                          </a:rPr>
                                          <m:t>2</m:t>
                                        </m:r>
                                      </m:sub>
                                    </m:sSub>
                                  </m:e>
                                </m:mr>
                              </m:m>
                            </m:e>
                          </m:d>
                          <m:r>
                            <a:rPr lang="en-US" altLang="zh-CN" b="0" i="1" smtClean="0">
                              <a:solidFill>
                                <a:srgbClr val="131413"/>
                              </a:solidFill>
                              <a:latin typeface="Cambria Math" panose="02040503050406030204" pitchFamily="18" charset="0"/>
                            </a:rPr>
                            <m:t>,</m:t>
                          </m:r>
                        </m:e>
                        <m:e>
                          <m:sSub>
                            <m:sSubPr>
                              <m:ctrlPr>
                                <a:rPr lang="en-US" altLang="zh-CN" b="0" i="1" smtClean="0">
                                  <a:solidFill>
                                    <a:srgbClr val="131413"/>
                                  </a:solidFill>
                                  <a:latin typeface="Cambria Math" panose="02040503050406030204" pitchFamily="18" charset="0"/>
                                </a:rPr>
                              </m:ctrlPr>
                            </m:sSubPr>
                            <m:e>
                              <m:r>
                                <a:rPr lang="en-US" altLang="zh-CN" b="0" i="1" smtClean="0">
                                  <a:solidFill>
                                    <a:srgbClr val="131413"/>
                                  </a:solidFill>
                                  <a:latin typeface="Cambria Math" panose="02040503050406030204" pitchFamily="18" charset="0"/>
                                </a:rPr>
                                <m:t>𝑣</m:t>
                              </m:r>
                            </m:e>
                            <m:sub>
                              <m:r>
                                <a:rPr lang="en-US" altLang="zh-CN" b="0" i="1" smtClean="0">
                                  <a:solidFill>
                                    <a:srgbClr val="131413"/>
                                  </a:solidFill>
                                  <a:latin typeface="Cambria Math" panose="02040503050406030204" pitchFamily="18" charset="0"/>
                                </a:rPr>
                                <m:t>𝐸𝑊</m:t>
                              </m:r>
                            </m:sub>
                          </m:sSub>
                          <m:r>
                            <a:rPr lang="en-US" altLang="zh-CN" b="0" i="1" smtClean="0">
                              <a:solidFill>
                                <a:srgbClr val="131413"/>
                              </a:solidFill>
                              <a:latin typeface="Cambria Math" panose="02040503050406030204" pitchFamily="18" charset="0"/>
                            </a:rPr>
                            <m:t>=</m:t>
                          </m:r>
                          <m:rad>
                            <m:radPr>
                              <m:degHide m:val="on"/>
                              <m:ctrlPr>
                                <a:rPr lang="en-US" altLang="zh-CN" b="0" i="1" smtClean="0">
                                  <a:solidFill>
                                    <a:srgbClr val="131413"/>
                                  </a:solidFill>
                                  <a:latin typeface="Cambria Math" panose="02040503050406030204" pitchFamily="18" charset="0"/>
                                </a:rPr>
                              </m:ctrlPr>
                            </m:radPr>
                            <m:deg/>
                            <m:e>
                              <m:sSubSup>
                                <m:sSubSupPr>
                                  <m:ctrlPr>
                                    <a:rPr lang="en-US" altLang="zh-CN" b="0" i="1" smtClean="0">
                                      <a:solidFill>
                                        <a:srgbClr val="131413"/>
                                      </a:solidFill>
                                      <a:latin typeface="Cambria Math" panose="02040503050406030204" pitchFamily="18" charset="0"/>
                                    </a:rPr>
                                  </m:ctrlPr>
                                </m:sSubSupPr>
                                <m:e>
                                  <m:r>
                                    <a:rPr lang="en-US" altLang="zh-CN" b="0" i="1" smtClean="0">
                                      <a:solidFill>
                                        <a:srgbClr val="131413"/>
                                      </a:solidFill>
                                      <a:latin typeface="Cambria Math" panose="02040503050406030204" pitchFamily="18" charset="0"/>
                                    </a:rPr>
                                    <m:t>𝜅</m:t>
                                  </m:r>
                                </m:e>
                                <m:sub>
                                  <m:r>
                                    <a:rPr lang="en-US" altLang="zh-CN" b="0" i="1" smtClean="0">
                                      <a:solidFill>
                                        <a:srgbClr val="131413"/>
                                      </a:solidFill>
                                      <a:latin typeface="Cambria Math" panose="02040503050406030204" pitchFamily="18" charset="0"/>
                                    </a:rPr>
                                    <m:t>1</m:t>
                                  </m:r>
                                </m:sub>
                                <m:sup>
                                  <m:r>
                                    <a:rPr lang="en-US" altLang="zh-CN" b="0" i="1" smtClean="0">
                                      <a:solidFill>
                                        <a:srgbClr val="131413"/>
                                      </a:solidFill>
                                      <a:latin typeface="Cambria Math" panose="02040503050406030204" pitchFamily="18" charset="0"/>
                                    </a:rPr>
                                    <m:t>2</m:t>
                                  </m:r>
                                </m:sup>
                              </m:sSubSup>
                              <m:r>
                                <a:rPr lang="en-US" altLang="zh-CN" b="0" i="1" smtClean="0">
                                  <a:solidFill>
                                    <a:srgbClr val="131413"/>
                                  </a:solidFill>
                                  <a:latin typeface="Cambria Math" panose="02040503050406030204" pitchFamily="18" charset="0"/>
                                </a:rPr>
                                <m:t>+</m:t>
                              </m:r>
                              <m:sSubSup>
                                <m:sSubSupPr>
                                  <m:ctrlPr>
                                    <a:rPr lang="en-US" altLang="zh-CN" b="0" i="1" smtClean="0">
                                      <a:solidFill>
                                        <a:srgbClr val="131413"/>
                                      </a:solidFill>
                                      <a:latin typeface="Cambria Math" panose="02040503050406030204" pitchFamily="18" charset="0"/>
                                    </a:rPr>
                                  </m:ctrlPr>
                                </m:sSubSupPr>
                                <m:e>
                                  <m:r>
                                    <a:rPr lang="en-US" altLang="zh-CN" b="0" i="1" smtClean="0">
                                      <a:solidFill>
                                        <a:srgbClr val="131413"/>
                                      </a:solidFill>
                                      <a:latin typeface="Cambria Math" panose="02040503050406030204" pitchFamily="18" charset="0"/>
                                    </a:rPr>
                                    <m:t>𝜅</m:t>
                                  </m:r>
                                </m:e>
                                <m:sub>
                                  <m:r>
                                    <a:rPr lang="en-US" altLang="zh-CN" b="0" i="1" smtClean="0">
                                      <a:solidFill>
                                        <a:srgbClr val="131413"/>
                                      </a:solidFill>
                                      <a:latin typeface="Cambria Math" panose="02040503050406030204" pitchFamily="18" charset="0"/>
                                    </a:rPr>
                                    <m:t>2</m:t>
                                  </m:r>
                                </m:sub>
                                <m:sup>
                                  <m:r>
                                    <a:rPr lang="en-US" altLang="zh-CN" b="0" i="1" smtClean="0">
                                      <a:solidFill>
                                        <a:srgbClr val="131413"/>
                                      </a:solidFill>
                                      <a:latin typeface="Cambria Math" panose="02040503050406030204" pitchFamily="18" charset="0"/>
                                    </a:rPr>
                                    <m:t>2</m:t>
                                  </m:r>
                                </m:sup>
                              </m:sSubSup>
                            </m:e>
                          </m:rad>
                        </m:e>
                      </m:mr>
                    </m:m>
                  </m:oMath>
                </a14:m>
                <a:r>
                  <a:rPr lang="en-US" altLang="zh-CN" dirty="0"/>
                  <a:t> </a:t>
                </a:r>
              </a:p>
            </p:txBody>
          </p:sp>
        </mc:Choice>
        <mc:Fallback xmlns="">
          <p:sp>
            <p:nvSpPr>
              <p:cNvPr id="5" name="文本框 4">
                <a:extLst>
                  <a:ext uri="{FF2B5EF4-FFF2-40B4-BE49-F238E27FC236}">
                    <a16:creationId xmlns:a16="http://schemas.microsoft.com/office/drawing/2014/main" id="{8F9C41C9-ADA4-7E04-3237-E7C42FF7FFE3}"/>
                  </a:ext>
                </a:extLst>
              </p:cNvPr>
              <p:cNvSpPr txBox="1">
                <a:spLocks noRot="1" noChangeAspect="1" noMove="1" noResize="1" noEditPoints="1" noAdjustHandles="1" noChangeArrowheads="1" noChangeShapeType="1" noTextEdit="1"/>
              </p:cNvSpPr>
              <p:nvPr/>
            </p:nvSpPr>
            <p:spPr>
              <a:xfrm>
                <a:off x="383535" y="1656400"/>
                <a:ext cx="4588885" cy="4552849"/>
              </a:xfrm>
              <a:prstGeom prst="rect">
                <a:avLst/>
              </a:prstGeom>
              <a:blipFill>
                <a:blip r:embed="rId3"/>
                <a:stretch>
                  <a:fillRect l="-2922" t="-1740" r="-6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B4DC82DF-3920-A96B-7E5C-0524BD9F6EF1}"/>
                  </a:ext>
                </a:extLst>
              </p:cNvPr>
              <p:cNvGraphicFramePr>
                <a:graphicFrameLocks noGrp="1"/>
              </p:cNvGraphicFramePr>
              <p:nvPr>
                <p:extLst>
                  <p:ext uri="{D42A27DB-BD31-4B8C-83A1-F6EECF244321}">
                    <p14:modId xmlns:p14="http://schemas.microsoft.com/office/powerpoint/2010/main" val="2464657889"/>
                  </p:ext>
                </p:extLst>
              </p:nvPr>
            </p:nvGraphicFramePr>
            <p:xfrm>
              <a:off x="5194861" y="2505951"/>
              <a:ext cx="3565604" cy="3020950"/>
            </p:xfrm>
            <a:graphic>
              <a:graphicData uri="http://schemas.openxmlformats.org/drawingml/2006/table">
                <a:tbl>
                  <a:tblPr>
                    <a:tableStyleId>{5C22544A-7EE6-4342-B048-85BDC9FD1C3A}</a:tableStyleId>
                  </a:tblPr>
                  <a:tblGrid>
                    <a:gridCol w="1092428">
                      <a:extLst>
                        <a:ext uri="{9D8B030D-6E8A-4147-A177-3AD203B41FA5}">
                          <a16:colId xmlns:a16="http://schemas.microsoft.com/office/drawing/2014/main" val="3527368693"/>
                        </a:ext>
                      </a:extLst>
                    </a:gridCol>
                    <a:gridCol w="1632419">
                      <a:extLst>
                        <a:ext uri="{9D8B030D-6E8A-4147-A177-3AD203B41FA5}">
                          <a16:colId xmlns:a16="http://schemas.microsoft.com/office/drawing/2014/main" val="1514960653"/>
                        </a:ext>
                      </a:extLst>
                    </a:gridCol>
                    <a:gridCol w="840757">
                      <a:extLst>
                        <a:ext uri="{9D8B030D-6E8A-4147-A177-3AD203B41FA5}">
                          <a16:colId xmlns:a16="http://schemas.microsoft.com/office/drawing/2014/main" val="1991733197"/>
                        </a:ext>
                      </a:extLst>
                    </a:gridCol>
                  </a:tblGrid>
                  <a:tr h="370840">
                    <a:tc>
                      <a:txBody>
                        <a:bodyPr/>
                        <a:lstStyle/>
                        <a:p>
                          <a:pPr algn="ctr"/>
                          <a:r>
                            <a:rPr lang="en-US" altLang="zh-CN" sz="1600" dirty="0"/>
                            <a:t>before SSB</a:t>
                          </a:r>
                          <a:endParaRPr lang="zh-CN" alt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t>After SSB</a:t>
                          </a:r>
                          <a:endParaRPr lang="zh-CN" alt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t>mass</a:t>
                          </a:r>
                          <a:endParaRPr lang="zh-CN" alt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5485196"/>
                      </a:ext>
                    </a:extLst>
                  </a:tr>
                  <a:tr h="370840">
                    <a:tc rowSpan="2">
                      <a:txBody>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b="0" i="1" smtClean="0">
                                        <a:latin typeface="Cambria Math" panose="02040503050406030204" pitchFamily="18" charset="0"/>
                                      </a:rPr>
                                      <m:t>𝑅</m:t>
                                    </m:r>
                                  </m:sub>
                                </m:sSub>
                              </m:oMath>
                            </m:oMathPara>
                          </a14:m>
                          <a:endParaRPr lang="zh-CN" altLang="en-US" sz="16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𝐸</m:t>
                                    </m:r>
                                  </m:e>
                                  <m:sub>
                                    <m:r>
                                      <a:rPr lang="en-US" altLang="zh-CN" sz="1600" b="0" i="1" smtClean="0">
                                        <a:latin typeface="Cambria Math" panose="02040503050406030204" pitchFamily="18" charset="0"/>
                                      </a:rPr>
                                      <m:t>𝑅</m:t>
                                    </m:r>
                                  </m:sub>
                                </m:sSub>
                              </m:oMath>
                            </m:oMathPara>
                          </a14:m>
                          <a:endParaRPr lang="zh-CN" altLang="en-US" sz="16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0</m:t>
                                </m:r>
                              </m:oMath>
                            </m:oMathPara>
                          </a14:m>
                          <a:endParaRPr lang="zh-CN" altLang="en-US" sz="16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2695931"/>
                      </a:ext>
                    </a:extLst>
                  </a:tr>
                  <a:tr h="370840">
                    <a:tc vMerge="1">
                      <a:txBody>
                        <a:bodyPr/>
                        <a:lstStyle/>
                        <a:p>
                          <a:endParaRP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𝑁</m:t>
                                    </m:r>
                                  </m:e>
                                  <m:sub>
                                    <m:r>
                                      <a:rPr lang="en-US" altLang="zh-CN" sz="1600" b="0" i="1" smtClean="0">
                                        <a:latin typeface="Cambria Math" panose="02040503050406030204" pitchFamily="18" charset="0"/>
                                      </a:rPr>
                                      <m:t>𝑅</m:t>
                                    </m:r>
                                  </m:sub>
                                </m:sSub>
                              </m:oMath>
                            </m:oMathPara>
                          </a14:m>
                          <a:endParaRPr lang="zh-CN" altLang="en-US" sz="1600" b="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𝑚</m:t>
                                    </m:r>
                                  </m:e>
                                  <m:sub>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𝑁</m:t>
                                        </m:r>
                                      </m:e>
                                      <m:sub>
                                        <m:r>
                                          <a:rPr lang="en-US" altLang="zh-CN" sz="1600" b="0" i="1" smtClean="0">
                                            <a:latin typeface="Cambria Math" panose="02040503050406030204" pitchFamily="18" charset="0"/>
                                          </a:rPr>
                                          <m:t>𝑅</m:t>
                                        </m:r>
                                      </m:sub>
                                    </m:sSub>
                                  </m:sub>
                                </m:sSub>
                              </m:oMath>
                            </m:oMathPara>
                          </a14:m>
                          <a:endParaRPr lang="zh-CN" altLang="en-US" sz="1600" b="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453001"/>
                      </a:ext>
                    </a:extLst>
                  </a:tr>
                  <a:tr h="370840">
                    <a:tc rowSpan="2">
                      <a:txBody>
                        <a:bodyPr/>
                        <a:lstStyle/>
                        <a:p>
                          <a:pPr/>
                          <a14:m>
                            <m:oMathPara xmlns:m="http://schemas.openxmlformats.org/officeDocument/2006/math">
                              <m:oMathParaPr>
                                <m:jc m:val="centerGroup"/>
                              </m:oMathParaPr>
                              <m:oMath xmlns:m="http://schemas.openxmlformats.org/officeDocument/2006/math">
                                <m:r>
                                  <m:rPr>
                                    <m:sty m:val="p"/>
                                  </m:rPr>
                                  <a:rPr lang="en-US" altLang="zh-CN" sz="1600" b="0" i="0" smtClean="0">
                                    <a:latin typeface="Cambria Math" panose="02040503050406030204" pitchFamily="18" charset="0"/>
                                  </a:rPr>
                                  <m:t>Φ</m:t>
                                </m:r>
                              </m:oMath>
                            </m:oMathPara>
                          </a14:m>
                          <a:endParaRPr lang="zh-CN" altLang="en-US" sz="16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𝐻</m:t>
                                </m:r>
                              </m:oMath>
                            </m:oMathPara>
                          </a14:m>
                          <a:endParaRPr lang="zh-CN" altLang="en-US" sz="16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~0</m:t>
                                </m:r>
                              </m:oMath>
                            </m:oMathPara>
                          </a14:m>
                          <a:endParaRPr lang="zh-CN" altLang="en-US" sz="16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3997014"/>
                      </a:ext>
                    </a:extLst>
                  </a:tr>
                  <a:tr h="370840">
                    <a:tc vMerge="1">
                      <a:txBody>
                        <a:bodyPr/>
                        <a:lstStyle/>
                        <a:p>
                          <a:endParaRPr lang="zh-CN" alt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d>
                                  <m:dPr>
                                    <m:ctrlPr>
                                      <a:rPr lang="en-US" altLang="zh-CN" sz="1600" b="0" i="1" smtClean="0">
                                        <a:latin typeface="Cambria Math" panose="02040503050406030204" pitchFamily="18" charset="0"/>
                                      </a:rPr>
                                    </m:ctrlPr>
                                  </m:dPr>
                                  <m:e>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𝐻</m:t>
                                        </m:r>
                                      </m:e>
                                      <m:sub>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0</m:t>
                                        </m:r>
                                      </m:sup>
                                    </m:sSubSup>
                                    <m:r>
                                      <a:rPr lang="en-US" altLang="zh-CN" sz="1600" b="0" i="1" smtClean="0">
                                        <a:latin typeface="Cambria Math" panose="02040503050406030204" pitchFamily="18" charset="0"/>
                                      </a:rPr>
                                      <m:t>,</m:t>
                                    </m:r>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𝐴</m:t>
                                        </m:r>
                                      </m:e>
                                      <m:sub>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0</m:t>
                                        </m:r>
                                      </m:sup>
                                    </m:sSubSup>
                                    <m:r>
                                      <a:rPr lang="en-US" altLang="zh-CN" sz="1600" b="0" i="1" smtClean="0">
                                        <a:latin typeface="Cambria Math" panose="02040503050406030204" pitchFamily="18" charset="0"/>
                                      </a:rPr>
                                      <m:t>,</m:t>
                                    </m:r>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𝐻</m:t>
                                        </m:r>
                                      </m:e>
                                      <m:sub>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m:t>
                                        </m:r>
                                      </m:sup>
                                    </m:sSubSup>
                                  </m:e>
                                </m:d>
                              </m:oMath>
                            </m:oMathPara>
                          </a14:m>
                          <a:endParaRPr lang="zh-CN" altLang="en-US" sz="1600" b="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𝑚</m:t>
                                    </m:r>
                                  </m:e>
                                  <m:sub>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𝐻</m:t>
                                        </m:r>
                                      </m:e>
                                      <m:sub>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0</m:t>
                                        </m:r>
                                      </m:sup>
                                    </m:sSubSup>
                                  </m:sub>
                                </m:sSub>
                              </m:oMath>
                            </m:oMathPara>
                          </a14:m>
                          <a:endParaRPr lang="zh-CN" altLang="en-US" sz="1600" b="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839296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m:rPr>
                                        <m:sty m:val="p"/>
                                      </m:rPr>
                                      <a:rPr lang="en-US" altLang="zh-CN" sz="1600" b="0" i="0" smtClean="0">
                                        <a:latin typeface="Cambria Math" panose="02040503050406030204" pitchFamily="18" charset="0"/>
                                      </a:rPr>
                                      <m:t>Δ</m:t>
                                    </m:r>
                                  </m:e>
                                  <m:sub>
                                    <m:r>
                                      <a:rPr lang="en-US" altLang="zh-CN" sz="1600" b="0" i="1" smtClean="0">
                                        <a:latin typeface="Cambria Math" panose="02040503050406030204" pitchFamily="18" charset="0"/>
                                      </a:rPr>
                                      <m:t>𝐿</m:t>
                                    </m:r>
                                  </m:sub>
                                </m:sSub>
                              </m:oMath>
                            </m:oMathPara>
                          </a14:m>
                          <a:endParaRPr lang="zh-CN" altLang="en-US" sz="16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d>
                                  <m:dPr>
                                    <m:ctrlPr>
                                      <a:rPr lang="en-US" altLang="zh-CN" sz="1600" b="0" i="1" smtClean="0">
                                        <a:latin typeface="Cambria Math" panose="02040503050406030204" pitchFamily="18" charset="0"/>
                                      </a:rPr>
                                    </m:ctrlPr>
                                  </m:dPr>
                                  <m:e>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𝐻</m:t>
                                        </m:r>
                                      </m:e>
                                      <m:sub>
                                        <m:r>
                                          <a:rPr lang="en-US" altLang="zh-CN" sz="1600" b="0" i="1" smtClean="0">
                                            <a:latin typeface="Cambria Math" panose="02040503050406030204" pitchFamily="18" charset="0"/>
                                          </a:rPr>
                                          <m:t>2</m:t>
                                        </m:r>
                                      </m:sub>
                                      <m:sup>
                                        <m:r>
                                          <a:rPr lang="en-US" altLang="zh-CN" sz="1600" b="0" i="1" smtClean="0">
                                            <a:latin typeface="Cambria Math" panose="02040503050406030204" pitchFamily="18" charset="0"/>
                                          </a:rPr>
                                          <m:t>0</m:t>
                                        </m:r>
                                      </m:sup>
                                    </m:sSubSup>
                                    <m:r>
                                      <a:rPr lang="en-US" altLang="zh-CN" sz="1600" b="0" i="1" smtClean="0">
                                        <a:latin typeface="Cambria Math" panose="02040503050406030204" pitchFamily="18" charset="0"/>
                                      </a:rPr>
                                      <m:t>,</m:t>
                                    </m:r>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𝐴</m:t>
                                        </m:r>
                                      </m:e>
                                      <m:sub>
                                        <m:r>
                                          <a:rPr lang="en-US" altLang="zh-CN" sz="1600" b="0" i="1" smtClean="0">
                                            <a:latin typeface="Cambria Math" panose="02040503050406030204" pitchFamily="18" charset="0"/>
                                          </a:rPr>
                                          <m:t>2</m:t>
                                        </m:r>
                                      </m:sub>
                                      <m:sup>
                                        <m:r>
                                          <a:rPr lang="en-US" altLang="zh-CN" sz="1600" b="0" i="1" smtClean="0">
                                            <a:latin typeface="Cambria Math" panose="02040503050406030204" pitchFamily="18" charset="0"/>
                                          </a:rPr>
                                          <m:t>0</m:t>
                                        </m:r>
                                      </m:sup>
                                    </m:sSubSup>
                                    <m:r>
                                      <a:rPr lang="en-US" altLang="zh-CN" sz="1600" b="0" i="1" smtClean="0">
                                        <a:latin typeface="Cambria Math" panose="02040503050406030204" pitchFamily="18" charset="0"/>
                                      </a:rPr>
                                      <m:t>,</m:t>
                                    </m:r>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𝐻</m:t>
                                        </m:r>
                                      </m:e>
                                      <m:sub>
                                        <m:r>
                                          <a:rPr lang="en-US" altLang="zh-CN" sz="1600" b="0" i="1" smtClean="0">
                                            <a:latin typeface="Cambria Math" panose="02040503050406030204" pitchFamily="18" charset="0"/>
                                          </a:rPr>
                                          <m:t>2</m:t>
                                        </m:r>
                                      </m:sub>
                                      <m:sup>
                                        <m:r>
                                          <a:rPr lang="en-US" altLang="zh-CN" sz="1600" b="0" i="1" smtClean="0">
                                            <a:latin typeface="Cambria Math" panose="02040503050406030204" pitchFamily="18" charset="0"/>
                                          </a:rPr>
                                          <m:t>±</m:t>
                                        </m:r>
                                      </m:sup>
                                    </m:sSubSup>
                                    <m:r>
                                      <a:rPr lang="en-US" altLang="zh-CN" sz="1600" b="0" i="1" smtClean="0">
                                        <a:latin typeface="Cambria Math" panose="02040503050406030204" pitchFamily="18" charset="0"/>
                                      </a:rPr>
                                      <m:t>,</m:t>
                                    </m:r>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𝐻</m:t>
                                        </m:r>
                                      </m:e>
                                      <m:sub>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m:t>
                                        </m:r>
                                      </m:sup>
                                    </m:sSubSup>
                                  </m:e>
                                </m:d>
                              </m:oMath>
                            </m:oMathPara>
                          </a14:m>
                          <a:endParaRPr lang="zh-CN" altLang="en-US" sz="16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𝑚</m:t>
                                    </m:r>
                                  </m:e>
                                  <m:sub>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𝐻</m:t>
                                        </m:r>
                                      </m:e>
                                      <m:sub>
                                        <m:r>
                                          <a:rPr lang="en-US" altLang="zh-CN" sz="1600" b="0" i="1" smtClean="0">
                                            <a:latin typeface="Cambria Math" panose="02040503050406030204" pitchFamily="18" charset="0"/>
                                          </a:rPr>
                                          <m:t>2</m:t>
                                        </m:r>
                                      </m:sub>
                                      <m:sup>
                                        <m:r>
                                          <a:rPr lang="en-US" altLang="zh-CN" sz="1600" b="0" i="1" smtClean="0">
                                            <a:latin typeface="Cambria Math" panose="02040503050406030204" pitchFamily="18" charset="0"/>
                                          </a:rPr>
                                          <m:t>0</m:t>
                                        </m:r>
                                      </m:sup>
                                    </m:sSubSup>
                                  </m:sub>
                                </m:sSub>
                              </m:oMath>
                            </m:oMathPara>
                          </a14:m>
                          <a:endParaRPr lang="zh-CN" altLang="en-US" sz="16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0830637"/>
                      </a:ext>
                    </a:extLst>
                  </a:tr>
                  <a:tr h="370840">
                    <a:tc rowSpan="2">
                      <a:txBody>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m:rPr>
                                        <m:sty m:val="p"/>
                                      </m:rPr>
                                      <a:rPr lang="en-US" altLang="zh-CN" sz="1600" b="0" i="0" smtClean="0">
                                        <a:latin typeface="Cambria Math" panose="02040503050406030204" pitchFamily="18" charset="0"/>
                                      </a:rPr>
                                      <m:t>Δ</m:t>
                                    </m:r>
                                  </m:e>
                                  <m:sub>
                                    <m:r>
                                      <a:rPr lang="en-US" altLang="zh-CN" sz="1600" b="0" i="1" smtClean="0">
                                        <a:latin typeface="Cambria Math" panose="02040503050406030204" pitchFamily="18" charset="0"/>
                                      </a:rPr>
                                      <m:t>𝑅</m:t>
                                    </m:r>
                                  </m:sub>
                                </m:sSub>
                              </m:oMath>
                            </m:oMathPara>
                          </a14:m>
                          <a:endParaRPr lang="zh-CN" altLang="en-US" sz="16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𝐻</m:t>
                                    </m:r>
                                  </m:e>
                                  <m:sub>
                                    <m:r>
                                      <a:rPr lang="en-US" altLang="zh-CN" sz="1600" b="0" i="1" smtClean="0">
                                        <a:latin typeface="Cambria Math" panose="02040503050406030204" pitchFamily="18" charset="0"/>
                                      </a:rPr>
                                      <m:t>3</m:t>
                                    </m:r>
                                  </m:sub>
                                  <m:sup>
                                    <m:r>
                                      <a:rPr lang="en-US" altLang="zh-CN" sz="1600" b="0" i="1" smtClean="0">
                                        <a:latin typeface="Cambria Math" panose="02040503050406030204" pitchFamily="18" charset="0"/>
                                      </a:rPr>
                                      <m:t>0</m:t>
                                    </m:r>
                                  </m:sup>
                                </m:sSubSup>
                              </m:oMath>
                            </m:oMathPara>
                          </a14:m>
                          <a:endParaRPr lang="zh-CN" altLang="en-US" sz="16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𝑚</m:t>
                                    </m:r>
                                  </m:e>
                                  <m:sub>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𝐻</m:t>
                                        </m:r>
                                      </m:e>
                                      <m:sub>
                                        <m:r>
                                          <a:rPr lang="en-US" altLang="zh-CN" sz="1600" b="0" i="1" smtClean="0">
                                            <a:latin typeface="Cambria Math" panose="02040503050406030204" pitchFamily="18" charset="0"/>
                                          </a:rPr>
                                          <m:t>3</m:t>
                                        </m:r>
                                      </m:sub>
                                      <m:sup>
                                        <m:r>
                                          <a:rPr lang="en-US" altLang="zh-CN" sz="1600" b="0" i="1" smtClean="0">
                                            <a:latin typeface="Cambria Math" panose="02040503050406030204" pitchFamily="18" charset="0"/>
                                          </a:rPr>
                                          <m:t>0</m:t>
                                        </m:r>
                                      </m:sup>
                                    </m:sSubSup>
                                  </m:sub>
                                </m:sSub>
                              </m:oMath>
                            </m:oMathPara>
                          </a14:m>
                          <a:endParaRPr lang="zh-CN" altLang="en-US" sz="16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8805957"/>
                      </a:ext>
                    </a:extLst>
                  </a:tr>
                  <a:tr h="370840">
                    <a:tc vMerge="1">
                      <a:txBody>
                        <a:bodyPr/>
                        <a:lstStyle/>
                        <a:p>
                          <a:endParaRPr lang="zh-CN" alt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𝐻</m:t>
                                    </m:r>
                                  </m:e>
                                  <m:sub>
                                    <m:r>
                                      <a:rPr lang="en-US" altLang="zh-CN" sz="1600" b="0" i="1" smtClean="0">
                                        <a:latin typeface="Cambria Math" panose="02040503050406030204" pitchFamily="18" charset="0"/>
                                      </a:rPr>
                                      <m:t>2</m:t>
                                    </m:r>
                                  </m:sub>
                                  <m:sup>
                                    <m:r>
                                      <a:rPr lang="en-US" altLang="zh-CN" sz="1600" b="0" i="1" smtClean="0">
                                        <a:latin typeface="Cambria Math" panose="02040503050406030204" pitchFamily="18" charset="0"/>
                                      </a:rPr>
                                      <m:t>±±</m:t>
                                    </m:r>
                                  </m:sup>
                                </m:sSubSup>
                              </m:oMath>
                            </m:oMathPara>
                          </a14:m>
                          <a:endParaRPr lang="zh-CN" altLang="en-US" sz="1600" b="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𝑚</m:t>
                                    </m:r>
                                  </m:e>
                                  <m:sub>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𝐻</m:t>
                                        </m:r>
                                      </m:e>
                                      <m:sub>
                                        <m:r>
                                          <a:rPr lang="en-US" altLang="zh-CN" sz="1600" b="0" i="1" smtClean="0">
                                            <a:latin typeface="Cambria Math" panose="02040503050406030204" pitchFamily="18" charset="0"/>
                                          </a:rPr>
                                          <m:t>2</m:t>
                                        </m:r>
                                      </m:sub>
                                      <m:sup>
                                        <m:r>
                                          <a:rPr lang="en-US" altLang="zh-CN" sz="1600" b="0" i="1" smtClean="0">
                                            <a:latin typeface="Cambria Math" panose="02040503050406030204" pitchFamily="18" charset="0"/>
                                          </a:rPr>
                                          <m:t>±±</m:t>
                                        </m:r>
                                      </m:sup>
                                    </m:sSubSup>
                                  </m:sub>
                                </m:sSub>
                              </m:oMath>
                            </m:oMathPara>
                          </a14:m>
                          <a:endParaRPr lang="zh-CN" altLang="en-US" sz="1600" b="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5967173"/>
                      </a:ext>
                    </a:extLst>
                  </a:tr>
                </a:tbl>
              </a:graphicData>
            </a:graphic>
          </p:graphicFrame>
        </mc:Choice>
        <mc:Fallback xmlns="">
          <p:graphicFrame>
            <p:nvGraphicFramePr>
              <p:cNvPr id="6" name="表格 5">
                <a:extLst>
                  <a:ext uri="{FF2B5EF4-FFF2-40B4-BE49-F238E27FC236}">
                    <a16:creationId xmlns:a16="http://schemas.microsoft.com/office/drawing/2014/main" id="{B4DC82DF-3920-A96B-7E5C-0524BD9F6EF1}"/>
                  </a:ext>
                </a:extLst>
              </p:cNvPr>
              <p:cNvGraphicFramePr>
                <a:graphicFrameLocks noGrp="1"/>
              </p:cNvGraphicFramePr>
              <p:nvPr>
                <p:extLst>
                  <p:ext uri="{D42A27DB-BD31-4B8C-83A1-F6EECF244321}">
                    <p14:modId xmlns:p14="http://schemas.microsoft.com/office/powerpoint/2010/main" val="2464657889"/>
                  </p:ext>
                </p:extLst>
              </p:nvPr>
            </p:nvGraphicFramePr>
            <p:xfrm>
              <a:off x="5194861" y="2505951"/>
              <a:ext cx="3565604" cy="3020950"/>
            </p:xfrm>
            <a:graphic>
              <a:graphicData uri="http://schemas.openxmlformats.org/drawingml/2006/table">
                <a:tbl>
                  <a:tblPr>
                    <a:tableStyleId>{5C22544A-7EE6-4342-B048-85BDC9FD1C3A}</a:tableStyleId>
                  </a:tblPr>
                  <a:tblGrid>
                    <a:gridCol w="1092428">
                      <a:extLst>
                        <a:ext uri="{9D8B030D-6E8A-4147-A177-3AD203B41FA5}">
                          <a16:colId xmlns:a16="http://schemas.microsoft.com/office/drawing/2014/main" val="3527368693"/>
                        </a:ext>
                      </a:extLst>
                    </a:gridCol>
                    <a:gridCol w="1632419">
                      <a:extLst>
                        <a:ext uri="{9D8B030D-6E8A-4147-A177-3AD203B41FA5}">
                          <a16:colId xmlns:a16="http://schemas.microsoft.com/office/drawing/2014/main" val="1514960653"/>
                        </a:ext>
                      </a:extLst>
                    </a:gridCol>
                    <a:gridCol w="840757">
                      <a:extLst>
                        <a:ext uri="{9D8B030D-6E8A-4147-A177-3AD203B41FA5}">
                          <a16:colId xmlns:a16="http://schemas.microsoft.com/office/drawing/2014/main" val="1991733197"/>
                        </a:ext>
                      </a:extLst>
                    </a:gridCol>
                  </a:tblGrid>
                  <a:tr h="370840">
                    <a:tc>
                      <a:txBody>
                        <a:bodyPr/>
                        <a:lstStyle/>
                        <a:p>
                          <a:pPr algn="ctr"/>
                          <a:r>
                            <a:rPr lang="en-US" altLang="zh-CN" sz="1600" dirty="0"/>
                            <a:t>before SSB</a:t>
                          </a:r>
                          <a:endParaRPr lang="zh-CN" alt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t>After SSB</a:t>
                          </a:r>
                          <a:endParaRPr lang="zh-CN" alt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t>mass</a:t>
                          </a:r>
                          <a:endParaRPr lang="zh-CN" alt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5485196"/>
                      </a:ext>
                    </a:extLst>
                  </a:tr>
                  <a:tr h="370840">
                    <a:tc rowSpan="2">
                      <a:txBody>
                        <a:bodyPr/>
                        <a:lstStyle/>
                        <a:p>
                          <a:endParaRPr lang="zh-CN"/>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t="-52459" r="-226111" b="-257377"/>
                          </a:stretch>
                        </a:blipFill>
                      </a:tcPr>
                    </a:tc>
                    <a:tc>
                      <a:txBody>
                        <a:bodyPr/>
                        <a:lstStyle/>
                        <a:p>
                          <a:endParaRPr lang="zh-CN"/>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67164" t="-104918" r="-51866" b="-614754"/>
                          </a:stretch>
                        </a:blipFill>
                      </a:tcPr>
                    </a:tc>
                    <a:tc>
                      <a:txBody>
                        <a:bodyPr/>
                        <a:lstStyle/>
                        <a:p>
                          <a:endParaRPr lang="zh-CN"/>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324638" t="-104918" r="-725" b="-614754"/>
                          </a:stretch>
                        </a:blipFill>
                      </a:tcPr>
                    </a:tc>
                    <a:extLst>
                      <a:ext uri="{0D108BD9-81ED-4DB2-BD59-A6C34878D82A}">
                        <a16:rowId xmlns:a16="http://schemas.microsoft.com/office/drawing/2014/main" val="1272695931"/>
                      </a:ext>
                    </a:extLst>
                  </a:tr>
                  <a:tr h="370840">
                    <a:tc vMerge="1">
                      <a:txBody>
                        <a:bodyPr/>
                        <a:lstStyle/>
                        <a:p>
                          <a:pPr/>
                          <a:endParaRP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67164" t="-204918" r="-51866" b="-514754"/>
                          </a:stretch>
                        </a:blipFill>
                      </a:tcPr>
                    </a:tc>
                    <a:tc>
                      <a:txBody>
                        <a:bodyPr/>
                        <a:lstStyle/>
                        <a:p>
                          <a:endParaRPr lang="zh-CN"/>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324638" t="-204918" r="-725" b="-514754"/>
                          </a:stretch>
                        </a:blipFill>
                      </a:tcPr>
                    </a:tc>
                    <a:extLst>
                      <a:ext uri="{0D108BD9-81ED-4DB2-BD59-A6C34878D82A}">
                        <a16:rowId xmlns:a16="http://schemas.microsoft.com/office/drawing/2014/main" val="3247453001"/>
                      </a:ext>
                    </a:extLst>
                  </a:tr>
                  <a:tr h="370840">
                    <a:tc rowSpan="2">
                      <a:txBody>
                        <a:bodyPr/>
                        <a:lstStyle/>
                        <a:p>
                          <a:endParaRPr lang="zh-CN"/>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t="-151220" r="-226111" b="-155285"/>
                          </a:stretch>
                        </a:blipFill>
                      </a:tcPr>
                    </a:tc>
                    <a:tc>
                      <a:txBody>
                        <a:bodyPr/>
                        <a:lstStyle/>
                        <a:p>
                          <a:endParaRPr lang="zh-CN"/>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67164" t="-304918" r="-51866" b="-414754"/>
                          </a:stretch>
                        </a:blipFill>
                      </a:tcPr>
                    </a:tc>
                    <a:tc>
                      <a:txBody>
                        <a:bodyPr/>
                        <a:lstStyle/>
                        <a:p>
                          <a:endParaRPr lang="zh-CN"/>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324638" t="-304918" r="-725" b="-414754"/>
                          </a:stretch>
                        </a:blipFill>
                      </a:tcPr>
                    </a:tc>
                    <a:extLst>
                      <a:ext uri="{0D108BD9-81ED-4DB2-BD59-A6C34878D82A}">
                        <a16:rowId xmlns:a16="http://schemas.microsoft.com/office/drawing/2014/main" val="1253997014"/>
                      </a:ext>
                    </a:extLst>
                  </a:tr>
                  <a:tr h="378968">
                    <a:tc vMerge="1">
                      <a:txBody>
                        <a:bodyPr/>
                        <a:lstStyle/>
                        <a:p>
                          <a:pPr/>
                          <a:endParaRPr lang="zh-CN" alt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67164" t="-398387" r="-51866" b="-308065"/>
                          </a:stretch>
                        </a:blipFill>
                      </a:tcPr>
                    </a:tc>
                    <a:tc>
                      <a:txBody>
                        <a:bodyPr/>
                        <a:lstStyle/>
                        <a:p>
                          <a:endParaRPr lang="zh-CN"/>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324638" t="-398387" r="-725" b="-308065"/>
                          </a:stretch>
                        </a:blipFill>
                      </a:tcPr>
                    </a:tc>
                    <a:extLst>
                      <a:ext uri="{0D108BD9-81ED-4DB2-BD59-A6C34878D82A}">
                        <a16:rowId xmlns:a16="http://schemas.microsoft.com/office/drawing/2014/main" val="3028392961"/>
                      </a:ext>
                    </a:extLst>
                  </a:tr>
                  <a:tr h="379540">
                    <a:tc>
                      <a:txBody>
                        <a:bodyPr/>
                        <a:lstStyle/>
                        <a:p>
                          <a:endParaRPr lang="zh-CN"/>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t="-498387" r="-226111" b="-208065"/>
                          </a:stretch>
                        </a:blipFill>
                      </a:tcPr>
                    </a:tc>
                    <a:tc>
                      <a:txBody>
                        <a:bodyPr/>
                        <a:lstStyle/>
                        <a:p>
                          <a:endParaRPr lang="zh-CN"/>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67164" t="-498387" r="-51866" b="-208065"/>
                          </a:stretch>
                        </a:blipFill>
                      </a:tcPr>
                    </a:tc>
                    <a:tc>
                      <a:txBody>
                        <a:bodyPr/>
                        <a:lstStyle/>
                        <a:p>
                          <a:endParaRPr lang="zh-CN"/>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324638" t="-498387" r="-725" b="-208065"/>
                          </a:stretch>
                        </a:blipFill>
                      </a:tcPr>
                    </a:tc>
                    <a:extLst>
                      <a:ext uri="{0D108BD9-81ED-4DB2-BD59-A6C34878D82A}">
                        <a16:rowId xmlns:a16="http://schemas.microsoft.com/office/drawing/2014/main" val="1040830637"/>
                      </a:ext>
                    </a:extLst>
                  </a:tr>
                  <a:tr h="380619">
                    <a:tc rowSpan="2">
                      <a:txBody>
                        <a:bodyPr/>
                        <a:lstStyle/>
                        <a:p>
                          <a:endParaRPr lang="zh-CN"/>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t="-289844" r="-226111" b="-781"/>
                          </a:stretch>
                        </a:blipFill>
                      </a:tcPr>
                    </a:tc>
                    <a:tc>
                      <a:txBody>
                        <a:bodyPr/>
                        <a:lstStyle/>
                        <a:p>
                          <a:endParaRPr lang="zh-CN"/>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67164" t="-588889" r="-51866" b="-104762"/>
                          </a:stretch>
                        </a:blipFill>
                      </a:tcPr>
                    </a:tc>
                    <a:tc>
                      <a:txBody>
                        <a:bodyPr/>
                        <a:lstStyle/>
                        <a:p>
                          <a:endParaRPr lang="zh-CN"/>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324638" t="-588889" r="-725" b="-104762"/>
                          </a:stretch>
                        </a:blipFill>
                      </a:tcPr>
                    </a:tc>
                    <a:extLst>
                      <a:ext uri="{0D108BD9-81ED-4DB2-BD59-A6C34878D82A}">
                        <a16:rowId xmlns:a16="http://schemas.microsoft.com/office/drawing/2014/main" val="1318805957"/>
                      </a:ext>
                    </a:extLst>
                  </a:tr>
                  <a:tr h="398463">
                    <a:tc vMerge="1">
                      <a:txBody>
                        <a:bodyPr/>
                        <a:lstStyle/>
                        <a:p>
                          <a:pPr/>
                          <a:endParaRPr lang="zh-CN" alt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67164" t="-667692" r="-51866" b="-1538"/>
                          </a:stretch>
                        </a:blipFill>
                      </a:tcPr>
                    </a:tc>
                    <a:tc>
                      <a:txBody>
                        <a:bodyPr/>
                        <a:lstStyle/>
                        <a:p>
                          <a:endParaRPr lang="zh-CN"/>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324638" t="-667692" r="-725" b="-1538"/>
                          </a:stretch>
                        </a:blipFill>
                      </a:tcPr>
                    </a:tc>
                    <a:extLst>
                      <a:ext uri="{0D108BD9-81ED-4DB2-BD59-A6C34878D82A}">
                        <a16:rowId xmlns:a16="http://schemas.microsoft.com/office/drawing/2014/main" val="3675967173"/>
                      </a:ext>
                    </a:extLst>
                  </a:tr>
                </a:tbl>
              </a:graphicData>
            </a:graphic>
          </p:graphicFrame>
        </mc:Fallback>
      </mc:AlternateContent>
      <p:sp>
        <p:nvSpPr>
          <p:cNvPr id="7" name="矩形 6">
            <a:extLst>
              <a:ext uri="{FF2B5EF4-FFF2-40B4-BE49-F238E27FC236}">
                <a16:creationId xmlns:a16="http://schemas.microsoft.com/office/drawing/2014/main" id="{1413D6FC-792D-C454-F5E3-174118636691}"/>
              </a:ext>
            </a:extLst>
          </p:cNvPr>
          <p:cNvSpPr/>
          <p:nvPr/>
        </p:nvSpPr>
        <p:spPr>
          <a:xfrm>
            <a:off x="8004206" y="4016426"/>
            <a:ext cx="616783" cy="1576206"/>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7D3B59A0-1A9D-742A-94C9-783F7CC7F78B}"/>
              </a:ext>
            </a:extLst>
          </p:cNvPr>
          <p:cNvSpPr txBox="1"/>
          <p:nvPr/>
        </p:nvSpPr>
        <p:spPr>
          <a:xfrm>
            <a:off x="5194861" y="2037736"/>
            <a:ext cx="1774397" cy="276999"/>
          </a:xfrm>
          <a:prstGeom prst="rect">
            <a:avLst/>
          </a:prstGeom>
          <a:noFill/>
        </p:spPr>
        <p:txBody>
          <a:bodyPr wrap="none" lIns="0" tIns="0" rIns="0" bIns="0" rtlCol="0">
            <a:spAutoFit/>
          </a:bodyPr>
          <a:lstStyle/>
          <a:p>
            <a:pPr marL="285744" indent="-285744">
              <a:buFont typeface="Arial" panose="020B0604020202020204" pitchFamily="34" charset="0"/>
              <a:buChar char="•"/>
            </a:pPr>
            <a:r>
              <a:rPr lang="en-US" altLang="zh-CN" dirty="0"/>
              <a:t>Particle masses</a:t>
            </a:r>
          </a:p>
        </p:txBody>
      </p:sp>
      <p:sp>
        <p:nvSpPr>
          <p:cNvPr id="9" name="矩形 8">
            <a:extLst>
              <a:ext uri="{FF2B5EF4-FFF2-40B4-BE49-F238E27FC236}">
                <a16:creationId xmlns:a16="http://schemas.microsoft.com/office/drawing/2014/main" id="{80C777F3-5C96-B647-3871-92228EF6810D}"/>
              </a:ext>
            </a:extLst>
          </p:cNvPr>
          <p:cNvSpPr/>
          <p:nvPr/>
        </p:nvSpPr>
        <p:spPr>
          <a:xfrm>
            <a:off x="3033326" y="4255980"/>
            <a:ext cx="280607" cy="341695"/>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50005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16007C-4D2E-ABE5-CF20-7C39E269D983}"/>
              </a:ext>
            </a:extLst>
          </p:cNvPr>
          <p:cNvSpPr>
            <a:spLocks noGrp="1"/>
          </p:cNvSpPr>
          <p:nvPr>
            <p:ph type="title"/>
          </p:nvPr>
        </p:nvSpPr>
        <p:spPr/>
        <p:txBody>
          <a:bodyPr>
            <a:normAutofit/>
          </a:bodyPr>
          <a:lstStyle/>
          <a:p>
            <a:r>
              <a:rPr lang="en-US" altLang="zh-CN" sz="4000" dirty="0"/>
              <a:t>Cosmological FOPT</a:t>
            </a:r>
            <a:endParaRPr lang="zh-CN" altLang="en-US" sz="4000" dirty="0"/>
          </a:p>
        </p:txBody>
      </p: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2D33D5BA-018D-555B-53B5-68084DB725CE}"/>
                  </a:ext>
                </a:extLst>
              </p:cNvPr>
              <p:cNvSpPr txBox="1"/>
              <p:nvPr/>
            </p:nvSpPr>
            <p:spPr>
              <a:xfrm>
                <a:off x="5394294" y="1716048"/>
                <a:ext cx="2808269" cy="2553071"/>
              </a:xfrm>
              <a:prstGeom prst="rect">
                <a:avLst/>
              </a:prstGeom>
              <a:noFill/>
            </p:spPr>
            <p:txBody>
              <a:bodyPr wrap="none" lIns="0" tIns="0" rIns="0" bIns="0" rtlCol="0">
                <a:spAutoFit/>
              </a:bodyPr>
              <a:lstStyle/>
              <a:p>
                <a:pPr marL="285744" indent="-285744">
                  <a:buFont typeface="Arial" panose="020B0604020202020204" pitchFamily="34" charset="0"/>
                  <a:buChar char="•"/>
                </a:pPr>
                <a:r>
                  <a:rPr lang="en-US" altLang="zh-CN" dirty="0"/>
                  <a:t>Effective potential</a:t>
                </a:r>
                <a:br>
                  <a:rPr lang="en-US" altLang="zh-CN" i="1" dirty="0">
                    <a:solidFill>
                      <a:srgbClr val="131413"/>
                    </a:solidFill>
                    <a:latin typeface="Cambria Math" panose="02040503050406030204" pitchFamily="18" charset="0"/>
                  </a:rPr>
                </a:br>
                <a14:m>
                  <m:oMath xmlns:m="http://schemas.openxmlformats.org/officeDocument/2006/math">
                    <m:sSub>
                      <m:sSubPr>
                        <m:ctrlPr>
                          <a:rPr lang="en-US" altLang="zh-CN" i="1">
                            <a:solidFill>
                              <a:srgbClr val="131413"/>
                            </a:solidFill>
                            <a:latin typeface="Cambria Math" panose="02040503050406030204" pitchFamily="18" charset="0"/>
                          </a:rPr>
                        </m:ctrlPr>
                      </m:sSubPr>
                      <m:e>
                        <m:r>
                          <a:rPr lang="en-US" altLang="zh-CN" i="1">
                            <a:solidFill>
                              <a:srgbClr val="131413"/>
                            </a:solidFill>
                            <a:latin typeface="Cambria Math" panose="02040503050406030204" pitchFamily="18" charset="0"/>
                          </a:rPr>
                          <m:t>𝑉</m:t>
                        </m:r>
                      </m:e>
                      <m:sub>
                        <m:r>
                          <m:rPr>
                            <m:sty m:val="p"/>
                          </m:rPr>
                          <a:rPr lang="en-US" altLang="zh-CN" i="1">
                            <a:solidFill>
                              <a:srgbClr val="131413"/>
                            </a:solidFill>
                            <a:latin typeface="Cambria Math" panose="02040503050406030204" pitchFamily="18" charset="0"/>
                          </a:rPr>
                          <m:t>eff</m:t>
                        </m:r>
                      </m:sub>
                    </m:sSub>
                    <m:r>
                      <m:rPr>
                        <m:aln/>
                      </m:rPr>
                      <a:rPr lang="en-US" altLang="zh-CN" i="1">
                        <a:solidFill>
                          <a:srgbClr val="131413"/>
                        </a:solidFill>
                        <a:latin typeface="Cambria Math" panose="02040503050406030204" pitchFamily="18" charset="0"/>
                      </a:rPr>
                      <m:t>=</m:t>
                    </m:r>
                    <m:sSub>
                      <m:sSubPr>
                        <m:ctrlPr>
                          <a:rPr lang="en-US" altLang="zh-CN" i="1">
                            <a:solidFill>
                              <a:srgbClr val="131413"/>
                            </a:solidFill>
                            <a:latin typeface="Cambria Math" panose="02040503050406030204" pitchFamily="18" charset="0"/>
                          </a:rPr>
                        </m:ctrlPr>
                      </m:sSubPr>
                      <m:e>
                        <m:r>
                          <a:rPr lang="en-US" altLang="zh-CN" i="1">
                            <a:solidFill>
                              <a:srgbClr val="131413"/>
                            </a:solidFill>
                            <a:latin typeface="Cambria Math" panose="02040503050406030204" pitchFamily="18" charset="0"/>
                          </a:rPr>
                          <m:t>𝑉</m:t>
                        </m:r>
                      </m:e>
                      <m:sub>
                        <m:r>
                          <a:rPr lang="en-US" altLang="zh-CN" i="1">
                            <a:solidFill>
                              <a:srgbClr val="131413"/>
                            </a:solidFill>
                            <a:latin typeface="Cambria Math" panose="02040503050406030204" pitchFamily="18" charset="0"/>
                          </a:rPr>
                          <m:t>0</m:t>
                        </m:r>
                      </m:sub>
                    </m:sSub>
                    <m:r>
                      <a:rPr lang="en-US" altLang="zh-CN" i="1">
                        <a:solidFill>
                          <a:srgbClr val="131413"/>
                        </a:solidFill>
                        <a:latin typeface="Cambria Math" panose="02040503050406030204" pitchFamily="18" charset="0"/>
                      </a:rPr>
                      <m:t>+</m:t>
                    </m:r>
                    <m:sSub>
                      <m:sSubPr>
                        <m:ctrlPr>
                          <a:rPr lang="en-US" altLang="zh-CN" i="1">
                            <a:solidFill>
                              <a:srgbClr val="131413"/>
                            </a:solidFill>
                            <a:latin typeface="Cambria Math" panose="02040503050406030204" pitchFamily="18" charset="0"/>
                          </a:rPr>
                        </m:ctrlPr>
                      </m:sSubPr>
                      <m:e>
                        <m:r>
                          <a:rPr lang="en-US" altLang="zh-CN" i="1">
                            <a:solidFill>
                              <a:srgbClr val="131413"/>
                            </a:solidFill>
                            <a:latin typeface="Cambria Math" panose="02040503050406030204" pitchFamily="18" charset="0"/>
                          </a:rPr>
                          <m:t>𝑉</m:t>
                        </m:r>
                      </m:e>
                      <m:sub>
                        <m:r>
                          <a:rPr lang="en-US" altLang="zh-CN" i="1">
                            <a:solidFill>
                              <a:srgbClr val="131413"/>
                            </a:solidFill>
                            <a:latin typeface="Cambria Math" panose="02040503050406030204" pitchFamily="18" charset="0"/>
                          </a:rPr>
                          <m:t>𝐶𝑊</m:t>
                        </m:r>
                      </m:sub>
                    </m:sSub>
                    <m:r>
                      <a:rPr lang="en-US" altLang="zh-CN" i="1">
                        <a:solidFill>
                          <a:srgbClr val="131413"/>
                        </a:solidFill>
                        <a:latin typeface="Cambria Math" panose="02040503050406030204" pitchFamily="18" charset="0"/>
                      </a:rPr>
                      <m:t>+</m:t>
                    </m:r>
                    <m:sSub>
                      <m:sSubPr>
                        <m:ctrlPr>
                          <a:rPr lang="en-US" altLang="zh-CN" i="1">
                            <a:solidFill>
                              <a:srgbClr val="131413"/>
                            </a:solidFill>
                            <a:latin typeface="Cambria Math" panose="02040503050406030204" pitchFamily="18" charset="0"/>
                          </a:rPr>
                        </m:ctrlPr>
                      </m:sSubPr>
                      <m:e>
                        <m:r>
                          <a:rPr lang="en-US" altLang="zh-CN" i="1">
                            <a:solidFill>
                              <a:srgbClr val="131413"/>
                            </a:solidFill>
                            <a:latin typeface="Cambria Math" panose="02040503050406030204" pitchFamily="18" charset="0"/>
                          </a:rPr>
                          <m:t>𝑉</m:t>
                        </m:r>
                      </m:e>
                      <m:sub>
                        <m:r>
                          <a:rPr lang="en-US" altLang="zh-CN" i="1">
                            <a:solidFill>
                              <a:srgbClr val="131413"/>
                            </a:solidFill>
                            <a:latin typeface="Cambria Math" panose="02040503050406030204" pitchFamily="18" charset="0"/>
                          </a:rPr>
                          <m:t>𝑇</m:t>
                        </m:r>
                      </m:sub>
                    </m:sSub>
                  </m:oMath>
                </a14:m>
                <a:endParaRPr lang="en-US" altLang="zh-CN" dirty="0"/>
              </a:p>
              <a:p>
                <a:pPr marL="285744" indent="-285744">
                  <a:buFont typeface="Arial" panose="020B0604020202020204" pitchFamily="34" charset="0"/>
                  <a:buChar char="•"/>
                </a:pPr>
                <a:r>
                  <a:rPr lang="en-US" altLang="zh-CN" dirty="0"/>
                  <a:t>Where</a:t>
                </a:r>
                <a:br>
                  <a:rPr lang="en-US" altLang="zh-CN" dirty="0"/>
                </a:b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0</m:t>
                        </m:r>
                      </m:sub>
                    </m:sSub>
                    <m:r>
                      <a:rPr lang="en-US" altLang="zh-CN" i="1">
                        <a:latin typeface="Cambria Math" panose="02040503050406030204" pitchFamily="18" charset="0"/>
                      </a:rPr>
                      <m:t>=−</m:t>
                    </m:r>
                    <m:f>
                      <m:fPr>
                        <m:ctrlPr>
                          <a:rPr lang="en-US" altLang="zh-CN" i="1">
                            <a:latin typeface="Cambria Math" panose="02040503050406030204" pitchFamily="18" charset="0"/>
                          </a:rPr>
                        </m:ctrlPr>
                      </m:fPr>
                      <m:num>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𝜇</m:t>
                            </m:r>
                          </m:e>
                          <m:sub>
                            <m:r>
                              <a:rPr lang="en-US" altLang="zh-CN" i="1">
                                <a:latin typeface="Cambria Math" panose="02040503050406030204" pitchFamily="18" charset="0"/>
                              </a:rPr>
                              <m:t>3</m:t>
                            </m:r>
                          </m:sub>
                          <m:sup>
                            <m:r>
                              <a:rPr lang="en-US" altLang="zh-CN" i="1">
                                <a:latin typeface="Cambria Math" panose="02040503050406030204" pitchFamily="18" charset="0"/>
                              </a:rPr>
                              <m:t>2</m:t>
                            </m:r>
                          </m:sup>
                        </m:sSubSup>
                      </m:num>
                      <m:den>
                        <m:r>
                          <a:rPr lang="en-US" altLang="zh-CN" i="1">
                            <a:latin typeface="Cambria Math" panose="02040503050406030204" pitchFamily="18" charset="0"/>
                          </a:rPr>
                          <m:t>2</m:t>
                        </m:r>
                      </m:den>
                    </m:f>
                    <m:sSup>
                      <m:sSupPr>
                        <m:ctrlPr>
                          <a:rPr lang="en-US" altLang="zh-CN" i="1">
                            <a:latin typeface="Cambria Math" panose="02040503050406030204" pitchFamily="18" charset="0"/>
                          </a:rPr>
                        </m:ctrlPr>
                      </m:sSupPr>
                      <m:e>
                        <m:r>
                          <a:rPr lang="en-US" altLang="zh-CN" i="1">
                            <a:latin typeface="Cambria Math" panose="02040503050406030204" pitchFamily="18" charset="0"/>
                          </a:rPr>
                          <m:t>𝜙</m:t>
                        </m:r>
                      </m:e>
                      <m:sup>
                        <m:r>
                          <a:rPr lang="en-US" altLang="zh-CN" i="1">
                            <a:latin typeface="Cambria Math" panose="02040503050406030204" pitchFamily="18" charset="0"/>
                          </a:rPr>
                          <m:t>2</m:t>
                        </m:r>
                      </m:sup>
                    </m:sSup>
                    <m:r>
                      <a:rPr lang="en-US" altLang="zh-CN" i="1">
                        <a:latin typeface="Cambria Math" panose="02040503050406030204" pitchFamily="18" charset="0"/>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𝜌</m:t>
                            </m:r>
                          </m:e>
                          <m:sub>
                            <m:r>
                              <a:rPr lang="en-US" altLang="zh-CN" i="1">
                                <a:latin typeface="Cambria Math" panose="02040503050406030204" pitchFamily="18" charset="0"/>
                              </a:rPr>
                              <m:t>1</m:t>
                            </m:r>
                          </m:sub>
                        </m:sSub>
                      </m:num>
                      <m:den>
                        <m:r>
                          <a:rPr lang="en-US" altLang="zh-CN" i="1">
                            <a:latin typeface="Cambria Math" panose="02040503050406030204" pitchFamily="18" charset="0"/>
                          </a:rPr>
                          <m:t>4</m:t>
                        </m:r>
                      </m:den>
                    </m:f>
                    <m:sSup>
                      <m:sSupPr>
                        <m:ctrlPr>
                          <a:rPr lang="en-US" altLang="zh-CN" i="1">
                            <a:latin typeface="Cambria Math" panose="02040503050406030204" pitchFamily="18" charset="0"/>
                          </a:rPr>
                        </m:ctrlPr>
                      </m:sSupPr>
                      <m:e>
                        <m:r>
                          <a:rPr lang="en-US" altLang="zh-CN" i="1">
                            <a:latin typeface="Cambria Math" panose="02040503050406030204" pitchFamily="18" charset="0"/>
                          </a:rPr>
                          <m:t>𝜙</m:t>
                        </m:r>
                      </m:e>
                      <m:sup>
                        <m:r>
                          <a:rPr lang="en-US" altLang="zh-CN" i="1">
                            <a:latin typeface="Cambria Math" panose="02040503050406030204" pitchFamily="18" charset="0"/>
                          </a:rPr>
                          <m:t>4</m:t>
                        </m:r>
                      </m:sup>
                    </m:sSup>
                  </m:oMath>
                </a14:m>
                <a:r>
                  <a:rPr lang="en-US" altLang="zh-CN" dirty="0"/>
                  <a:t> </a:t>
                </a:r>
                <a:br>
                  <a:rPr lang="en-US" altLang="zh-CN" dirty="0"/>
                </a:b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𝐶𝑊</m:t>
                        </m:r>
                      </m:sub>
                    </m:sSub>
                    <m:r>
                      <a:rPr lang="en-US" altLang="zh-CN" i="1">
                        <a:latin typeface="Cambria Math" panose="02040503050406030204" pitchFamily="18" charset="0"/>
                      </a:rPr>
                      <m:t>=</m:t>
                    </m:r>
                    <m:nary>
                      <m:naryPr>
                        <m:chr m:val="∑"/>
                        <m:supHide m:val="on"/>
                        <m:ctrlPr>
                          <a:rPr lang="en-US" altLang="zh-CN" i="1">
                            <a:latin typeface="Cambria Math" panose="02040503050406030204" pitchFamily="18" charset="0"/>
                          </a:rPr>
                        </m:ctrlPr>
                      </m:naryPr>
                      <m:sub>
                        <m:r>
                          <m:rPr>
                            <m:brk m:alnAt="7"/>
                          </m:rPr>
                          <a:rPr lang="en-US" altLang="zh-CN" i="1">
                            <a:latin typeface="Cambria Math" panose="02040503050406030204" pitchFamily="18" charset="0"/>
                          </a:rPr>
                          <m:t>𝑖</m:t>
                        </m:r>
                      </m:sub>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𝑔</m:t>
                            </m:r>
                          </m:e>
                          <m:sub>
                            <m:r>
                              <a:rPr lang="en-US" altLang="zh-CN" i="1">
                                <a:latin typeface="Cambria Math" panose="02040503050406030204" pitchFamily="18" charset="0"/>
                              </a:rPr>
                              <m:t>𝑖</m:t>
                            </m:r>
                          </m:sub>
                        </m:sSub>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𝑚</m:t>
                            </m:r>
                          </m:e>
                          <m:sub>
                            <m:r>
                              <a:rPr lang="en-US" altLang="zh-CN" i="1">
                                <a:latin typeface="Cambria Math" panose="02040503050406030204" pitchFamily="18" charset="0"/>
                              </a:rPr>
                              <m:t>𝑖</m:t>
                            </m:r>
                          </m:sub>
                          <m:sup>
                            <m:r>
                              <a:rPr lang="en-US" altLang="zh-CN" i="1">
                                <a:latin typeface="Cambria Math" panose="02040503050406030204" pitchFamily="18" charset="0"/>
                              </a:rPr>
                              <m:t>4</m:t>
                            </m:r>
                          </m:sup>
                        </m:sSubSup>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ln</m:t>
                            </m:r>
                          </m:fName>
                          <m:e>
                            <m:f>
                              <m:fPr>
                                <m:ctrlPr>
                                  <a:rPr lang="en-US" altLang="zh-CN" i="1">
                                    <a:latin typeface="Cambria Math" panose="02040503050406030204" pitchFamily="18" charset="0"/>
                                  </a:rPr>
                                </m:ctrlPr>
                              </m:fPr>
                              <m:num>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𝑚</m:t>
                                    </m:r>
                                  </m:e>
                                  <m:sub>
                                    <m:r>
                                      <a:rPr lang="en-US" altLang="zh-CN" i="1">
                                        <a:latin typeface="Cambria Math" panose="02040503050406030204" pitchFamily="18" charset="0"/>
                                      </a:rPr>
                                      <m:t>𝑖</m:t>
                                    </m:r>
                                  </m:sub>
                                  <m:sup>
                                    <m:r>
                                      <a:rPr lang="en-US" altLang="zh-CN" i="1">
                                        <a:latin typeface="Cambria Math" panose="02040503050406030204" pitchFamily="18" charset="0"/>
                                      </a:rPr>
                                      <m:t>2</m:t>
                                    </m:r>
                                  </m:sup>
                                </m:sSubSup>
                              </m:num>
                              <m:den>
                                <m:sSup>
                                  <m:sSupPr>
                                    <m:ctrlPr>
                                      <a:rPr lang="en-US" altLang="zh-CN" i="1">
                                        <a:latin typeface="Cambria Math" panose="02040503050406030204" pitchFamily="18" charset="0"/>
                                      </a:rPr>
                                    </m:ctrlPr>
                                  </m:sSupPr>
                                  <m:e>
                                    <m:r>
                                      <a:rPr lang="en-US" altLang="zh-CN" i="1">
                                        <a:latin typeface="Cambria Math" panose="02040503050406030204" pitchFamily="18" charset="0"/>
                                      </a:rPr>
                                      <m:t>𝜇</m:t>
                                    </m:r>
                                  </m:e>
                                  <m:sup>
                                    <m:r>
                                      <a:rPr lang="en-US" altLang="zh-CN" i="1">
                                        <a:latin typeface="Cambria Math" panose="02040503050406030204" pitchFamily="18" charset="0"/>
                                      </a:rPr>
                                      <m:t>2</m:t>
                                    </m:r>
                                  </m:sup>
                                </m:sSup>
                              </m:den>
                            </m:f>
                          </m:e>
                        </m:func>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𝑖</m:t>
                            </m:r>
                          </m:sub>
                        </m:sSub>
                      </m:e>
                    </m:nary>
                  </m:oMath>
                </a14:m>
                <a:r>
                  <a:rPr lang="en-US" altLang="zh-CN" dirty="0"/>
                  <a:t> </a:t>
                </a:r>
                <a:br>
                  <a:rPr lang="en-US" altLang="zh-CN" dirty="0"/>
                </a:b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𝑇</m:t>
                        </m:r>
                      </m:sub>
                    </m:sSub>
                    <m:r>
                      <a:rPr lang="en-US" altLang="zh-CN" i="1">
                        <a:latin typeface="Cambria Math" panose="02040503050406030204" pitchFamily="18" charset="0"/>
                      </a:rPr>
                      <m:t>=</m:t>
                    </m:r>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i="1">
                                <a:latin typeface="Cambria Math" panose="02040503050406030204" pitchFamily="18" charset="0"/>
                              </a:rPr>
                              <m:t>𝑇</m:t>
                            </m:r>
                          </m:e>
                          <m:sup>
                            <m:r>
                              <a:rPr lang="en-US" altLang="zh-CN" i="1">
                                <a:latin typeface="Cambria Math" panose="02040503050406030204" pitchFamily="18" charset="0"/>
                              </a:rPr>
                              <m:t>4</m:t>
                            </m:r>
                          </m:sup>
                        </m:sSup>
                      </m:num>
                      <m:den>
                        <m:r>
                          <a:rPr lang="en-US" altLang="zh-CN" i="1">
                            <a:latin typeface="Cambria Math" panose="02040503050406030204" pitchFamily="18" charset="0"/>
                          </a:rPr>
                          <m:t>2</m:t>
                        </m:r>
                        <m:sSup>
                          <m:sSupPr>
                            <m:ctrlPr>
                              <a:rPr lang="en-US" altLang="zh-CN" i="1">
                                <a:latin typeface="Cambria Math" panose="02040503050406030204" pitchFamily="18" charset="0"/>
                              </a:rPr>
                            </m:ctrlPr>
                          </m:sSupPr>
                          <m:e>
                            <m:r>
                              <a:rPr lang="en-US" altLang="zh-CN" i="1">
                                <a:latin typeface="Cambria Math" panose="02040503050406030204" pitchFamily="18" charset="0"/>
                              </a:rPr>
                              <m:t>𝜋</m:t>
                            </m:r>
                          </m:e>
                          <m:sup>
                            <m:r>
                              <a:rPr lang="en-US" altLang="zh-CN" i="1">
                                <a:latin typeface="Cambria Math" panose="02040503050406030204" pitchFamily="18" charset="0"/>
                              </a:rPr>
                              <m:t>2</m:t>
                            </m:r>
                          </m:sup>
                        </m:sSup>
                      </m:den>
                    </m:f>
                    <m:nary>
                      <m:naryPr>
                        <m:chr m:val="∑"/>
                        <m:supHide m:val="on"/>
                        <m:ctrlPr>
                          <a:rPr lang="en-US" altLang="zh-CN" i="1">
                            <a:latin typeface="Cambria Math" panose="02040503050406030204" pitchFamily="18" charset="0"/>
                          </a:rPr>
                        </m:ctrlPr>
                      </m:naryPr>
                      <m:sub>
                        <m:r>
                          <a:rPr lang="en-US" altLang="zh-CN" i="1">
                            <a:latin typeface="Cambria Math" panose="02040503050406030204" pitchFamily="18" charset="0"/>
                          </a:rPr>
                          <m:t>𝑖</m:t>
                        </m:r>
                      </m:sub>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𝑔</m:t>
                            </m:r>
                          </m:e>
                          <m:sub>
                            <m:r>
                              <a:rPr lang="en-US" altLang="zh-CN" i="1">
                                <a:latin typeface="Cambria Math" panose="02040503050406030204" pitchFamily="18" charset="0"/>
                              </a:rPr>
                              <m:t>𝑖</m:t>
                            </m:r>
                          </m:sub>
                        </m:sSub>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𝐽</m:t>
                            </m:r>
                          </m:e>
                          <m:sub>
                            <m:r>
                              <a:rPr lang="en-US" altLang="zh-CN" i="1">
                                <a:latin typeface="Cambria Math" panose="02040503050406030204" pitchFamily="18" charset="0"/>
                              </a:rPr>
                              <m:t>±</m:t>
                            </m:r>
                          </m:sub>
                        </m:sSub>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𝑚</m:t>
                                    </m:r>
                                  </m:e>
                                  <m:sub>
                                    <m:r>
                                      <a:rPr lang="en-US" altLang="zh-CN" i="1">
                                        <a:latin typeface="Cambria Math" panose="02040503050406030204" pitchFamily="18" charset="0"/>
                                      </a:rPr>
                                      <m:t>𝑖</m:t>
                                    </m:r>
                                  </m:sub>
                                  <m:sup>
                                    <m:r>
                                      <a:rPr lang="en-US" altLang="zh-CN" i="1">
                                        <a:latin typeface="Cambria Math" panose="02040503050406030204" pitchFamily="18" charset="0"/>
                                      </a:rPr>
                                      <m:t>2</m:t>
                                    </m:r>
                                  </m:sup>
                                </m:sSubSup>
                              </m:num>
                              <m:den>
                                <m:sSup>
                                  <m:sSupPr>
                                    <m:ctrlPr>
                                      <a:rPr lang="en-US" altLang="zh-CN" i="1">
                                        <a:latin typeface="Cambria Math" panose="02040503050406030204" pitchFamily="18" charset="0"/>
                                      </a:rPr>
                                    </m:ctrlPr>
                                  </m:sSupPr>
                                  <m:e>
                                    <m:r>
                                      <a:rPr lang="en-US" altLang="zh-CN" i="1">
                                        <a:latin typeface="Cambria Math" panose="02040503050406030204" pitchFamily="18" charset="0"/>
                                      </a:rPr>
                                      <m:t>𝑇</m:t>
                                    </m:r>
                                  </m:e>
                                  <m:sup>
                                    <m:r>
                                      <a:rPr lang="en-US" altLang="zh-CN" i="1">
                                        <a:latin typeface="Cambria Math" panose="02040503050406030204" pitchFamily="18" charset="0"/>
                                      </a:rPr>
                                      <m:t>2</m:t>
                                    </m:r>
                                  </m:sup>
                                </m:sSup>
                              </m:den>
                            </m:f>
                          </m:e>
                        </m:d>
                      </m:e>
                    </m:nary>
                  </m:oMath>
                </a14:m>
                <a:r>
                  <a:rPr lang="en-US" altLang="zh-CN" dirty="0"/>
                  <a:t> </a:t>
                </a:r>
              </a:p>
              <a:p>
                <a:pPr marL="285744" indent="-285744">
                  <a:buFont typeface="Arial" panose="020B0604020202020204" pitchFamily="34" charset="0"/>
                  <a:buChar char="•"/>
                </a:pPr>
                <a:r>
                  <a:rPr lang="en-US" altLang="zh-CN" dirty="0"/>
                  <a:t>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2</m:t>
                        </m:r>
                      </m:sup>
                    </m:sSub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2</m:t>
                        </m:r>
                      </m:sup>
                    </m:sSub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𝜙</m:t>
                        </m:r>
                      </m:e>
                    </m:d>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Π</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𝜙</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e>
                    </m:d>
                  </m:oMath>
                </a14:m>
                <a:endParaRPr lang="en-US" altLang="zh-CN" dirty="0"/>
              </a:p>
            </p:txBody>
          </p:sp>
        </mc:Choice>
        <mc:Fallback xmlns="">
          <p:sp>
            <p:nvSpPr>
              <p:cNvPr id="35" name="文本框 34">
                <a:extLst>
                  <a:ext uri="{FF2B5EF4-FFF2-40B4-BE49-F238E27FC236}">
                    <a16:creationId xmlns:a16="http://schemas.microsoft.com/office/drawing/2014/main" id="{2D33D5BA-018D-555B-53B5-68084DB725CE}"/>
                  </a:ext>
                </a:extLst>
              </p:cNvPr>
              <p:cNvSpPr txBox="1">
                <a:spLocks noRot="1" noChangeAspect="1" noMove="1" noResize="1" noEditPoints="1" noAdjustHandles="1" noChangeArrowheads="1" noChangeShapeType="1" noTextEdit="1"/>
              </p:cNvSpPr>
              <p:nvPr/>
            </p:nvSpPr>
            <p:spPr>
              <a:xfrm>
                <a:off x="5394294" y="1716048"/>
                <a:ext cx="2808269" cy="2553071"/>
              </a:xfrm>
              <a:prstGeom prst="rect">
                <a:avLst/>
              </a:prstGeom>
              <a:blipFill>
                <a:blip r:embed="rId3"/>
                <a:stretch>
                  <a:fillRect l="-4772" t="-3110" b="-311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0B19D4A1-6D84-FA93-3D54-7196131A6DE1}"/>
                  </a:ext>
                </a:extLst>
              </p:cNvPr>
              <p:cNvSpPr txBox="1"/>
              <p:nvPr/>
            </p:nvSpPr>
            <p:spPr>
              <a:xfrm>
                <a:off x="793895" y="1710728"/>
                <a:ext cx="3792641" cy="3831946"/>
              </a:xfrm>
              <a:prstGeom prst="rect">
                <a:avLst/>
              </a:prstGeom>
              <a:noFill/>
            </p:spPr>
            <p:txBody>
              <a:bodyPr wrap="none" lIns="0" tIns="0" rIns="0" bIns="0" rtlCol="0">
                <a:spAutoFit/>
              </a:bodyPr>
              <a:lstStyle/>
              <a:p>
                <a:pPr marL="285744" indent="-285744">
                  <a:buFont typeface="Arial" panose="020B0604020202020204" pitchFamily="34" charset="0"/>
                  <a:buChar char="•"/>
                </a:pPr>
                <a:r>
                  <a:rPr lang="en-US" altLang="zh-CN" dirty="0"/>
                  <a:t>Bubble evolution</a:t>
                </a:r>
              </a:p>
              <a:p>
                <a:pPr marL="285744" indent="-285744">
                  <a:buFont typeface="Arial" panose="020B0604020202020204" pitchFamily="34" charset="0"/>
                  <a:buChar char="•"/>
                </a:pPr>
                <a:endParaRPr lang="en-US" altLang="zh-CN" dirty="0"/>
              </a:p>
              <a:p>
                <a:pPr marL="285744" indent="-285744">
                  <a:buFont typeface="Arial" panose="020B0604020202020204" pitchFamily="34" charset="0"/>
                  <a:buChar char="•"/>
                </a:pPr>
                <a:endParaRPr lang="en-US" altLang="zh-CN" dirty="0"/>
              </a:p>
              <a:p>
                <a:pPr marL="285744" indent="-285744">
                  <a:buFont typeface="Arial" panose="020B0604020202020204" pitchFamily="34" charset="0"/>
                  <a:buChar char="•"/>
                </a:pPr>
                <a:endParaRPr lang="en-US" altLang="zh-CN" dirty="0"/>
              </a:p>
              <a:p>
                <a:pPr marL="285744" indent="-285744">
                  <a:buFont typeface="Arial" panose="020B0604020202020204" pitchFamily="34" charset="0"/>
                  <a:buChar char="•"/>
                </a:pPr>
                <a:endParaRPr lang="en-US" altLang="zh-CN" dirty="0"/>
              </a:p>
              <a:p>
                <a:pPr marL="285744" indent="-285744">
                  <a:buFont typeface="Arial" panose="020B0604020202020204" pitchFamily="34" charset="0"/>
                  <a:buChar char="•"/>
                </a:pPr>
                <a:r>
                  <a:rPr lang="en-US" altLang="zh-CN" dirty="0"/>
                  <a:t>Critical bubble: bounce solution</a:t>
                </a:r>
                <a:br>
                  <a:rPr lang="en-US" altLang="zh-CN" dirty="0"/>
                </a:b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3</m:t>
                        </m:r>
                      </m:sub>
                    </m:sSub>
                    <m:r>
                      <a:rPr lang="en-US" altLang="zh-CN" i="1">
                        <a:latin typeface="Cambria Math" panose="02040503050406030204" pitchFamily="18" charset="0"/>
                      </a:rPr>
                      <m:t>=</m:t>
                    </m:r>
                    <m:nary>
                      <m:naryPr>
                        <m:subHide m:val="on"/>
                        <m:supHide m:val="on"/>
                        <m:ctrlPr>
                          <a:rPr lang="en-US" altLang="zh-CN" i="1">
                            <a:latin typeface="Cambria Math" panose="02040503050406030204" pitchFamily="18" charset="0"/>
                          </a:rPr>
                        </m:ctrlPr>
                      </m:naryPr>
                      <m:sub/>
                      <m:sup/>
                      <m:e>
                        <m:sSup>
                          <m:sSupPr>
                            <m:ctrlPr>
                              <a:rPr lang="en-US" altLang="zh-CN" i="1">
                                <a:latin typeface="Cambria Math" panose="02040503050406030204" pitchFamily="18" charset="0"/>
                              </a:rPr>
                            </m:ctrlPr>
                          </m:sSupPr>
                          <m:e>
                            <m:r>
                              <m:rPr>
                                <m:sty m:val="p"/>
                              </m:rPr>
                              <a:rPr lang="en-US" altLang="zh-CN">
                                <a:latin typeface="Cambria Math" panose="02040503050406030204" pitchFamily="18" charset="0"/>
                              </a:rPr>
                              <m:t>d</m:t>
                            </m:r>
                          </m:e>
                          <m:sup>
                            <m:r>
                              <a:rPr lang="en-US" altLang="zh-CN" i="1">
                                <a:latin typeface="Cambria Math" panose="02040503050406030204" pitchFamily="18" charset="0"/>
                              </a:rPr>
                              <m:t>3</m:t>
                            </m:r>
                          </m:sup>
                        </m:sSup>
                        <m:r>
                          <a:rPr lang="en-US" altLang="zh-CN" i="1">
                            <a:latin typeface="Cambria Math" panose="02040503050406030204" pitchFamily="18" charset="0"/>
                          </a:rPr>
                          <m:t>𝑥</m:t>
                        </m:r>
                        <m:d>
                          <m:dPr>
                            <m:begChr m:val="["/>
                            <m:endChr m:val="]"/>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2</m:t>
                                </m:r>
                              </m:den>
                            </m:f>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m:t>
                                    </m:r>
                                    <m:r>
                                      <a:rPr lang="en-US" altLang="zh-CN" i="1">
                                        <a:latin typeface="Cambria Math" panose="02040503050406030204" pitchFamily="18" charset="0"/>
                                      </a:rPr>
                                      <m:t>𝜙</m:t>
                                    </m:r>
                                  </m:e>
                                </m:d>
                              </m:e>
                              <m:sup>
                                <m:r>
                                  <a:rPr lang="en-US" altLang="zh-CN" i="1">
                                    <a:latin typeface="Cambria Math" panose="02040503050406030204" pitchFamily="18" charset="0"/>
                                  </a:rPr>
                                  <m:t>2</m:t>
                                </m:r>
                              </m:sup>
                            </m:sSup>
                            <m:r>
                              <a:rPr lang="en-US" altLang="zh-CN" i="1">
                                <a:latin typeface="Cambria Math" panose="02040503050406030204" pitchFamily="18" charset="0"/>
                              </a:rPr>
                              <m:t>+</m:t>
                            </m:r>
                            <m:r>
                              <m:rPr>
                                <m:sty m:val="p"/>
                              </m:rPr>
                              <a:rPr lang="en-US" altLang="zh-CN">
                                <a:latin typeface="Cambria Math" panose="02040503050406030204" pitchFamily="18" charset="0"/>
                              </a:rPr>
                              <m:t>Δ</m:t>
                            </m:r>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m:rPr>
                                    <m:sty m:val="p"/>
                                  </m:rPr>
                                  <a:rPr lang="en-US" altLang="zh-CN" i="1">
                                    <a:latin typeface="Cambria Math" panose="02040503050406030204" pitchFamily="18" charset="0"/>
                                  </a:rPr>
                                  <m:t>eff</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𝜙</m:t>
                                </m:r>
                              </m:e>
                            </m:d>
                          </m:e>
                        </m:d>
                      </m:e>
                    </m:nary>
                  </m:oMath>
                </a14:m>
                <a:r>
                  <a:rPr lang="en-US" altLang="zh-CN" dirty="0"/>
                  <a:t>,</a:t>
                </a:r>
                <a:br>
                  <a:rPr lang="en-US" altLang="zh-CN" dirty="0"/>
                </a:br>
                <a14:m>
                  <m:oMath xmlns:m="http://schemas.openxmlformats.org/officeDocument/2006/math">
                    <m:m>
                      <m:mPr>
                        <m:mcs>
                          <m:mc>
                            <m:mcPr>
                              <m:count m:val="2"/>
                              <m:mcJc m:val="center"/>
                            </m:mcPr>
                          </m:mc>
                        </m:mcs>
                        <m:ctrlPr>
                          <a:rPr lang="en-US" altLang="zh-CN" i="1" smtClean="0">
                            <a:latin typeface="Cambria Math" panose="02040503050406030204" pitchFamily="18" charset="0"/>
                          </a:rPr>
                        </m:ctrlPr>
                      </m:mPr>
                      <m:mr>
                        <m:e>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i="1">
                                      <a:latin typeface="Cambria Math" panose="02040503050406030204" pitchFamily="18" charset="0"/>
                                    </a:rPr>
                                    <m:t>𝜕</m:t>
                                  </m:r>
                                </m:e>
                                <m:sup>
                                  <m:r>
                                    <a:rPr lang="en-US" altLang="zh-CN" i="1">
                                      <a:latin typeface="Cambria Math" panose="02040503050406030204" pitchFamily="18" charset="0"/>
                                    </a:rPr>
                                    <m:t>2</m:t>
                                  </m:r>
                                </m:sup>
                              </m:sSup>
                              <m:r>
                                <a:rPr lang="en-US" altLang="zh-CN" i="1">
                                  <a:latin typeface="Cambria Math" panose="02040503050406030204" pitchFamily="18" charset="0"/>
                                </a:rPr>
                                <m:t>𝜙</m:t>
                              </m:r>
                            </m:num>
                            <m:den>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𝑟</m:t>
                                  </m:r>
                                </m:e>
                                <m:sup>
                                  <m:r>
                                    <a:rPr lang="en-US" altLang="zh-CN" i="1">
                                      <a:latin typeface="Cambria Math" panose="02040503050406030204" pitchFamily="18" charset="0"/>
                                    </a:rPr>
                                    <m:t>2</m:t>
                                  </m:r>
                                </m:sup>
                              </m:sSup>
                            </m:den>
                          </m:f>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2</m:t>
                              </m:r>
                            </m:num>
                            <m:den>
                              <m:r>
                                <a:rPr lang="en-US" altLang="zh-CN" i="1">
                                  <a:latin typeface="Cambria Math" panose="02040503050406030204" pitchFamily="18" charset="0"/>
                                </a:rPr>
                                <m:t>𝑟</m:t>
                              </m:r>
                            </m:den>
                          </m:f>
                          <m:f>
                            <m:fPr>
                              <m:ctrlPr>
                                <a:rPr lang="en-US" altLang="zh-CN" i="1">
                                  <a:latin typeface="Cambria Math" panose="02040503050406030204" pitchFamily="18" charset="0"/>
                                </a:rPr>
                              </m:ctrlPr>
                            </m:fPr>
                            <m:num>
                              <m:r>
                                <a:rPr lang="en-US" altLang="zh-CN" i="1">
                                  <a:latin typeface="Cambria Math" panose="02040503050406030204" pitchFamily="18" charset="0"/>
                                </a:rPr>
                                <m:t>𝜕𝜙</m:t>
                              </m:r>
                            </m:num>
                            <m:den>
                              <m:r>
                                <a:rPr lang="en-US" altLang="zh-CN" i="1">
                                  <a:latin typeface="Cambria Math" panose="02040503050406030204" pitchFamily="18" charset="0"/>
                                </a:rPr>
                                <m:t>𝜕</m:t>
                              </m:r>
                              <m:r>
                                <a:rPr lang="en-US" altLang="zh-CN" i="1">
                                  <a:latin typeface="Cambria Math" panose="02040503050406030204" pitchFamily="18" charset="0"/>
                                </a:rPr>
                                <m:t>𝑟</m:t>
                              </m:r>
                            </m:den>
                          </m:f>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m:t>
                              </m:r>
                            </m:num>
                            <m:den>
                              <m:r>
                                <a:rPr lang="en-US" altLang="zh-CN" i="1">
                                  <a:latin typeface="Cambria Math" panose="02040503050406030204" pitchFamily="18" charset="0"/>
                                </a:rPr>
                                <m:t>𝜕𝜙</m:t>
                              </m:r>
                            </m:den>
                          </m:f>
                          <m:r>
                            <m:rPr>
                              <m:sty m:val="p"/>
                            </m:rPr>
                            <a:rPr lang="en-US" altLang="zh-CN">
                              <a:latin typeface="Cambria Math" panose="02040503050406030204" pitchFamily="18" charset="0"/>
                            </a:rPr>
                            <m:t>Δ</m:t>
                          </m:r>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m:rPr>
                                  <m:sty m:val="p"/>
                                </m:rPr>
                                <a:rPr lang="en-US" altLang="zh-CN" i="1">
                                  <a:latin typeface="Cambria Math" panose="02040503050406030204" pitchFamily="18" charset="0"/>
                                </a:rPr>
                                <m:t>eff</m:t>
                              </m:r>
                            </m:sub>
                          </m:sSub>
                          <m:r>
                            <a:rPr lang="en-US" altLang="zh-CN" b="0" i="1" smtClean="0">
                              <a:latin typeface="Cambria Math" panose="02040503050406030204" pitchFamily="18" charset="0"/>
                            </a:rPr>
                            <m:t>,</m:t>
                          </m:r>
                        </m:e>
                        <m:e>
                          <m:d>
                            <m:dPr>
                              <m:begChr m:val="{"/>
                              <m:endChr m:val=""/>
                              <m:ctrlPr>
                                <a:rPr lang="en-US" altLang="zh-CN" i="1">
                                  <a:latin typeface="Cambria Math" panose="02040503050406030204" pitchFamily="18" charset="0"/>
                                </a:rPr>
                              </m:ctrlPr>
                            </m:dPr>
                            <m:e>
                              <m:eqArr>
                                <m:eqArrPr>
                                  <m:ctrlPr>
                                    <a:rPr lang="en-US" altLang="zh-CN" i="1">
                                      <a:latin typeface="Cambria Math" panose="02040503050406030204" pitchFamily="18" charset="0"/>
                                    </a:rPr>
                                  </m:ctrlPr>
                                </m:eqArr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𝜙</m:t>
                                      </m:r>
                                    </m:e>
                                    <m:sub>
                                      <m:r>
                                        <a:rPr lang="en-US" altLang="zh-CN" i="1">
                                          <a:latin typeface="Cambria Math" panose="02040503050406030204" pitchFamily="18" charset="0"/>
                                        </a:rPr>
                                        <m:t>𝑟</m:t>
                                      </m:r>
                                      <m:r>
                                        <a:rPr lang="en-US" altLang="zh-CN" i="1">
                                          <a:latin typeface="Cambria Math" panose="02040503050406030204" pitchFamily="18" charset="0"/>
                                        </a:rPr>
                                        <m:t>=0</m:t>
                                      </m:r>
                                    </m:sub>
                                    <m:sup>
                                      <m:r>
                                        <a:rPr lang="en-US" altLang="zh-CN" i="1">
                                          <a:latin typeface="Cambria Math" panose="02040503050406030204" pitchFamily="18" charset="0"/>
                                        </a:rPr>
                                        <m:t>′</m:t>
                                      </m:r>
                                    </m:sup>
                                  </m:sSubSup>
                                  <m:r>
                                    <a:rPr lang="en-US" altLang="zh-CN" i="1">
                                      <a:latin typeface="Cambria Math" panose="02040503050406030204" pitchFamily="18" charset="0"/>
                                    </a:rPr>
                                    <m:t>=0</m:t>
                                  </m:r>
                                </m:e>
                                <m:e>
                                  <m:sSub>
                                    <m:sSubPr>
                                      <m:ctrlPr>
                                        <a:rPr lang="en-US" altLang="zh-CN" i="1">
                                          <a:latin typeface="Cambria Math" panose="02040503050406030204" pitchFamily="18" charset="0"/>
                                        </a:rPr>
                                      </m:ctrlPr>
                                    </m:sSubPr>
                                    <m:e>
                                      <m:r>
                                        <a:rPr lang="en-US" altLang="zh-CN" i="1">
                                          <a:latin typeface="Cambria Math" panose="02040503050406030204" pitchFamily="18" charset="0"/>
                                        </a:rPr>
                                        <m:t>𝜙</m:t>
                                      </m:r>
                                    </m:e>
                                    <m:sub>
                                      <m:r>
                                        <a:rPr lang="en-US" altLang="zh-CN" i="1">
                                          <a:latin typeface="Cambria Math" panose="02040503050406030204" pitchFamily="18" charset="0"/>
                                        </a:rPr>
                                        <m:t>𝑟</m:t>
                                      </m:r>
                                      <m:r>
                                        <a:rPr lang="en-US" altLang="zh-CN" i="1">
                                          <a:latin typeface="Cambria Math" panose="02040503050406030204" pitchFamily="18" charset="0"/>
                                        </a:rPr>
                                        <m:t>→∞</m:t>
                                      </m:r>
                                    </m:sub>
                                  </m:sSub>
                                  <m:r>
                                    <a:rPr lang="en-US" altLang="zh-CN" i="1">
                                      <a:latin typeface="Cambria Math" panose="02040503050406030204" pitchFamily="18" charset="0"/>
                                    </a:rPr>
                                    <m:t>=0</m:t>
                                  </m:r>
                                  <m:r>
                                    <m:rPr>
                                      <m:nor/>
                                    </m:rPr>
                                    <a:rPr lang="en-US" altLang="zh-CN" dirty="0"/>
                                    <m:t> </m:t>
                                  </m:r>
                                </m:e>
                              </m:eqArr>
                            </m:e>
                          </m:d>
                        </m:e>
                      </m:mr>
                    </m:m>
                  </m:oMath>
                </a14:m>
                <a:r>
                  <a:rPr lang="en-US" altLang="zh-CN" dirty="0"/>
                  <a:t> </a:t>
                </a:r>
              </a:p>
              <a:p>
                <a:pPr marL="285744" indent="-285744">
                  <a:spcBef>
                    <a:spcPts val="600"/>
                  </a:spcBef>
                  <a:buFont typeface="Arial" panose="020B0604020202020204" pitchFamily="34" charset="0"/>
                  <a:buChar char="•"/>
                </a:pPr>
                <a:r>
                  <a:rPr lang="en-US" altLang="zh-CN" dirty="0"/>
                  <a:t>Nucleation rate: </a:t>
                </a:r>
                <a14:m>
                  <m:oMath xmlns:m="http://schemas.openxmlformats.org/officeDocument/2006/math">
                    <m:r>
                      <m:rPr>
                        <m:sty m:val="p"/>
                      </m:rPr>
                      <a:rPr lang="en-US" altLang="zh-CN">
                        <a:latin typeface="Cambria Math" panose="02040503050406030204" pitchFamily="18" charset="0"/>
                      </a:rPr>
                      <m:t>Γ</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m:rPr>
                            <m:sty m:val="p"/>
                          </m:rPr>
                          <a:rPr lang="en-US" altLang="zh-CN">
                            <a:latin typeface="Cambria Math" panose="02040503050406030204" pitchFamily="18" charset="0"/>
                          </a:rPr>
                          <m:t>Γ</m:t>
                        </m:r>
                      </m:e>
                      <m:sub>
                        <m:r>
                          <a:rPr lang="en-US" altLang="zh-CN" i="1">
                            <a:latin typeface="Cambria Math" panose="02040503050406030204" pitchFamily="18" charset="0"/>
                          </a:rPr>
                          <m:t>0</m:t>
                        </m:r>
                      </m:sub>
                    </m:sSub>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f>
                          <m:fPr>
                            <m:type m:val="lin"/>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3</m:t>
                                </m:r>
                              </m:sub>
                            </m:sSub>
                          </m:num>
                          <m:den>
                            <m:r>
                              <a:rPr lang="en-US" altLang="zh-CN" i="1">
                                <a:latin typeface="Cambria Math" panose="02040503050406030204" pitchFamily="18" charset="0"/>
                              </a:rPr>
                              <m:t>𝑇</m:t>
                            </m:r>
                          </m:den>
                        </m:f>
                      </m:sup>
                    </m:sSup>
                  </m:oMath>
                </a14:m>
                <a:r>
                  <a:rPr lang="en-US" altLang="zh-CN" dirty="0"/>
                  <a:t>,</a:t>
                </a:r>
                <a:br>
                  <a:rPr lang="en-US" altLang="zh-CN" dirty="0"/>
                </a:br>
                <a:r>
                  <a:rPr lang="en-US" altLang="zh-CN" dirty="0"/>
                  <a:t>where </a:t>
                </a:r>
                <a14:m>
                  <m:oMath xmlns:m="http://schemas.openxmlformats.org/officeDocument/2006/math">
                    <m:sSub>
                      <m:sSubPr>
                        <m:ctrlPr>
                          <a:rPr lang="en-US" altLang="zh-CN" i="1">
                            <a:latin typeface="Cambria Math" panose="02040503050406030204" pitchFamily="18" charset="0"/>
                          </a:rPr>
                        </m:ctrlPr>
                      </m:sSubPr>
                      <m:e>
                        <m:r>
                          <m:rPr>
                            <m:sty m:val="p"/>
                          </m:rPr>
                          <a:rPr lang="en-US" altLang="zh-CN">
                            <a:latin typeface="Cambria Math" panose="02040503050406030204" pitchFamily="18" charset="0"/>
                          </a:rPr>
                          <m:t>Γ</m:t>
                        </m:r>
                      </m:e>
                      <m:sub>
                        <m:r>
                          <a:rPr lang="en-US" altLang="zh-CN" i="1">
                            <a:latin typeface="Cambria Math" panose="02040503050406030204" pitchFamily="18" charset="0"/>
                          </a:rPr>
                          <m:t>0</m:t>
                        </m:r>
                      </m:sub>
                    </m:sSub>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𝑇</m:t>
                        </m:r>
                      </m:e>
                      <m:sup>
                        <m:r>
                          <a:rPr lang="en-US" altLang="zh-CN" i="1">
                            <a:latin typeface="Cambria Math" panose="02040503050406030204" pitchFamily="18" charset="0"/>
                          </a:rPr>
                          <m:t>4</m:t>
                        </m:r>
                      </m:sup>
                    </m:sSup>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f>
                              <m:fPr>
                                <m:type m:val="lin"/>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3</m:t>
                                    </m:r>
                                  </m:sub>
                                </m:sSub>
                              </m:num>
                              <m:den>
                                <m:r>
                                  <a:rPr lang="en-US" altLang="zh-CN" i="1">
                                    <a:latin typeface="Cambria Math" panose="02040503050406030204" pitchFamily="18" charset="0"/>
                                  </a:rPr>
                                  <m:t>2</m:t>
                                </m:r>
                                <m:r>
                                  <a:rPr lang="en-US" altLang="zh-CN" i="1">
                                    <a:latin typeface="Cambria Math" panose="02040503050406030204" pitchFamily="18" charset="0"/>
                                  </a:rPr>
                                  <m:t>𝜋</m:t>
                                </m:r>
                                <m:r>
                                  <a:rPr lang="en-US" altLang="zh-CN" i="1">
                                    <a:latin typeface="Cambria Math" panose="02040503050406030204" pitchFamily="18" charset="0"/>
                                  </a:rPr>
                                  <m:t>𝑇</m:t>
                                </m:r>
                              </m:den>
                            </m:f>
                          </m:e>
                        </m:d>
                      </m:e>
                      <m:sup>
                        <m:f>
                          <m:fPr>
                            <m:type m:val="lin"/>
                            <m:ctrlPr>
                              <a:rPr lang="en-US" altLang="zh-CN" i="1">
                                <a:latin typeface="Cambria Math" panose="02040503050406030204" pitchFamily="18" charset="0"/>
                              </a:rPr>
                            </m:ctrlPr>
                          </m:fPr>
                          <m:num>
                            <m:r>
                              <a:rPr lang="en-US" altLang="zh-CN" i="1">
                                <a:latin typeface="Cambria Math" panose="02040503050406030204" pitchFamily="18" charset="0"/>
                              </a:rPr>
                              <m:t>3</m:t>
                            </m:r>
                          </m:num>
                          <m:den>
                            <m:r>
                              <a:rPr lang="en-US" altLang="zh-CN" i="1">
                                <a:latin typeface="Cambria Math" panose="02040503050406030204" pitchFamily="18" charset="0"/>
                              </a:rPr>
                              <m:t>2</m:t>
                            </m:r>
                          </m:den>
                        </m:f>
                      </m:sup>
                    </m:sSup>
                  </m:oMath>
                </a14:m>
                <a:endParaRPr lang="en-US" altLang="zh-CN" dirty="0"/>
              </a:p>
              <a:p>
                <a:pPr marL="285744" indent="-285744">
                  <a:spcBef>
                    <a:spcPts val="600"/>
                  </a:spcBef>
                  <a:buFont typeface="Arial" panose="020B0604020202020204" pitchFamily="34" charset="0"/>
                  <a:buChar char="•"/>
                </a:pPr>
                <a:r>
                  <a:rPr lang="en-US" altLang="zh-CN" dirty="0"/>
                  <a:t>Nucleation criterion: </a:t>
                </a:r>
                <a14:m>
                  <m:oMath xmlns:m="http://schemas.openxmlformats.org/officeDocument/2006/math">
                    <m:f>
                      <m:fPr>
                        <m:type m:val="lin"/>
                        <m:ctrlPr>
                          <a:rPr lang="en-US" altLang="zh-CN" b="0" i="1" smtClean="0">
                            <a:latin typeface="Cambria Math" panose="02040503050406030204" pitchFamily="18" charset="0"/>
                          </a:rPr>
                        </m:ctrlPr>
                      </m:fPr>
                      <m:num>
                        <m:r>
                          <m:rPr>
                            <m:sty m:val="p"/>
                          </m:rPr>
                          <a:rPr lang="en-US" altLang="zh-CN" b="0" i="0" smtClean="0">
                            <a:latin typeface="Cambria Math" panose="02040503050406030204" pitchFamily="18" charset="0"/>
                          </a:rPr>
                          <m:t>Γ</m:t>
                        </m:r>
                      </m:num>
                      <m:den>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𝐻</m:t>
                            </m:r>
                          </m:e>
                          <m:sub>
                            <m:r>
                              <a:rPr lang="en-US" altLang="zh-CN" i="1">
                                <a:latin typeface="Cambria Math" panose="02040503050406030204" pitchFamily="18" charset="0"/>
                              </a:rPr>
                              <m:t>∗</m:t>
                            </m:r>
                          </m:sub>
                          <m:sup>
                            <m:r>
                              <a:rPr lang="en-US" altLang="zh-CN" i="1">
                                <a:latin typeface="Cambria Math" panose="02040503050406030204" pitchFamily="18" charset="0"/>
                              </a:rPr>
                              <m:t>4</m:t>
                            </m:r>
                          </m:sup>
                        </m:sSubSup>
                      </m:den>
                    </m:f>
                    <m:r>
                      <a:rPr lang="en-US" altLang="zh-CN" b="0" i="1" smtClean="0">
                        <a:latin typeface="Cambria Math" panose="02040503050406030204" pitchFamily="18" charset="0"/>
                      </a:rPr>
                      <m:t>~</m:t>
                    </m:r>
                    <m:r>
                      <a:rPr lang="zh-CN" altLang="en-US" b="0" i="1" smtClean="0">
                        <a:latin typeface="Cambria Math" panose="02040503050406030204" pitchFamily="18" charset="0"/>
                      </a:rPr>
                      <m:t>𝒪</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e>
                    </m:d>
                  </m:oMath>
                </a14:m>
                <a:endParaRPr lang="en-US" altLang="zh-CN" dirty="0"/>
              </a:p>
            </p:txBody>
          </p:sp>
        </mc:Choice>
        <mc:Fallback xmlns="">
          <p:sp>
            <p:nvSpPr>
              <p:cNvPr id="38" name="文本框 37">
                <a:extLst>
                  <a:ext uri="{FF2B5EF4-FFF2-40B4-BE49-F238E27FC236}">
                    <a16:creationId xmlns:a16="http://schemas.microsoft.com/office/drawing/2014/main" id="{0B19D4A1-6D84-FA93-3D54-7196131A6DE1}"/>
                  </a:ext>
                </a:extLst>
              </p:cNvPr>
              <p:cNvSpPr txBox="1">
                <a:spLocks noRot="1" noChangeAspect="1" noMove="1" noResize="1" noEditPoints="1" noAdjustHandles="1" noChangeArrowheads="1" noChangeShapeType="1" noTextEdit="1"/>
              </p:cNvSpPr>
              <p:nvPr/>
            </p:nvSpPr>
            <p:spPr>
              <a:xfrm>
                <a:off x="793895" y="1710728"/>
                <a:ext cx="3792641" cy="3831946"/>
              </a:xfrm>
              <a:prstGeom prst="rect">
                <a:avLst/>
              </a:prstGeom>
              <a:blipFill>
                <a:blip r:embed="rId4"/>
                <a:stretch>
                  <a:fillRect l="-3376" t="-2070" b="-14331"/>
                </a:stretch>
              </a:blipFill>
            </p:spPr>
            <p:txBody>
              <a:bodyPr/>
              <a:lstStyle/>
              <a:p>
                <a:r>
                  <a:rPr lang="zh-CN" altLang="en-US">
                    <a:noFill/>
                  </a:rPr>
                  <a:t> </a:t>
                </a:r>
              </a:p>
            </p:txBody>
          </p:sp>
        </mc:Fallback>
      </mc:AlternateContent>
      <p:grpSp>
        <p:nvGrpSpPr>
          <p:cNvPr id="39" name="组合 38">
            <a:extLst>
              <a:ext uri="{FF2B5EF4-FFF2-40B4-BE49-F238E27FC236}">
                <a16:creationId xmlns:a16="http://schemas.microsoft.com/office/drawing/2014/main" id="{DF66C154-99BE-DA98-A6A3-54C6F17CA4A0}"/>
              </a:ext>
            </a:extLst>
          </p:cNvPr>
          <p:cNvGrpSpPr/>
          <p:nvPr/>
        </p:nvGrpSpPr>
        <p:grpSpPr>
          <a:xfrm>
            <a:off x="4923482" y="4363501"/>
            <a:ext cx="3591868" cy="2297009"/>
            <a:chOff x="578657" y="3637174"/>
            <a:chExt cx="3591868" cy="2297009"/>
          </a:xfrm>
        </p:grpSpPr>
        <p:pic>
          <p:nvPicPr>
            <p:cNvPr id="40" name="图片 39">
              <a:extLst>
                <a:ext uri="{FF2B5EF4-FFF2-40B4-BE49-F238E27FC236}">
                  <a16:creationId xmlns:a16="http://schemas.microsoft.com/office/drawing/2014/main" id="{F2D874BC-191C-72E0-29A6-6AFBBFAD7E1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78657" y="3637174"/>
              <a:ext cx="3591868" cy="2297009"/>
            </a:xfrm>
            <a:prstGeom prst="rect">
              <a:avLst/>
            </a:prstGeom>
          </p:spPr>
        </p:pic>
        <p:cxnSp>
          <p:nvCxnSpPr>
            <p:cNvPr id="41" name="直接箭头连接符 40">
              <a:extLst>
                <a:ext uri="{FF2B5EF4-FFF2-40B4-BE49-F238E27FC236}">
                  <a16:creationId xmlns:a16="http://schemas.microsoft.com/office/drawing/2014/main" id="{1FB9390D-D01D-01D5-831F-A5189C2AC5AD}"/>
                </a:ext>
              </a:extLst>
            </p:cNvPr>
            <p:cNvCxnSpPr>
              <a:cxnSpLocks/>
            </p:cNvCxnSpPr>
            <p:nvPr/>
          </p:nvCxnSpPr>
          <p:spPr>
            <a:xfrm>
              <a:off x="1219691" y="4915667"/>
              <a:ext cx="1853964" cy="53733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组合 71">
            <a:extLst>
              <a:ext uri="{FF2B5EF4-FFF2-40B4-BE49-F238E27FC236}">
                <a16:creationId xmlns:a16="http://schemas.microsoft.com/office/drawing/2014/main" id="{54237525-41CA-2B22-28DB-6639E5484157}"/>
              </a:ext>
            </a:extLst>
          </p:cNvPr>
          <p:cNvGrpSpPr/>
          <p:nvPr/>
        </p:nvGrpSpPr>
        <p:grpSpPr>
          <a:xfrm>
            <a:off x="898723" y="2146652"/>
            <a:ext cx="809609" cy="501271"/>
            <a:chOff x="4319253" y="220929"/>
            <a:chExt cx="809609" cy="501270"/>
          </a:xfrm>
        </p:grpSpPr>
        <p:sp>
          <p:nvSpPr>
            <p:cNvPr id="73" name="圆: 空心 72">
              <a:extLst>
                <a:ext uri="{FF2B5EF4-FFF2-40B4-BE49-F238E27FC236}">
                  <a16:creationId xmlns:a16="http://schemas.microsoft.com/office/drawing/2014/main" id="{5E8C582E-06C9-04B0-BAC0-8ADF111BAEFD}"/>
                </a:ext>
              </a:extLst>
            </p:cNvPr>
            <p:cNvSpPr/>
            <p:nvPr/>
          </p:nvSpPr>
          <p:spPr>
            <a:xfrm>
              <a:off x="4441145" y="220929"/>
              <a:ext cx="220330" cy="220330"/>
            </a:xfrm>
            <a:prstGeom prst="donut">
              <a:avLst>
                <a:gd name="adj" fmla="val 11194"/>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椭圆 73">
              <a:extLst>
                <a:ext uri="{FF2B5EF4-FFF2-40B4-BE49-F238E27FC236}">
                  <a16:creationId xmlns:a16="http://schemas.microsoft.com/office/drawing/2014/main" id="{B926DE39-E745-14B3-65A0-5ED45F1C1EE7}"/>
                </a:ext>
              </a:extLst>
            </p:cNvPr>
            <p:cNvSpPr/>
            <p:nvPr/>
          </p:nvSpPr>
          <p:spPr>
            <a:xfrm>
              <a:off x="4458848" y="238632"/>
              <a:ext cx="184924" cy="184924"/>
            </a:xfrm>
            <a:prstGeom prst="ellipse">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 空心 74">
              <a:extLst>
                <a:ext uri="{FF2B5EF4-FFF2-40B4-BE49-F238E27FC236}">
                  <a16:creationId xmlns:a16="http://schemas.microsoft.com/office/drawing/2014/main" id="{C52C328B-0430-DC4B-0208-B3CEC89FBDDC}"/>
                </a:ext>
              </a:extLst>
            </p:cNvPr>
            <p:cNvSpPr/>
            <p:nvPr/>
          </p:nvSpPr>
          <p:spPr>
            <a:xfrm>
              <a:off x="4319253" y="564835"/>
              <a:ext cx="157364" cy="157364"/>
            </a:xfrm>
            <a:prstGeom prst="donut">
              <a:avLst>
                <a:gd name="adj" fmla="val 11194"/>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6" name="椭圆 75">
              <a:extLst>
                <a:ext uri="{FF2B5EF4-FFF2-40B4-BE49-F238E27FC236}">
                  <a16:creationId xmlns:a16="http://schemas.microsoft.com/office/drawing/2014/main" id="{2F2615E6-5C7D-7ED9-9130-86D3524F0ED8}"/>
                </a:ext>
              </a:extLst>
            </p:cNvPr>
            <p:cNvSpPr/>
            <p:nvPr/>
          </p:nvSpPr>
          <p:spPr>
            <a:xfrm>
              <a:off x="4331897" y="577479"/>
              <a:ext cx="132077" cy="132077"/>
            </a:xfrm>
            <a:prstGeom prst="ellipse">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圆: 空心 76">
              <a:extLst>
                <a:ext uri="{FF2B5EF4-FFF2-40B4-BE49-F238E27FC236}">
                  <a16:creationId xmlns:a16="http://schemas.microsoft.com/office/drawing/2014/main" id="{589125C6-AB6A-DE56-E038-2B91683588AE}"/>
                </a:ext>
              </a:extLst>
            </p:cNvPr>
            <p:cNvSpPr/>
            <p:nvPr/>
          </p:nvSpPr>
          <p:spPr>
            <a:xfrm>
              <a:off x="5001168" y="441259"/>
              <a:ext cx="127694" cy="127694"/>
            </a:xfrm>
            <a:prstGeom prst="donut">
              <a:avLst>
                <a:gd name="adj" fmla="val 11194"/>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8" name="椭圆 77">
              <a:extLst>
                <a:ext uri="{FF2B5EF4-FFF2-40B4-BE49-F238E27FC236}">
                  <a16:creationId xmlns:a16="http://schemas.microsoft.com/office/drawing/2014/main" id="{9F938DBC-9538-1118-AC2A-3059BC399F4A}"/>
                </a:ext>
              </a:extLst>
            </p:cNvPr>
            <p:cNvSpPr/>
            <p:nvPr/>
          </p:nvSpPr>
          <p:spPr>
            <a:xfrm>
              <a:off x="5011428" y="451519"/>
              <a:ext cx="107174" cy="107174"/>
            </a:xfrm>
            <a:prstGeom prst="ellipse">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9" name="文本框 78">
            <a:extLst>
              <a:ext uri="{FF2B5EF4-FFF2-40B4-BE49-F238E27FC236}">
                <a16:creationId xmlns:a16="http://schemas.microsoft.com/office/drawing/2014/main" id="{8DB5A77C-99A6-8533-DADD-5897FBC8DA3B}"/>
              </a:ext>
            </a:extLst>
          </p:cNvPr>
          <p:cNvSpPr txBox="1"/>
          <p:nvPr/>
        </p:nvSpPr>
        <p:spPr>
          <a:xfrm>
            <a:off x="848547" y="2771499"/>
            <a:ext cx="915315" cy="246221"/>
          </a:xfrm>
          <a:prstGeom prst="rect">
            <a:avLst/>
          </a:prstGeom>
          <a:noFill/>
        </p:spPr>
        <p:txBody>
          <a:bodyPr wrap="none" lIns="0" tIns="0" rIns="0" bIns="0" rtlCol="0">
            <a:spAutoFit/>
          </a:bodyPr>
          <a:lstStyle/>
          <a:p>
            <a:r>
              <a:rPr lang="en-US" altLang="zh-CN" sz="1600" dirty="0"/>
              <a:t>nucleation</a:t>
            </a:r>
            <a:endParaRPr lang="en-US" altLang="zh-CN" dirty="0"/>
          </a:p>
        </p:txBody>
      </p:sp>
      <p:grpSp>
        <p:nvGrpSpPr>
          <p:cNvPr id="80" name="组合 79">
            <a:extLst>
              <a:ext uri="{FF2B5EF4-FFF2-40B4-BE49-F238E27FC236}">
                <a16:creationId xmlns:a16="http://schemas.microsoft.com/office/drawing/2014/main" id="{3719BF12-1138-B4C5-6F80-6B90D4FEFEC6}"/>
              </a:ext>
            </a:extLst>
          </p:cNvPr>
          <p:cNvGrpSpPr/>
          <p:nvPr/>
        </p:nvGrpSpPr>
        <p:grpSpPr>
          <a:xfrm>
            <a:off x="2054480" y="2126928"/>
            <a:ext cx="895351" cy="606932"/>
            <a:chOff x="5491855" y="194051"/>
            <a:chExt cx="895350" cy="606932"/>
          </a:xfrm>
        </p:grpSpPr>
        <p:sp>
          <p:nvSpPr>
            <p:cNvPr id="81" name="圆: 空心 80">
              <a:extLst>
                <a:ext uri="{FF2B5EF4-FFF2-40B4-BE49-F238E27FC236}">
                  <a16:creationId xmlns:a16="http://schemas.microsoft.com/office/drawing/2014/main" id="{E3846A52-19D8-9EA0-24C7-5DBAD83D2ABD}"/>
                </a:ext>
              </a:extLst>
            </p:cNvPr>
            <p:cNvSpPr/>
            <p:nvPr/>
          </p:nvSpPr>
          <p:spPr>
            <a:xfrm>
              <a:off x="5613748" y="194051"/>
              <a:ext cx="368272" cy="368272"/>
            </a:xfrm>
            <a:prstGeom prst="donut">
              <a:avLst>
                <a:gd name="adj" fmla="val 11194"/>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2" name="椭圆 81">
              <a:extLst>
                <a:ext uri="{FF2B5EF4-FFF2-40B4-BE49-F238E27FC236}">
                  <a16:creationId xmlns:a16="http://schemas.microsoft.com/office/drawing/2014/main" id="{219F9871-3F51-1561-6A58-0A1CC506E33A}"/>
                </a:ext>
              </a:extLst>
            </p:cNvPr>
            <p:cNvSpPr/>
            <p:nvPr/>
          </p:nvSpPr>
          <p:spPr>
            <a:xfrm>
              <a:off x="5643337" y="223640"/>
              <a:ext cx="309093" cy="309093"/>
            </a:xfrm>
            <a:prstGeom prst="ellipse">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 name="圆: 空心 82">
              <a:extLst>
                <a:ext uri="{FF2B5EF4-FFF2-40B4-BE49-F238E27FC236}">
                  <a16:creationId xmlns:a16="http://schemas.microsoft.com/office/drawing/2014/main" id="{7040E078-5344-06C3-C5D1-DD05A0183C8E}"/>
                </a:ext>
              </a:extLst>
            </p:cNvPr>
            <p:cNvSpPr/>
            <p:nvPr/>
          </p:nvSpPr>
          <p:spPr>
            <a:xfrm>
              <a:off x="5491855" y="537956"/>
              <a:ext cx="263027" cy="263027"/>
            </a:xfrm>
            <a:prstGeom prst="donut">
              <a:avLst>
                <a:gd name="adj" fmla="val 11194"/>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椭圆 83">
              <a:extLst>
                <a:ext uri="{FF2B5EF4-FFF2-40B4-BE49-F238E27FC236}">
                  <a16:creationId xmlns:a16="http://schemas.microsoft.com/office/drawing/2014/main" id="{4250840B-1A33-9919-4D77-EC44C97F90E0}"/>
                </a:ext>
              </a:extLst>
            </p:cNvPr>
            <p:cNvSpPr/>
            <p:nvPr/>
          </p:nvSpPr>
          <p:spPr>
            <a:xfrm>
              <a:off x="5512988" y="559089"/>
              <a:ext cx="220760" cy="220760"/>
            </a:xfrm>
            <a:prstGeom prst="ellipse">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 空心 84">
              <a:extLst>
                <a:ext uri="{FF2B5EF4-FFF2-40B4-BE49-F238E27FC236}">
                  <a16:creationId xmlns:a16="http://schemas.microsoft.com/office/drawing/2014/main" id="{F0DA6E38-8A8D-DEE1-C1E0-526B9A928667}"/>
                </a:ext>
              </a:extLst>
            </p:cNvPr>
            <p:cNvSpPr/>
            <p:nvPr/>
          </p:nvSpPr>
          <p:spPr>
            <a:xfrm>
              <a:off x="6173770" y="414380"/>
              <a:ext cx="213435" cy="213435"/>
            </a:xfrm>
            <a:prstGeom prst="donut">
              <a:avLst>
                <a:gd name="adj" fmla="val 11194"/>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6" name="椭圆 85">
              <a:extLst>
                <a:ext uri="{FF2B5EF4-FFF2-40B4-BE49-F238E27FC236}">
                  <a16:creationId xmlns:a16="http://schemas.microsoft.com/office/drawing/2014/main" id="{FDFC362B-FF72-D307-3E2B-CEF3C62E0BC2}"/>
                </a:ext>
              </a:extLst>
            </p:cNvPr>
            <p:cNvSpPr/>
            <p:nvPr/>
          </p:nvSpPr>
          <p:spPr>
            <a:xfrm>
              <a:off x="6190919" y="431529"/>
              <a:ext cx="179137" cy="179137"/>
            </a:xfrm>
            <a:prstGeom prst="ellipse">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87" name="文本框 86">
            <a:extLst>
              <a:ext uri="{FF2B5EF4-FFF2-40B4-BE49-F238E27FC236}">
                <a16:creationId xmlns:a16="http://schemas.microsoft.com/office/drawing/2014/main" id="{C9A8B49D-685F-7AB9-2568-D80BA573DABC}"/>
              </a:ext>
            </a:extLst>
          </p:cNvPr>
          <p:cNvSpPr txBox="1"/>
          <p:nvPr/>
        </p:nvSpPr>
        <p:spPr>
          <a:xfrm>
            <a:off x="2044510" y="2766099"/>
            <a:ext cx="886461" cy="246221"/>
          </a:xfrm>
          <a:prstGeom prst="rect">
            <a:avLst/>
          </a:prstGeom>
          <a:noFill/>
        </p:spPr>
        <p:txBody>
          <a:bodyPr wrap="none" lIns="0" tIns="0" rIns="0" bIns="0" rtlCol="0">
            <a:spAutoFit/>
          </a:bodyPr>
          <a:lstStyle/>
          <a:p>
            <a:r>
              <a:rPr lang="en-US" altLang="zh-CN" sz="1600" dirty="0"/>
              <a:t>expansion</a:t>
            </a:r>
            <a:endParaRPr lang="en-US" altLang="zh-CN" dirty="0"/>
          </a:p>
        </p:txBody>
      </p:sp>
      <p:grpSp>
        <p:nvGrpSpPr>
          <p:cNvPr id="88" name="组合 87">
            <a:extLst>
              <a:ext uri="{FF2B5EF4-FFF2-40B4-BE49-F238E27FC236}">
                <a16:creationId xmlns:a16="http://schemas.microsoft.com/office/drawing/2014/main" id="{E566251C-5089-2479-0149-C01B58047F63}"/>
              </a:ext>
            </a:extLst>
          </p:cNvPr>
          <p:cNvGrpSpPr/>
          <p:nvPr/>
        </p:nvGrpSpPr>
        <p:grpSpPr>
          <a:xfrm>
            <a:off x="3278680" y="2039711"/>
            <a:ext cx="1026227" cy="768219"/>
            <a:chOff x="6791665" y="140248"/>
            <a:chExt cx="1026227" cy="768219"/>
          </a:xfrm>
        </p:grpSpPr>
        <p:sp>
          <p:nvSpPr>
            <p:cNvPr id="89" name="圆: 空心 88">
              <a:extLst>
                <a:ext uri="{FF2B5EF4-FFF2-40B4-BE49-F238E27FC236}">
                  <a16:creationId xmlns:a16="http://schemas.microsoft.com/office/drawing/2014/main" id="{289C0DAE-5FB5-C6BA-EBD1-411302DBDF0B}"/>
                </a:ext>
              </a:extLst>
            </p:cNvPr>
            <p:cNvSpPr/>
            <p:nvPr/>
          </p:nvSpPr>
          <p:spPr>
            <a:xfrm>
              <a:off x="6913558" y="140248"/>
              <a:ext cx="594094" cy="594094"/>
            </a:xfrm>
            <a:prstGeom prst="donut">
              <a:avLst>
                <a:gd name="adj" fmla="val 11194"/>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90" name="圆: 空心 89">
              <a:extLst>
                <a:ext uri="{FF2B5EF4-FFF2-40B4-BE49-F238E27FC236}">
                  <a16:creationId xmlns:a16="http://schemas.microsoft.com/office/drawing/2014/main" id="{900AA4EC-A77B-AF3C-EB82-664D8D24FB64}"/>
                </a:ext>
              </a:extLst>
            </p:cNvPr>
            <p:cNvSpPr/>
            <p:nvPr/>
          </p:nvSpPr>
          <p:spPr>
            <a:xfrm>
              <a:off x="6791665" y="484153"/>
              <a:ext cx="424314" cy="424314"/>
            </a:xfrm>
            <a:prstGeom prst="donut">
              <a:avLst>
                <a:gd name="adj" fmla="val 11194"/>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1" name="椭圆 90">
              <a:extLst>
                <a:ext uri="{FF2B5EF4-FFF2-40B4-BE49-F238E27FC236}">
                  <a16:creationId xmlns:a16="http://schemas.microsoft.com/office/drawing/2014/main" id="{EC0DE1A3-80A7-2518-C937-C3DC880F568C}"/>
                </a:ext>
              </a:extLst>
            </p:cNvPr>
            <p:cNvSpPr/>
            <p:nvPr/>
          </p:nvSpPr>
          <p:spPr>
            <a:xfrm>
              <a:off x="6961291" y="187981"/>
              <a:ext cx="498627" cy="498627"/>
            </a:xfrm>
            <a:prstGeom prst="ellipse">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986A9127-40AA-0A5E-248D-34FE855AFD81}"/>
                </a:ext>
              </a:extLst>
            </p:cNvPr>
            <p:cNvSpPr/>
            <p:nvPr/>
          </p:nvSpPr>
          <p:spPr>
            <a:xfrm>
              <a:off x="6825757" y="518245"/>
              <a:ext cx="356129" cy="356129"/>
            </a:xfrm>
            <a:prstGeom prst="ellipse">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圆: 空心 92">
              <a:extLst>
                <a:ext uri="{FF2B5EF4-FFF2-40B4-BE49-F238E27FC236}">
                  <a16:creationId xmlns:a16="http://schemas.microsoft.com/office/drawing/2014/main" id="{3D9013D6-E203-7C9A-C276-2F51F37B272B}"/>
                </a:ext>
              </a:extLst>
            </p:cNvPr>
            <p:cNvSpPr/>
            <p:nvPr/>
          </p:nvSpPr>
          <p:spPr>
            <a:xfrm>
              <a:off x="7473580" y="360577"/>
              <a:ext cx="344312" cy="344312"/>
            </a:xfrm>
            <a:prstGeom prst="donut">
              <a:avLst>
                <a:gd name="adj" fmla="val 11194"/>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4" name="椭圆 93">
              <a:extLst>
                <a:ext uri="{FF2B5EF4-FFF2-40B4-BE49-F238E27FC236}">
                  <a16:creationId xmlns:a16="http://schemas.microsoft.com/office/drawing/2014/main" id="{AC7B1D20-49D6-ACFE-D896-6E93E9761046}"/>
                </a:ext>
              </a:extLst>
            </p:cNvPr>
            <p:cNvSpPr/>
            <p:nvPr/>
          </p:nvSpPr>
          <p:spPr>
            <a:xfrm>
              <a:off x="7501244" y="388241"/>
              <a:ext cx="288983" cy="288983"/>
            </a:xfrm>
            <a:prstGeom prst="ellipse">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弧形 94">
              <a:extLst>
                <a:ext uri="{FF2B5EF4-FFF2-40B4-BE49-F238E27FC236}">
                  <a16:creationId xmlns:a16="http://schemas.microsoft.com/office/drawing/2014/main" id="{C0835725-D287-BD14-E016-CC17A47E4D22}"/>
                </a:ext>
              </a:extLst>
            </p:cNvPr>
            <p:cNvSpPr/>
            <p:nvPr/>
          </p:nvSpPr>
          <p:spPr>
            <a:xfrm>
              <a:off x="6896409" y="483674"/>
              <a:ext cx="299309" cy="356129"/>
            </a:xfrm>
            <a:prstGeom prst="arc">
              <a:avLst>
                <a:gd name="adj1" fmla="val 14583004"/>
                <a:gd name="adj2" fmla="val 596732"/>
              </a:avLst>
            </a:prstGeom>
            <a:solidFill>
              <a:schemeClr val="bg2">
                <a:lumMod val="9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96" name="文本框 95">
            <a:extLst>
              <a:ext uri="{FF2B5EF4-FFF2-40B4-BE49-F238E27FC236}">
                <a16:creationId xmlns:a16="http://schemas.microsoft.com/office/drawing/2014/main" id="{CE509B36-8FD4-1BC9-3656-C0C9BB5418FB}"/>
              </a:ext>
            </a:extLst>
          </p:cNvPr>
          <p:cNvSpPr txBox="1"/>
          <p:nvPr/>
        </p:nvSpPr>
        <p:spPr>
          <a:xfrm>
            <a:off x="3357699" y="2802948"/>
            <a:ext cx="708527" cy="246221"/>
          </a:xfrm>
          <a:prstGeom prst="rect">
            <a:avLst/>
          </a:prstGeom>
          <a:noFill/>
        </p:spPr>
        <p:txBody>
          <a:bodyPr wrap="none" lIns="0" tIns="0" rIns="0" bIns="0" rtlCol="0">
            <a:spAutoFit/>
          </a:bodyPr>
          <a:lstStyle/>
          <a:p>
            <a:r>
              <a:rPr lang="en-US" altLang="zh-CN" sz="1600" dirty="0"/>
              <a:t>collision</a:t>
            </a:r>
            <a:endParaRPr lang="en-US" altLang="zh-CN" dirty="0"/>
          </a:p>
        </p:txBody>
      </p:sp>
      <mc:AlternateContent xmlns:mc="http://schemas.openxmlformats.org/markup-compatibility/2006" xmlns:a14="http://schemas.microsoft.com/office/drawing/2010/main">
        <mc:Choice Requires="a14">
          <p:graphicFrame>
            <p:nvGraphicFramePr>
              <p:cNvPr id="97" name="表格 96">
                <a:extLst>
                  <a:ext uri="{FF2B5EF4-FFF2-40B4-BE49-F238E27FC236}">
                    <a16:creationId xmlns:a16="http://schemas.microsoft.com/office/drawing/2014/main" id="{C7C81550-20DB-54C6-8C5A-0E45170422A4}"/>
                  </a:ext>
                </a:extLst>
              </p:cNvPr>
              <p:cNvGraphicFramePr>
                <a:graphicFrameLocks noGrp="1"/>
              </p:cNvGraphicFramePr>
              <p:nvPr>
                <p:extLst>
                  <p:ext uri="{D42A27DB-BD31-4B8C-83A1-F6EECF244321}">
                    <p14:modId xmlns:p14="http://schemas.microsoft.com/office/powerpoint/2010/main" val="4159365737"/>
                  </p:ext>
                </p:extLst>
              </p:nvPr>
            </p:nvGraphicFramePr>
            <p:xfrm>
              <a:off x="488885" y="5576766"/>
              <a:ext cx="4111520" cy="1033653"/>
            </p:xfrm>
            <a:graphic>
              <a:graphicData uri="http://schemas.openxmlformats.org/drawingml/2006/table">
                <a:tbl>
                  <a:tblPr>
                    <a:tableStyleId>{5C22544A-7EE6-4342-B048-85BDC9FD1C3A}</a:tableStyleId>
                  </a:tblPr>
                  <a:tblGrid>
                    <a:gridCol w="822304">
                      <a:extLst>
                        <a:ext uri="{9D8B030D-6E8A-4147-A177-3AD203B41FA5}">
                          <a16:colId xmlns:a16="http://schemas.microsoft.com/office/drawing/2014/main" val="14596474"/>
                        </a:ext>
                      </a:extLst>
                    </a:gridCol>
                    <a:gridCol w="822304">
                      <a:extLst>
                        <a:ext uri="{9D8B030D-6E8A-4147-A177-3AD203B41FA5}">
                          <a16:colId xmlns:a16="http://schemas.microsoft.com/office/drawing/2014/main" val="1951951878"/>
                        </a:ext>
                      </a:extLst>
                    </a:gridCol>
                    <a:gridCol w="822304">
                      <a:extLst>
                        <a:ext uri="{9D8B030D-6E8A-4147-A177-3AD203B41FA5}">
                          <a16:colId xmlns:a16="http://schemas.microsoft.com/office/drawing/2014/main" val="728442379"/>
                        </a:ext>
                      </a:extLst>
                    </a:gridCol>
                    <a:gridCol w="822304">
                      <a:extLst>
                        <a:ext uri="{9D8B030D-6E8A-4147-A177-3AD203B41FA5}">
                          <a16:colId xmlns:a16="http://schemas.microsoft.com/office/drawing/2014/main" val="1514960653"/>
                        </a:ext>
                      </a:extLst>
                    </a:gridCol>
                    <a:gridCol w="822304">
                      <a:extLst>
                        <a:ext uri="{9D8B030D-6E8A-4147-A177-3AD203B41FA5}">
                          <a16:colId xmlns:a16="http://schemas.microsoft.com/office/drawing/2014/main" val="1991733197"/>
                        </a:ext>
                      </a:extLst>
                    </a:gridCol>
                  </a:tblGrid>
                  <a:tr h="344551">
                    <a:tc>
                      <a:txBody>
                        <a:bodyPr/>
                        <a:lstStyle/>
                        <a:p>
                          <a:pPr algn="ctr"/>
                          <a14:m>
                            <m:oMathPara xmlns:m="http://schemas.openxmlformats.org/officeDocument/2006/math">
                              <m:oMathParaPr>
                                <m:jc m:val="centerGroup"/>
                              </m:oMathParaPr>
                              <m:oMath xmlns:m="http://schemas.openxmlformats.org/officeDocument/2006/math">
                                <m:f>
                                  <m:fPr>
                                    <m:type m:val="lin"/>
                                    <m:ctrlPr>
                                      <a:rPr lang="en-US" altLang="zh-CN" sz="1400" b="0" i="1" smtClean="0">
                                        <a:latin typeface="Cambria Math" panose="02040503050406030204" pitchFamily="18" charset="0"/>
                                      </a:rPr>
                                    </m:ctrlPr>
                                  </m:fPr>
                                  <m:num>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𝑚</m:t>
                                        </m:r>
                                      </m:e>
                                      <m:sub>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𝐻</m:t>
                                            </m:r>
                                          </m:e>
                                          <m:sub>
                                            <m:r>
                                              <a:rPr lang="en-US" altLang="zh-CN" sz="1400" b="0" i="1" smtClean="0">
                                                <a:latin typeface="Cambria Math" panose="02040503050406030204" pitchFamily="18" charset="0"/>
                                              </a:rPr>
                                              <m:t>3</m:t>
                                            </m:r>
                                          </m:sub>
                                          <m:sup>
                                            <m:r>
                                              <a:rPr lang="en-US" altLang="zh-CN" sz="1400" b="0" i="1" smtClean="0">
                                                <a:latin typeface="Cambria Math" panose="02040503050406030204" pitchFamily="18" charset="0"/>
                                              </a:rPr>
                                              <m:t>0</m:t>
                                            </m:r>
                                          </m:sup>
                                        </m:sSubSup>
                                      </m:sub>
                                    </m:sSub>
                                  </m:num>
                                  <m:den>
                                    <m:r>
                                      <m:rPr>
                                        <m:sty m:val="p"/>
                                      </m:rPr>
                                      <a:rPr lang="en-US" altLang="zh-CN" sz="1400" b="0" i="0" smtClean="0">
                                        <a:latin typeface="Cambria Math" panose="02040503050406030204" pitchFamily="18" charset="0"/>
                                      </a:rPr>
                                      <m:t>TeV</m:t>
                                    </m:r>
                                  </m:den>
                                </m:f>
                              </m:oMath>
                            </m:oMathPara>
                          </a14:m>
                          <a:endParaRPr lang="zh-CN" alt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0.125</m:t>
                                </m:r>
                              </m:oMath>
                            </m:oMathPara>
                          </a14:m>
                          <a:endParaRPr lang="zh-CN" alt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0.750</m:t>
                                </m:r>
                              </m:oMath>
                            </m:oMathPara>
                          </a14:m>
                          <a:endParaRPr lang="zh-CN" alt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1.375</m:t>
                                </m:r>
                              </m:oMath>
                            </m:oMathPara>
                          </a14:m>
                          <a:endParaRPr lang="zh-CN" alt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2</m:t>
                                </m:r>
                                <m:r>
                                  <a:rPr lang="en-US" altLang="zh-CN" sz="1400" b="0" i="0" smtClean="0">
                                    <a:latin typeface="Cambria Math" panose="02040503050406030204" pitchFamily="18" charset="0"/>
                                  </a:rPr>
                                  <m:t>.000</m:t>
                                </m:r>
                              </m:oMath>
                            </m:oMathPara>
                          </a14:m>
                          <a:endParaRPr lang="zh-CN" alt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5485196"/>
                      </a:ext>
                    </a:extLst>
                  </a:tr>
                  <a:tr h="344551">
                    <a:tc>
                      <a:txBody>
                        <a:bodyPr/>
                        <a:lstStyle/>
                        <a:p>
                          <a:pPr/>
                          <a14:m>
                            <m:oMathPara xmlns:m="http://schemas.openxmlformats.org/officeDocument/2006/math">
                              <m:oMathParaPr>
                                <m:jc m:val="centerGroup"/>
                              </m:oMathParaPr>
                              <m:oMath xmlns:m="http://schemas.openxmlformats.org/officeDocument/2006/math">
                                <m:f>
                                  <m:fPr>
                                    <m:type m:val="lin"/>
                                    <m:ctrlPr>
                                      <a:rPr lang="en-US" altLang="zh-CN" sz="1400" b="0" i="1" smtClean="0">
                                        <a:latin typeface="Cambria Math" panose="02040503050406030204" pitchFamily="18" charset="0"/>
                                      </a:rPr>
                                    </m:ctrlPr>
                                  </m:fPr>
                                  <m:num>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𝑇</m:t>
                                        </m:r>
                                      </m:e>
                                      <m:sub>
                                        <m:r>
                                          <a:rPr lang="en-US" altLang="zh-CN" sz="1400" b="0" i="1" smtClean="0">
                                            <a:latin typeface="Cambria Math" panose="02040503050406030204" pitchFamily="18" charset="0"/>
                                          </a:rPr>
                                          <m:t>𝑐</m:t>
                                        </m:r>
                                      </m:sub>
                                    </m:sSub>
                                  </m:num>
                                  <m:den>
                                    <m:r>
                                      <m:rPr>
                                        <m:sty m:val="p"/>
                                      </m:rPr>
                                      <a:rPr lang="en-US" altLang="zh-CN" sz="1400" b="0" i="0" smtClean="0">
                                        <a:latin typeface="Cambria Math" panose="02040503050406030204" pitchFamily="18" charset="0"/>
                                      </a:rPr>
                                      <m:t>TeV</m:t>
                                    </m:r>
                                  </m:den>
                                </m:f>
                              </m:oMath>
                            </m:oMathPara>
                          </a14:m>
                          <a:endParaRPr lang="zh-CN" altLang="en-US"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2.705</m:t>
                                </m:r>
                              </m:oMath>
                            </m:oMathPara>
                          </a14:m>
                          <a:endParaRPr lang="zh-CN" alt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2.784</m:t>
                                </m:r>
                              </m:oMath>
                            </m:oMathPara>
                          </a14:m>
                          <a:endParaRPr lang="zh-CN" alt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2.961</m:t>
                                </m:r>
                              </m:oMath>
                            </m:oMathPara>
                          </a14:m>
                          <a:endParaRPr lang="zh-CN" alt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3.212</m:t>
                                </m:r>
                              </m:oMath>
                            </m:oMathPara>
                          </a14:m>
                          <a:endParaRPr lang="zh-CN" alt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2695931"/>
                      </a:ext>
                    </a:extLst>
                  </a:tr>
                  <a:tr h="344551">
                    <a:tc>
                      <a:txBody>
                        <a:bodyPr/>
                        <a:lstStyle/>
                        <a:p>
                          <a:pPr/>
                          <a14:m>
                            <m:oMathPara xmlns:m="http://schemas.openxmlformats.org/officeDocument/2006/math">
                              <m:oMathParaPr>
                                <m:jc m:val="centerGroup"/>
                              </m:oMathParaPr>
                              <m:oMath xmlns:m="http://schemas.openxmlformats.org/officeDocument/2006/math">
                                <m:f>
                                  <m:fPr>
                                    <m:type m:val="lin"/>
                                    <m:ctrlPr>
                                      <a:rPr lang="en-US" altLang="zh-CN" sz="1400" b="0" i="1" smtClean="0">
                                        <a:latin typeface="Cambria Math" panose="02040503050406030204" pitchFamily="18" charset="0"/>
                                      </a:rPr>
                                    </m:ctrlPr>
                                  </m:fPr>
                                  <m:num>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𝑇</m:t>
                                        </m:r>
                                      </m:e>
                                      <m:sub>
                                        <m:r>
                                          <a:rPr lang="en-US" altLang="zh-CN" sz="1400" b="0" i="1" smtClean="0">
                                            <a:latin typeface="Cambria Math" panose="02040503050406030204" pitchFamily="18" charset="0"/>
                                          </a:rPr>
                                          <m:t>𝑁</m:t>
                                        </m:r>
                                      </m:sub>
                                    </m:sSub>
                                  </m:num>
                                  <m:den>
                                    <m:r>
                                      <m:rPr>
                                        <m:sty m:val="p"/>
                                      </m:rPr>
                                      <a:rPr lang="en-US" altLang="zh-CN" sz="1400" b="0" i="0" smtClean="0">
                                        <a:latin typeface="Cambria Math" panose="02040503050406030204" pitchFamily="18" charset="0"/>
                                      </a:rPr>
                                      <m:t>TeV</m:t>
                                    </m:r>
                                  </m:den>
                                </m:f>
                              </m:oMath>
                            </m:oMathPara>
                          </a14:m>
                          <a:endParaRPr lang="zh-CN" altLang="en-US"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2.068</m:t>
                                </m:r>
                              </m:oMath>
                            </m:oMathPara>
                          </a14:m>
                          <a:endParaRPr lang="zh-CN" alt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2.266</m:t>
                                </m:r>
                              </m:oMath>
                            </m:oMathPara>
                          </a14:m>
                          <a:endParaRPr lang="zh-CN" alt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2.616</m:t>
                                </m:r>
                              </m:oMath>
                            </m:oMathPara>
                          </a14:m>
                          <a:endParaRPr lang="zh-CN" alt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3.013</m:t>
                                </m:r>
                              </m:oMath>
                            </m:oMathPara>
                          </a14:m>
                          <a:endParaRPr lang="zh-CN" alt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453001"/>
                      </a:ext>
                    </a:extLst>
                  </a:tr>
                </a:tbl>
              </a:graphicData>
            </a:graphic>
          </p:graphicFrame>
        </mc:Choice>
        <mc:Fallback xmlns="">
          <p:graphicFrame>
            <p:nvGraphicFramePr>
              <p:cNvPr id="97" name="表格 96">
                <a:extLst>
                  <a:ext uri="{FF2B5EF4-FFF2-40B4-BE49-F238E27FC236}">
                    <a16:creationId xmlns:a16="http://schemas.microsoft.com/office/drawing/2014/main" id="{C7C81550-20DB-54C6-8C5A-0E45170422A4}"/>
                  </a:ext>
                </a:extLst>
              </p:cNvPr>
              <p:cNvGraphicFramePr>
                <a:graphicFrameLocks noGrp="1"/>
              </p:cNvGraphicFramePr>
              <p:nvPr>
                <p:extLst>
                  <p:ext uri="{D42A27DB-BD31-4B8C-83A1-F6EECF244321}">
                    <p14:modId xmlns:p14="http://schemas.microsoft.com/office/powerpoint/2010/main" val="4159365737"/>
                  </p:ext>
                </p:extLst>
              </p:nvPr>
            </p:nvGraphicFramePr>
            <p:xfrm>
              <a:off x="488885" y="5576766"/>
              <a:ext cx="4111520" cy="1033653"/>
            </p:xfrm>
            <a:graphic>
              <a:graphicData uri="http://schemas.openxmlformats.org/drawingml/2006/table">
                <a:tbl>
                  <a:tblPr>
                    <a:tableStyleId>{5C22544A-7EE6-4342-B048-85BDC9FD1C3A}</a:tableStyleId>
                  </a:tblPr>
                  <a:tblGrid>
                    <a:gridCol w="822304">
                      <a:extLst>
                        <a:ext uri="{9D8B030D-6E8A-4147-A177-3AD203B41FA5}">
                          <a16:colId xmlns:a16="http://schemas.microsoft.com/office/drawing/2014/main" val="14596474"/>
                        </a:ext>
                      </a:extLst>
                    </a:gridCol>
                    <a:gridCol w="822304">
                      <a:extLst>
                        <a:ext uri="{9D8B030D-6E8A-4147-A177-3AD203B41FA5}">
                          <a16:colId xmlns:a16="http://schemas.microsoft.com/office/drawing/2014/main" val="1951951878"/>
                        </a:ext>
                      </a:extLst>
                    </a:gridCol>
                    <a:gridCol w="822304">
                      <a:extLst>
                        <a:ext uri="{9D8B030D-6E8A-4147-A177-3AD203B41FA5}">
                          <a16:colId xmlns:a16="http://schemas.microsoft.com/office/drawing/2014/main" val="728442379"/>
                        </a:ext>
                      </a:extLst>
                    </a:gridCol>
                    <a:gridCol w="822304">
                      <a:extLst>
                        <a:ext uri="{9D8B030D-6E8A-4147-A177-3AD203B41FA5}">
                          <a16:colId xmlns:a16="http://schemas.microsoft.com/office/drawing/2014/main" val="1514960653"/>
                        </a:ext>
                      </a:extLst>
                    </a:gridCol>
                    <a:gridCol w="822304">
                      <a:extLst>
                        <a:ext uri="{9D8B030D-6E8A-4147-A177-3AD203B41FA5}">
                          <a16:colId xmlns:a16="http://schemas.microsoft.com/office/drawing/2014/main" val="1991733197"/>
                        </a:ext>
                      </a:extLst>
                    </a:gridCol>
                  </a:tblGrid>
                  <a:tr h="344551">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t="-80702" r="-400741" b="-329825"/>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l="-100000" t="-80702" r="-300741" b="-329825"/>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l="-200000" t="-80702" r="-200741" b="-329825"/>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l="-300000" t="-80702" r="-100741" b="-329825"/>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l="-400000" t="-80702" r="-741" b="-329825"/>
                          </a:stretch>
                        </a:blipFill>
                      </a:tcPr>
                    </a:tc>
                    <a:extLst>
                      <a:ext uri="{0D108BD9-81ED-4DB2-BD59-A6C34878D82A}">
                        <a16:rowId xmlns:a16="http://schemas.microsoft.com/office/drawing/2014/main" val="1485485196"/>
                      </a:ext>
                    </a:extLst>
                  </a:tr>
                  <a:tr h="344551">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t="-180702" r="-400741" b="-229825"/>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l="-100000" t="-180702" r="-300741" b="-229825"/>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l="-200000" t="-180702" r="-200741" b="-229825"/>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l="-300000" t="-180702" r="-100741" b="-229825"/>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l="-400000" t="-180702" r="-741" b="-229825"/>
                          </a:stretch>
                        </a:blipFill>
                      </a:tcPr>
                    </a:tc>
                    <a:extLst>
                      <a:ext uri="{0D108BD9-81ED-4DB2-BD59-A6C34878D82A}">
                        <a16:rowId xmlns:a16="http://schemas.microsoft.com/office/drawing/2014/main" val="1272695931"/>
                      </a:ext>
                    </a:extLst>
                  </a:tr>
                  <a:tr h="344551">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t="-280702" r="-400741" b="-129825"/>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00000" t="-280702" r="-300741" b="-129825"/>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200000" t="-280702" r="-200741" b="-129825"/>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300000" t="-280702" r="-100741" b="-129825"/>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400000" t="-280702" r="-741" b="-129825"/>
                          </a:stretch>
                        </a:blipFill>
                      </a:tcPr>
                    </a:tc>
                    <a:extLst>
                      <a:ext uri="{0D108BD9-81ED-4DB2-BD59-A6C34878D82A}">
                        <a16:rowId xmlns:a16="http://schemas.microsoft.com/office/drawing/2014/main" val="3247453001"/>
                      </a:ext>
                    </a:extLst>
                  </a:tr>
                </a:tbl>
              </a:graphicData>
            </a:graphic>
          </p:graphicFrame>
        </mc:Fallback>
      </mc:AlternateContent>
    </p:spTree>
    <p:extLst>
      <p:ext uri="{BB962C8B-B14F-4D97-AF65-F5344CB8AC3E}">
        <p14:creationId xmlns:p14="http://schemas.microsoft.com/office/powerpoint/2010/main" val="391939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16007C-4D2E-ABE5-CF20-7C39E269D983}"/>
              </a:ext>
            </a:extLst>
          </p:cNvPr>
          <p:cNvSpPr>
            <a:spLocks noGrp="1"/>
          </p:cNvSpPr>
          <p:nvPr>
            <p:ph type="title"/>
          </p:nvPr>
        </p:nvSpPr>
        <p:spPr/>
        <p:txBody>
          <a:bodyPr>
            <a:normAutofit/>
          </a:bodyPr>
          <a:lstStyle/>
          <a:p>
            <a:r>
              <a:rPr lang="en-US" altLang="zh-CN" sz="4000" dirty="0"/>
              <a:t>Content</a:t>
            </a:r>
            <a:endParaRPr lang="zh-CN" altLang="en-US" sz="4000" dirty="0"/>
          </a:p>
        </p:txBody>
      </p:sp>
      <p:sp>
        <p:nvSpPr>
          <p:cNvPr id="3" name="文本框 2">
            <a:extLst>
              <a:ext uri="{FF2B5EF4-FFF2-40B4-BE49-F238E27FC236}">
                <a16:creationId xmlns:a16="http://schemas.microsoft.com/office/drawing/2014/main" id="{0BE0D030-B48D-9D4F-ED62-0E2B37D67549}"/>
              </a:ext>
            </a:extLst>
          </p:cNvPr>
          <p:cNvSpPr txBox="1"/>
          <p:nvPr/>
        </p:nvSpPr>
        <p:spPr>
          <a:xfrm>
            <a:off x="971705" y="2243011"/>
            <a:ext cx="4565545" cy="1938992"/>
          </a:xfrm>
          <a:prstGeom prst="rect">
            <a:avLst/>
          </a:prstGeom>
          <a:noFill/>
        </p:spPr>
        <p:txBody>
          <a:bodyPr wrap="none" lIns="0" tIns="0" rIns="0" bIns="0" rtlCol="0">
            <a:spAutoFit/>
          </a:bodyPr>
          <a:lstStyle/>
          <a:p>
            <a:pPr marL="285744" indent="-285744">
              <a:buFont typeface="Arial" panose="020B0604020202020204" pitchFamily="34" charset="0"/>
              <a:buChar char="•"/>
            </a:pPr>
            <a:r>
              <a:rPr lang="en-US" altLang="zh-CN" dirty="0">
                <a:solidFill>
                  <a:schemeClr val="tx1">
                    <a:lumMod val="50000"/>
                    <a:lumOff val="50000"/>
                  </a:schemeClr>
                </a:solidFill>
              </a:rPr>
              <a:t>Minimal left-right symmetric model and FOPT</a:t>
            </a:r>
          </a:p>
          <a:p>
            <a:pPr marL="285744" indent="-285744">
              <a:buFont typeface="Arial" panose="020B0604020202020204" pitchFamily="34" charset="0"/>
              <a:buChar char="•"/>
            </a:pPr>
            <a:endParaRPr lang="en-US" altLang="zh-CN" dirty="0"/>
          </a:p>
          <a:p>
            <a:pPr marL="285744" indent="-285744">
              <a:buFont typeface="Arial" panose="020B0604020202020204" pitchFamily="34" charset="0"/>
              <a:buChar char="•"/>
            </a:pPr>
            <a:r>
              <a:rPr lang="en-US" altLang="zh-CN" dirty="0"/>
              <a:t>Field-plasma system</a:t>
            </a:r>
          </a:p>
          <a:p>
            <a:pPr marL="285744" indent="-285744">
              <a:buFont typeface="Arial" panose="020B0604020202020204" pitchFamily="34" charset="0"/>
              <a:buChar char="•"/>
            </a:pPr>
            <a:endParaRPr lang="en-US" altLang="zh-CN" dirty="0"/>
          </a:p>
          <a:p>
            <a:pPr marL="285744" indent="-285744">
              <a:buFont typeface="Arial" panose="020B0604020202020204" pitchFamily="34" charset="0"/>
              <a:buChar char="•"/>
            </a:pPr>
            <a:r>
              <a:rPr lang="en-US" altLang="zh-CN" dirty="0">
                <a:solidFill>
                  <a:schemeClr val="tx1">
                    <a:lumMod val="50000"/>
                    <a:lumOff val="50000"/>
                  </a:schemeClr>
                </a:solidFill>
              </a:rPr>
              <a:t>Gravitational waves</a:t>
            </a:r>
          </a:p>
          <a:p>
            <a:pPr marL="285744" indent="-285744">
              <a:buFont typeface="Arial" panose="020B0604020202020204" pitchFamily="34" charset="0"/>
              <a:buChar char="•"/>
            </a:pPr>
            <a:endParaRPr lang="en-US" altLang="zh-CN" dirty="0">
              <a:solidFill>
                <a:schemeClr val="tx1">
                  <a:lumMod val="50000"/>
                  <a:lumOff val="50000"/>
                </a:schemeClr>
              </a:solidFill>
            </a:endParaRPr>
          </a:p>
          <a:p>
            <a:pPr marL="285744" indent="-285744">
              <a:buFont typeface="Arial" panose="020B0604020202020204" pitchFamily="34" charset="0"/>
              <a:buChar char="•"/>
            </a:pPr>
            <a:r>
              <a:rPr lang="en-US" altLang="zh-CN" dirty="0">
                <a:solidFill>
                  <a:schemeClr val="tx1">
                    <a:lumMod val="50000"/>
                    <a:lumOff val="50000"/>
                  </a:schemeClr>
                </a:solidFill>
              </a:rPr>
              <a:t>Summary</a:t>
            </a:r>
          </a:p>
        </p:txBody>
      </p:sp>
    </p:spTree>
    <p:extLst>
      <p:ext uri="{BB962C8B-B14F-4D97-AF65-F5344CB8AC3E}">
        <p14:creationId xmlns:p14="http://schemas.microsoft.com/office/powerpoint/2010/main" val="1814720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16007C-4D2E-ABE5-CF20-7C39E269D983}"/>
              </a:ext>
            </a:extLst>
          </p:cNvPr>
          <p:cNvSpPr>
            <a:spLocks noGrp="1"/>
          </p:cNvSpPr>
          <p:nvPr>
            <p:ph type="title"/>
          </p:nvPr>
        </p:nvSpPr>
        <p:spPr/>
        <p:txBody>
          <a:bodyPr>
            <a:normAutofit/>
          </a:bodyPr>
          <a:lstStyle/>
          <a:p>
            <a:r>
              <a:rPr lang="en-US" altLang="zh-CN" sz="4000" dirty="0"/>
              <a:t>Field-Plasma System:</a:t>
            </a:r>
            <a:br>
              <a:rPr lang="en-US" altLang="zh-CN" sz="4000" dirty="0"/>
            </a:br>
            <a:r>
              <a:rPr lang="en-US" altLang="zh-CN" sz="2800" dirty="0"/>
              <a:t>Overview</a:t>
            </a:r>
            <a:endParaRPr lang="zh-CN" altLang="en-US" sz="4000" dirty="0"/>
          </a:p>
        </p:txBody>
      </p:sp>
      <mc:AlternateContent xmlns:mc="http://schemas.openxmlformats.org/markup-compatibility/2006" xmlns:a14="http://schemas.microsoft.com/office/drawing/2010/main">
        <mc:Choice Requires="a14">
          <p:sp>
            <p:nvSpPr>
              <p:cNvPr id="113" name="文本框 112">
                <a:extLst>
                  <a:ext uri="{FF2B5EF4-FFF2-40B4-BE49-F238E27FC236}">
                    <a16:creationId xmlns:a16="http://schemas.microsoft.com/office/drawing/2014/main" id="{3C789A4B-BFBD-1085-6848-08B03117C0E2}"/>
                  </a:ext>
                </a:extLst>
              </p:cNvPr>
              <p:cNvSpPr txBox="1"/>
              <p:nvPr/>
            </p:nvSpPr>
            <p:spPr>
              <a:xfrm>
                <a:off x="371239" y="3429000"/>
                <a:ext cx="54008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𝑟</m:t>
                      </m:r>
                      <m:r>
                        <a:rPr lang="en-US" altLang="zh-CN" sz="1600" i="1">
                          <a:latin typeface="Cambria Math" panose="02040503050406030204" pitchFamily="18" charset="0"/>
                        </a:rPr>
                        <m:t>=0</m:t>
                      </m:r>
                    </m:oMath>
                  </m:oMathPara>
                </a14:m>
                <a:endParaRPr lang="zh-CN" altLang="en-US" sz="1600" dirty="0"/>
              </a:p>
            </p:txBody>
          </p:sp>
        </mc:Choice>
        <mc:Fallback xmlns="">
          <p:sp>
            <p:nvSpPr>
              <p:cNvPr id="113" name="文本框 112">
                <a:extLst>
                  <a:ext uri="{FF2B5EF4-FFF2-40B4-BE49-F238E27FC236}">
                    <a16:creationId xmlns:a16="http://schemas.microsoft.com/office/drawing/2014/main" id="{3C789A4B-BFBD-1085-6848-08B03117C0E2}"/>
                  </a:ext>
                </a:extLst>
              </p:cNvPr>
              <p:cNvSpPr txBox="1">
                <a:spLocks noRot="1" noChangeAspect="1" noMove="1" noResize="1" noEditPoints="1" noAdjustHandles="1" noChangeArrowheads="1" noChangeShapeType="1" noTextEdit="1"/>
              </p:cNvSpPr>
              <p:nvPr/>
            </p:nvSpPr>
            <p:spPr>
              <a:xfrm>
                <a:off x="371239" y="3429000"/>
                <a:ext cx="540084" cy="246221"/>
              </a:xfrm>
              <a:prstGeom prst="rect">
                <a:avLst/>
              </a:prstGeom>
              <a:blipFill>
                <a:blip r:embed="rId3"/>
                <a:stretch>
                  <a:fillRect l="-4545" r="-6818" b="-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4" name="文本框 113">
                <a:extLst>
                  <a:ext uri="{FF2B5EF4-FFF2-40B4-BE49-F238E27FC236}">
                    <a16:creationId xmlns:a16="http://schemas.microsoft.com/office/drawing/2014/main" id="{739E17B8-6BB0-BDDC-C89F-4E10B047290C}"/>
                  </a:ext>
                </a:extLst>
              </p:cNvPr>
              <p:cNvSpPr txBox="1"/>
              <p:nvPr/>
            </p:nvSpPr>
            <p:spPr>
              <a:xfrm>
                <a:off x="3674556" y="3409448"/>
                <a:ext cx="63485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𝑟</m:t>
                      </m:r>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r>
                            <a:rPr lang="en-US" altLang="zh-CN" sz="1600" i="1">
                              <a:latin typeface="Cambria Math" panose="02040503050406030204" pitchFamily="18" charset="0"/>
                            </a:rPr>
                            <m:t>∗</m:t>
                          </m:r>
                        </m:sub>
                      </m:sSub>
                    </m:oMath>
                  </m:oMathPara>
                </a14:m>
                <a:endParaRPr lang="zh-CN" altLang="en-US" sz="1600" dirty="0"/>
              </a:p>
            </p:txBody>
          </p:sp>
        </mc:Choice>
        <mc:Fallback xmlns="">
          <p:sp>
            <p:nvSpPr>
              <p:cNvPr id="114" name="文本框 113">
                <a:extLst>
                  <a:ext uri="{FF2B5EF4-FFF2-40B4-BE49-F238E27FC236}">
                    <a16:creationId xmlns:a16="http://schemas.microsoft.com/office/drawing/2014/main" id="{739E17B8-6BB0-BDDC-C89F-4E10B047290C}"/>
                  </a:ext>
                </a:extLst>
              </p:cNvPr>
              <p:cNvSpPr txBox="1">
                <a:spLocks noRot="1" noChangeAspect="1" noMove="1" noResize="1" noEditPoints="1" noAdjustHandles="1" noChangeArrowheads="1" noChangeShapeType="1" noTextEdit="1"/>
              </p:cNvSpPr>
              <p:nvPr/>
            </p:nvSpPr>
            <p:spPr>
              <a:xfrm>
                <a:off x="3674556" y="3409448"/>
                <a:ext cx="634853" cy="246221"/>
              </a:xfrm>
              <a:prstGeom prst="rect">
                <a:avLst/>
              </a:prstGeom>
              <a:blipFill>
                <a:blip r:embed="rId4"/>
                <a:stretch>
                  <a:fillRect l="-3846" b="-97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5" name="文本框 114">
                <a:extLst>
                  <a:ext uri="{FF2B5EF4-FFF2-40B4-BE49-F238E27FC236}">
                    <a16:creationId xmlns:a16="http://schemas.microsoft.com/office/drawing/2014/main" id="{91928857-375E-905A-8B5E-01D2BF6E3AFC}"/>
                  </a:ext>
                </a:extLst>
              </p:cNvPr>
              <p:cNvSpPr txBox="1"/>
              <p:nvPr/>
            </p:nvSpPr>
            <p:spPr>
              <a:xfrm>
                <a:off x="2178806" y="2552000"/>
                <a:ext cx="44691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𝑣</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𝑟</m:t>
                          </m:r>
                        </m:e>
                      </m:d>
                    </m:oMath>
                  </m:oMathPara>
                </a14:m>
                <a:endParaRPr lang="zh-CN" altLang="en-US" sz="1600" dirty="0"/>
              </a:p>
            </p:txBody>
          </p:sp>
        </mc:Choice>
        <mc:Fallback xmlns="">
          <p:sp>
            <p:nvSpPr>
              <p:cNvPr id="115" name="文本框 114">
                <a:extLst>
                  <a:ext uri="{FF2B5EF4-FFF2-40B4-BE49-F238E27FC236}">
                    <a16:creationId xmlns:a16="http://schemas.microsoft.com/office/drawing/2014/main" id="{91928857-375E-905A-8B5E-01D2BF6E3AFC}"/>
                  </a:ext>
                </a:extLst>
              </p:cNvPr>
              <p:cNvSpPr txBox="1">
                <a:spLocks noRot="1" noChangeAspect="1" noMove="1" noResize="1" noEditPoints="1" noAdjustHandles="1" noChangeArrowheads="1" noChangeShapeType="1" noTextEdit="1"/>
              </p:cNvSpPr>
              <p:nvPr/>
            </p:nvSpPr>
            <p:spPr>
              <a:xfrm>
                <a:off x="2178806" y="2552000"/>
                <a:ext cx="446917" cy="246221"/>
              </a:xfrm>
              <a:prstGeom prst="rect">
                <a:avLst/>
              </a:prstGeom>
              <a:blipFill>
                <a:blip r:embed="rId5"/>
                <a:stretch>
                  <a:fillRect l="-40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6" name="文本框 115">
                <a:extLst>
                  <a:ext uri="{FF2B5EF4-FFF2-40B4-BE49-F238E27FC236}">
                    <a16:creationId xmlns:a16="http://schemas.microsoft.com/office/drawing/2014/main" id="{01F4DA15-93E0-6EC6-B1DA-2CAA2F2244A1}"/>
                  </a:ext>
                </a:extLst>
              </p:cNvPr>
              <p:cNvSpPr txBox="1"/>
              <p:nvPr/>
            </p:nvSpPr>
            <p:spPr>
              <a:xfrm>
                <a:off x="249597" y="4662605"/>
                <a:ext cx="900310" cy="2681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𝑤</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𝜆</m:t>
                          </m:r>
                        </m:e>
                        <m:sub>
                          <m:r>
                            <m:rPr>
                              <m:sty m:val="p"/>
                            </m:rPr>
                            <a:rPr lang="en-US" altLang="zh-CN" sz="1600" i="1">
                              <a:latin typeface="Cambria Math" panose="02040503050406030204" pitchFamily="18" charset="0"/>
                            </a:rPr>
                            <m:t>mfp</m:t>
                          </m:r>
                        </m:sub>
                      </m:sSub>
                    </m:oMath>
                  </m:oMathPara>
                </a14:m>
                <a:endParaRPr lang="zh-CN" altLang="en-US" sz="1600" dirty="0"/>
              </a:p>
            </p:txBody>
          </p:sp>
        </mc:Choice>
        <mc:Fallback xmlns="">
          <p:sp>
            <p:nvSpPr>
              <p:cNvPr id="116" name="文本框 115">
                <a:extLst>
                  <a:ext uri="{FF2B5EF4-FFF2-40B4-BE49-F238E27FC236}">
                    <a16:creationId xmlns:a16="http://schemas.microsoft.com/office/drawing/2014/main" id="{01F4DA15-93E0-6EC6-B1DA-2CAA2F2244A1}"/>
                  </a:ext>
                </a:extLst>
              </p:cNvPr>
              <p:cNvSpPr txBox="1">
                <a:spLocks noRot="1" noChangeAspect="1" noMove="1" noResize="1" noEditPoints="1" noAdjustHandles="1" noChangeArrowheads="1" noChangeShapeType="1" noTextEdit="1"/>
              </p:cNvSpPr>
              <p:nvPr/>
            </p:nvSpPr>
            <p:spPr>
              <a:xfrm>
                <a:off x="249597" y="4662605"/>
                <a:ext cx="900310" cy="268150"/>
              </a:xfrm>
              <a:prstGeom prst="rect">
                <a:avLst/>
              </a:prstGeom>
              <a:blipFill>
                <a:blip r:embed="rId6"/>
                <a:stretch>
                  <a:fillRect l="-2703" r="-2027"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7" name="文本框 116">
                <a:extLst>
                  <a:ext uri="{FF2B5EF4-FFF2-40B4-BE49-F238E27FC236}">
                    <a16:creationId xmlns:a16="http://schemas.microsoft.com/office/drawing/2014/main" id="{C9CA99EC-9CB0-8220-29A7-C2E67490DB5B}"/>
                  </a:ext>
                </a:extLst>
              </p:cNvPr>
              <p:cNvSpPr txBox="1"/>
              <p:nvPr/>
            </p:nvSpPr>
            <p:spPr>
              <a:xfrm>
                <a:off x="3571497" y="4658305"/>
                <a:ext cx="900310" cy="2681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𝑤</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𝜆</m:t>
                          </m:r>
                        </m:e>
                        <m:sub>
                          <m:r>
                            <m:rPr>
                              <m:sty m:val="p"/>
                            </m:rPr>
                            <a:rPr lang="en-US" altLang="zh-CN" sz="1600" i="1">
                              <a:latin typeface="Cambria Math" panose="02040503050406030204" pitchFamily="18" charset="0"/>
                            </a:rPr>
                            <m:t>mfp</m:t>
                          </m:r>
                        </m:sub>
                      </m:sSub>
                    </m:oMath>
                  </m:oMathPara>
                </a14:m>
                <a:endParaRPr lang="zh-CN" altLang="en-US" sz="1600" dirty="0"/>
              </a:p>
            </p:txBody>
          </p:sp>
        </mc:Choice>
        <mc:Fallback xmlns="">
          <p:sp>
            <p:nvSpPr>
              <p:cNvPr id="117" name="文本框 116">
                <a:extLst>
                  <a:ext uri="{FF2B5EF4-FFF2-40B4-BE49-F238E27FC236}">
                    <a16:creationId xmlns:a16="http://schemas.microsoft.com/office/drawing/2014/main" id="{C9CA99EC-9CB0-8220-29A7-C2E67490DB5B}"/>
                  </a:ext>
                </a:extLst>
              </p:cNvPr>
              <p:cNvSpPr txBox="1">
                <a:spLocks noRot="1" noChangeAspect="1" noMove="1" noResize="1" noEditPoints="1" noAdjustHandles="1" noChangeArrowheads="1" noChangeShapeType="1" noTextEdit="1"/>
              </p:cNvSpPr>
              <p:nvPr/>
            </p:nvSpPr>
            <p:spPr>
              <a:xfrm>
                <a:off x="3571497" y="4658305"/>
                <a:ext cx="900310" cy="268150"/>
              </a:xfrm>
              <a:prstGeom prst="rect">
                <a:avLst/>
              </a:prstGeom>
              <a:blipFill>
                <a:blip r:embed="rId7"/>
                <a:stretch>
                  <a:fillRect l="-2703" r="-2027" b="-272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文本框 117">
                <a:extLst>
                  <a:ext uri="{FF2B5EF4-FFF2-40B4-BE49-F238E27FC236}">
                    <a16:creationId xmlns:a16="http://schemas.microsoft.com/office/drawing/2014/main" id="{003460BD-BA52-2CE6-CF7F-5430F9669AF6}"/>
                  </a:ext>
                </a:extLst>
              </p:cNvPr>
              <p:cNvSpPr txBox="1"/>
              <p:nvPr/>
            </p:nvSpPr>
            <p:spPr>
              <a:xfrm>
                <a:off x="3575175" y="5853349"/>
                <a:ext cx="77316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𝑧</m:t>
                      </m:r>
                      <m:r>
                        <a:rPr lang="en-US" altLang="zh-CN" sz="1600" i="1">
                          <a:latin typeface="Cambria Math" panose="02040503050406030204" pitchFamily="18" charset="0"/>
                        </a:rPr>
                        <m:t>→+∞</m:t>
                      </m:r>
                    </m:oMath>
                  </m:oMathPara>
                </a14:m>
                <a:endParaRPr lang="zh-CN" altLang="en-US" sz="1600" dirty="0"/>
              </a:p>
            </p:txBody>
          </p:sp>
        </mc:Choice>
        <mc:Fallback xmlns="">
          <p:sp>
            <p:nvSpPr>
              <p:cNvPr id="118" name="文本框 117">
                <a:extLst>
                  <a:ext uri="{FF2B5EF4-FFF2-40B4-BE49-F238E27FC236}">
                    <a16:creationId xmlns:a16="http://schemas.microsoft.com/office/drawing/2014/main" id="{003460BD-BA52-2CE6-CF7F-5430F9669AF6}"/>
                  </a:ext>
                </a:extLst>
              </p:cNvPr>
              <p:cNvSpPr txBox="1">
                <a:spLocks noRot="1" noChangeAspect="1" noMove="1" noResize="1" noEditPoints="1" noAdjustHandles="1" noChangeArrowheads="1" noChangeShapeType="1" noTextEdit="1"/>
              </p:cNvSpPr>
              <p:nvPr/>
            </p:nvSpPr>
            <p:spPr>
              <a:xfrm>
                <a:off x="3575175" y="5853349"/>
                <a:ext cx="773160" cy="246221"/>
              </a:xfrm>
              <a:prstGeom prst="rect">
                <a:avLst/>
              </a:prstGeom>
              <a:blipFill>
                <a:blip r:embed="rId8"/>
                <a:stretch>
                  <a:fillRect l="-2362" r="-2362" b="-48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EBFC8B14-9759-B791-AF93-2E4CE92DE544}"/>
                  </a:ext>
                </a:extLst>
              </p:cNvPr>
              <p:cNvSpPr txBox="1"/>
              <p:nvPr/>
            </p:nvSpPr>
            <p:spPr>
              <a:xfrm>
                <a:off x="294196" y="5819723"/>
                <a:ext cx="77316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𝑧</m:t>
                      </m:r>
                      <m:r>
                        <a:rPr lang="en-US" altLang="zh-CN" sz="1600" i="1">
                          <a:latin typeface="Cambria Math" panose="02040503050406030204" pitchFamily="18" charset="0"/>
                        </a:rPr>
                        <m:t>→−∞</m:t>
                      </m:r>
                    </m:oMath>
                  </m:oMathPara>
                </a14:m>
                <a:endParaRPr lang="zh-CN" altLang="en-US" sz="1600" dirty="0"/>
              </a:p>
            </p:txBody>
          </p:sp>
        </mc:Choice>
        <mc:Fallback xmlns="">
          <p:sp>
            <p:nvSpPr>
              <p:cNvPr id="119" name="文本框 118">
                <a:extLst>
                  <a:ext uri="{FF2B5EF4-FFF2-40B4-BE49-F238E27FC236}">
                    <a16:creationId xmlns:a16="http://schemas.microsoft.com/office/drawing/2014/main" id="{EBFC8B14-9759-B791-AF93-2E4CE92DE544}"/>
                  </a:ext>
                </a:extLst>
              </p:cNvPr>
              <p:cNvSpPr txBox="1">
                <a:spLocks noRot="1" noChangeAspect="1" noMove="1" noResize="1" noEditPoints="1" noAdjustHandles="1" noChangeArrowheads="1" noChangeShapeType="1" noTextEdit="1"/>
              </p:cNvSpPr>
              <p:nvPr/>
            </p:nvSpPr>
            <p:spPr>
              <a:xfrm>
                <a:off x="294196" y="5819723"/>
                <a:ext cx="773160" cy="246221"/>
              </a:xfrm>
              <a:prstGeom prst="rect">
                <a:avLst/>
              </a:prstGeom>
              <a:blipFill>
                <a:blip r:embed="rId9"/>
                <a:stretch>
                  <a:fillRect l="-2362" r="-23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0" name="文本框 119">
                <a:extLst>
                  <a:ext uri="{FF2B5EF4-FFF2-40B4-BE49-F238E27FC236}">
                    <a16:creationId xmlns:a16="http://schemas.microsoft.com/office/drawing/2014/main" id="{2C23C2B7-6ADC-7CFE-59AE-F9863279831C}"/>
                  </a:ext>
                </a:extLst>
              </p:cNvPr>
              <p:cNvSpPr txBox="1"/>
              <p:nvPr/>
            </p:nvSpPr>
            <p:spPr>
              <a:xfrm>
                <a:off x="1920106" y="3962093"/>
                <a:ext cx="28495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𝛿</m:t>
                      </m:r>
                      <m:r>
                        <a:rPr lang="en-US" altLang="zh-CN" sz="1600" i="1">
                          <a:latin typeface="Cambria Math" panose="02040503050406030204" pitchFamily="18" charset="0"/>
                        </a:rPr>
                        <m:t>𝑓</m:t>
                      </m:r>
                    </m:oMath>
                  </m:oMathPara>
                </a14:m>
                <a:endParaRPr lang="zh-CN" altLang="en-US" sz="1600" dirty="0"/>
              </a:p>
            </p:txBody>
          </p:sp>
        </mc:Choice>
        <mc:Fallback xmlns="">
          <p:sp>
            <p:nvSpPr>
              <p:cNvPr id="120" name="文本框 119">
                <a:extLst>
                  <a:ext uri="{FF2B5EF4-FFF2-40B4-BE49-F238E27FC236}">
                    <a16:creationId xmlns:a16="http://schemas.microsoft.com/office/drawing/2014/main" id="{2C23C2B7-6ADC-7CFE-59AE-F9863279831C}"/>
                  </a:ext>
                </a:extLst>
              </p:cNvPr>
              <p:cNvSpPr txBox="1">
                <a:spLocks noRot="1" noChangeAspect="1" noMove="1" noResize="1" noEditPoints="1" noAdjustHandles="1" noChangeArrowheads="1" noChangeShapeType="1" noTextEdit="1"/>
              </p:cNvSpPr>
              <p:nvPr/>
            </p:nvSpPr>
            <p:spPr>
              <a:xfrm>
                <a:off x="1920106" y="3962093"/>
                <a:ext cx="284950" cy="246221"/>
              </a:xfrm>
              <a:prstGeom prst="rect">
                <a:avLst/>
              </a:prstGeom>
              <a:blipFill>
                <a:blip r:embed="rId10"/>
                <a:stretch>
                  <a:fillRect l="-23404" r="-19149" b="-3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文本框 120">
                <a:extLst>
                  <a:ext uri="{FF2B5EF4-FFF2-40B4-BE49-F238E27FC236}">
                    <a16:creationId xmlns:a16="http://schemas.microsoft.com/office/drawing/2014/main" id="{46B65BF0-0FC9-C110-F36B-567CB65BE54D}"/>
                  </a:ext>
                </a:extLst>
              </p:cNvPr>
              <p:cNvSpPr txBox="1"/>
              <p:nvPr/>
            </p:nvSpPr>
            <p:spPr>
              <a:xfrm>
                <a:off x="2389118" y="5130203"/>
                <a:ext cx="47320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𝜙</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𝑧</m:t>
                          </m:r>
                        </m:e>
                      </m:d>
                    </m:oMath>
                  </m:oMathPara>
                </a14:m>
                <a:endParaRPr lang="zh-CN" altLang="en-US" sz="1600" dirty="0"/>
              </a:p>
            </p:txBody>
          </p:sp>
        </mc:Choice>
        <mc:Fallback xmlns="">
          <p:sp>
            <p:nvSpPr>
              <p:cNvPr id="121" name="文本框 120">
                <a:extLst>
                  <a:ext uri="{FF2B5EF4-FFF2-40B4-BE49-F238E27FC236}">
                    <a16:creationId xmlns:a16="http://schemas.microsoft.com/office/drawing/2014/main" id="{46B65BF0-0FC9-C110-F36B-567CB65BE54D}"/>
                  </a:ext>
                </a:extLst>
              </p:cNvPr>
              <p:cNvSpPr txBox="1">
                <a:spLocks noRot="1" noChangeAspect="1" noMove="1" noResize="1" noEditPoints="1" noAdjustHandles="1" noChangeArrowheads="1" noChangeShapeType="1" noTextEdit="1"/>
              </p:cNvSpPr>
              <p:nvPr/>
            </p:nvSpPr>
            <p:spPr>
              <a:xfrm>
                <a:off x="2389118" y="5130203"/>
                <a:ext cx="473206" cy="246221"/>
              </a:xfrm>
              <a:prstGeom prst="rect">
                <a:avLst/>
              </a:prstGeom>
              <a:blipFill>
                <a:blip r:embed="rId11"/>
                <a:stretch>
                  <a:fillRect l="-14103" b="-3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2" name="文本框 121">
                <a:extLst>
                  <a:ext uri="{FF2B5EF4-FFF2-40B4-BE49-F238E27FC236}">
                    <a16:creationId xmlns:a16="http://schemas.microsoft.com/office/drawing/2014/main" id="{5B88AEF8-66F0-9F06-C1D4-F477D45E6115}"/>
                  </a:ext>
                </a:extLst>
              </p:cNvPr>
              <p:cNvSpPr txBox="1"/>
              <p:nvPr/>
            </p:nvSpPr>
            <p:spPr>
              <a:xfrm>
                <a:off x="1420453" y="2204424"/>
                <a:ext cx="29046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i="1">
                              <a:latin typeface="Cambria Math" panose="02040503050406030204" pitchFamily="18" charset="0"/>
                            </a:rPr>
                            <m:t>𝑤</m:t>
                          </m:r>
                        </m:sub>
                      </m:sSub>
                    </m:oMath>
                  </m:oMathPara>
                </a14:m>
                <a:endParaRPr lang="zh-CN" altLang="en-US" sz="1600" dirty="0"/>
              </a:p>
            </p:txBody>
          </p:sp>
        </mc:Choice>
        <mc:Fallback xmlns="">
          <p:sp>
            <p:nvSpPr>
              <p:cNvPr id="122" name="文本框 121">
                <a:extLst>
                  <a:ext uri="{FF2B5EF4-FFF2-40B4-BE49-F238E27FC236}">
                    <a16:creationId xmlns:a16="http://schemas.microsoft.com/office/drawing/2014/main" id="{5B88AEF8-66F0-9F06-C1D4-F477D45E6115}"/>
                  </a:ext>
                </a:extLst>
              </p:cNvPr>
              <p:cNvSpPr txBox="1">
                <a:spLocks noRot="1" noChangeAspect="1" noMove="1" noResize="1" noEditPoints="1" noAdjustHandles="1" noChangeArrowheads="1" noChangeShapeType="1" noTextEdit="1"/>
              </p:cNvSpPr>
              <p:nvPr/>
            </p:nvSpPr>
            <p:spPr>
              <a:xfrm>
                <a:off x="1420453" y="2204424"/>
                <a:ext cx="290464" cy="246221"/>
              </a:xfrm>
              <a:prstGeom prst="rect">
                <a:avLst/>
              </a:prstGeom>
              <a:blipFill>
                <a:blip r:embed="rId12"/>
                <a:stretch>
                  <a:fillRect l="-6250"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4" name="文本框 123">
                <a:extLst>
                  <a:ext uri="{FF2B5EF4-FFF2-40B4-BE49-F238E27FC236}">
                    <a16:creationId xmlns:a16="http://schemas.microsoft.com/office/drawing/2014/main" id="{A3BE350D-0375-2708-346B-66407595045C}"/>
                  </a:ext>
                </a:extLst>
              </p:cNvPr>
              <p:cNvSpPr txBox="1"/>
              <p:nvPr/>
            </p:nvSpPr>
            <p:spPr>
              <a:xfrm>
                <a:off x="2014269" y="5808668"/>
                <a:ext cx="54072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𝑧</m:t>
                      </m:r>
                      <m:r>
                        <a:rPr lang="en-US" altLang="zh-CN" sz="1600" i="1">
                          <a:latin typeface="Cambria Math" panose="02040503050406030204" pitchFamily="18" charset="0"/>
                        </a:rPr>
                        <m:t>=0</m:t>
                      </m:r>
                    </m:oMath>
                  </m:oMathPara>
                </a14:m>
                <a:endParaRPr lang="zh-CN" altLang="en-US" sz="1600" dirty="0"/>
              </a:p>
            </p:txBody>
          </p:sp>
        </mc:Choice>
        <mc:Fallback xmlns="">
          <p:sp>
            <p:nvSpPr>
              <p:cNvPr id="124" name="文本框 123">
                <a:extLst>
                  <a:ext uri="{FF2B5EF4-FFF2-40B4-BE49-F238E27FC236}">
                    <a16:creationId xmlns:a16="http://schemas.microsoft.com/office/drawing/2014/main" id="{A3BE350D-0375-2708-346B-66407595045C}"/>
                  </a:ext>
                </a:extLst>
              </p:cNvPr>
              <p:cNvSpPr txBox="1">
                <a:spLocks noRot="1" noChangeAspect="1" noMove="1" noResize="1" noEditPoints="1" noAdjustHandles="1" noChangeArrowheads="1" noChangeShapeType="1" noTextEdit="1"/>
              </p:cNvSpPr>
              <p:nvPr/>
            </p:nvSpPr>
            <p:spPr>
              <a:xfrm>
                <a:off x="2014269" y="5808668"/>
                <a:ext cx="540725" cy="246221"/>
              </a:xfrm>
              <a:prstGeom prst="rect">
                <a:avLst/>
              </a:prstGeom>
              <a:blipFill>
                <a:blip r:embed="rId13"/>
                <a:stretch>
                  <a:fillRect l="-3371" r="-6742" b="-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5" name="文本框 124">
                <a:extLst>
                  <a:ext uri="{FF2B5EF4-FFF2-40B4-BE49-F238E27FC236}">
                    <a16:creationId xmlns:a16="http://schemas.microsoft.com/office/drawing/2014/main" id="{C3399113-7AA9-0AD0-3B0F-67626DC4C47D}"/>
                  </a:ext>
                </a:extLst>
              </p:cNvPr>
              <p:cNvSpPr txBox="1"/>
              <p:nvPr/>
            </p:nvSpPr>
            <p:spPr>
              <a:xfrm>
                <a:off x="1614154" y="3060087"/>
                <a:ext cx="6241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𝑟</m:t>
                      </m:r>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𝑤</m:t>
                          </m:r>
                        </m:sub>
                      </m:sSub>
                    </m:oMath>
                  </m:oMathPara>
                </a14:m>
                <a:endParaRPr lang="zh-CN" altLang="en-US" sz="1600" dirty="0"/>
              </a:p>
            </p:txBody>
          </p:sp>
        </mc:Choice>
        <mc:Fallback xmlns="">
          <p:sp>
            <p:nvSpPr>
              <p:cNvPr id="125" name="文本框 124">
                <a:extLst>
                  <a:ext uri="{FF2B5EF4-FFF2-40B4-BE49-F238E27FC236}">
                    <a16:creationId xmlns:a16="http://schemas.microsoft.com/office/drawing/2014/main" id="{C3399113-7AA9-0AD0-3B0F-67626DC4C47D}"/>
                  </a:ext>
                </a:extLst>
              </p:cNvPr>
              <p:cNvSpPr txBox="1">
                <a:spLocks noRot="1" noChangeAspect="1" noMove="1" noResize="1" noEditPoints="1" noAdjustHandles="1" noChangeArrowheads="1" noChangeShapeType="1" noTextEdit="1"/>
              </p:cNvSpPr>
              <p:nvPr/>
            </p:nvSpPr>
            <p:spPr>
              <a:xfrm>
                <a:off x="1614154" y="3060087"/>
                <a:ext cx="624145" cy="246221"/>
              </a:xfrm>
              <a:prstGeom prst="rect">
                <a:avLst/>
              </a:prstGeom>
              <a:blipFill>
                <a:blip r:embed="rId14"/>
                <a:stretch>
                  <a:fillRect l="-3922" b="-10000"/>
                </a:stretch>
              </a:blipFill>
            </p:spPr>
            <p:txBody>
              <a:bodyPr/>
              <a:lstStyle/>
              <a:p>
                <a:r>
                  <a:rPr lang="zh-CN" altLang="en-US">
                    <a:noFill/>
                  </a:rPr>
                  <a:t> </a:t>
                </a:r>
              </a:p>
            </p:txBody>
          </p:sp>
        </mc:Fallback>
      </mc:AlternateContent>
      <p:grpSp>
        <p:nvGrpSpPr>
          <p:cNvPr id="190" name="组合 189">
            <a:extLst>
              <a:ext uri="{FF2B5EF4-FFF2-40B4-BE49-F238E27FC236}">
                <a16:creationId xmlns:a16="http://schemas.microsoft.com/office/drawing/2014/main" id="{50C25168-2E6A-2207-A03F-DBF63957DABE}"/>
              </a:ext>
            </a:extLst>
          </p:cNvPr>
          <p:cNvGrpSpPr/>
          <p:nvPr/>
        </p:nvGrpSpPr>
        <p:grpSpPr>
          <a:xfrm>
            <a:off x="634982" y="2542115"/>
            <a:ext cx="3345092" cy="3266643"/>
            <a:chOff x="5571842" y="530676"/>
            <a:chExt cx="5899238" cy="5760887"/>
          </a:xfrm>
        </p:grpSpPr>
        <p:cxnSp>
          <p:nvCxnSpPr>
            <p:cNvPr id="93" name="直接连接符 92">
              <a:extLst>
                <a:ext uri="{FF2B5EF4-FFF2-40B4-BE49-F238E27FC236}">
                  <a16:creationId xmlns:a16="http://schemas.microsoft.com/office/drawing/2014/main" id="{B9317428-3668-A443-8051-85A157F738DF}"/>
                </a:ext>
              </a:extLst>
            </p:cNvPr>
            <p:cNvCxnSpPr>
              <a:cxnSpLocks/>
            </p:cNvCxnSpPr>
            <p:nvPr/>
          </p:nvCxnSpPr>
          <p:spPr>
            <a:xfrm flipV="1">
              <a:off x="5664877" y="1960538"/>
              <a:ext cx="5806203" cy="163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id="{7BA401A7-62BE-CFAC-B294-573A06A5A953}"/>
                </a:ext>
              </a:extLst>
            </p:cNvPr>
            <p:cNvCxnSpPr>
              <a:cxnSpLocks/>
            </p:cNvCxnSpPr>
            <p:nvPr/>
          </p:nvCxnSpPr>
          <p:spPr>
            <a:xfrm>
              <a:off x="5594999" y="4117461"/>
              <a:ext cx="584916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E4673FCA-0275-6E1F-B8BE-8C7B2B201EA9}"/>
                </a:ext>
              </a:extLst>
            </p:cNvPr>
            <p:cNvCxnSpPr>
              <a:cxnSpLocks/>
              <a:endCxn id="110" idx="2"/>
            </p:cNvCxnSpPr>
            <p:nvPr/>
          </p:nvCxnSpPr>
          <p:spPr>
            <a:xfrm flipV="1">
              <a:off x="5571842" y="6134738"/>
              <a:ext cx="5818474" cy="106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id="{AFE3D697-250D-A554-0E26-76695F85303D}"/>
                </a:ext>
              </a:extLst>
            </p:cNvPr>
            <p:cNvCxnSpPr>
              <a:cxnSpLocks/>
            </p:cNvCxnSpPr>
            <p:nvPr/>
          </p:nvCxnSpPr>
          <p:spPr>
            <a:xfrm flipH="1">
              <a:off x="7237674" y="615883"/>
              <a:ext cx="2" cy="13446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B100E2B7-FAD3-5E58-31DD-652731B3E3C8}"/>
                </a:ext>
              </a:extLst>
            </p:cNvPr>
            <p:cNvCxnSpPr>
              <a:cxnSpLocks/>
            </p:cNvCxnSpPr>
            <p:nvPr/>
          </p:nvCxnSpPr>
          <p:spPr>
            <a:xfrm>
              <a:off x="9729898" y="1593715"/>
              <a:ext cx="0" cy="3668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id="{C0CA7D5E-9B49-2D5C-BE07-2140699149AD}"/>
                </a:ext>
              </a:extLst>
            </p:cNvPr>
            <p:cNvCxnSpPr>
              <a:cxnSpLocks/>
            </p:cNvCxnSpPr>
            <p:nvPr/>
          </p:nvCxnSpPr>
          <p:spPr>
            <a:xfrm>
              <a:off x="7123543" y="1858427"/>
              <a:ext cx="0" cy="2369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id="{82CA1958-D6E2-93FA-6064-81D8F1A62B33}"/>
                </a:ext>
              </a:extLst>
            </p:cNvPr>
            <p:cNvCxnSpPr>
              <a:cxnSpLocks/>
            </p:cNvCxnSpPr>
            <p:nvPr/>
          </p:nvCxnSpPr>
          <p:spPr>
            <a:xfrm>
              <a:off x="7353974" y="1858427"/>
              <a:ext cx="0" cy="2369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id="{380EABED-78EC-8607-1CF5-DC706F46F846}"/>
                </a:ext>
              </a:extLst>
            </p:cNvPr>
            <p:cNvCxnSpPr>
              <a:cxnSpLocks/>
            </p:cNvCxnSpPr>
            <p:nvPr/>
          </p:nvCxnSpPr>
          <p:spPr>
            <a:xfrm>
              <a:off x="5594998" y="4008559"/>
              <a:ext cx="0" cy="2369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id="{480B5965-FD35-B6C0-55D3-ADD931946FDB}"/>
                </a:ext>
              </a:extLst>
            </p:cNvPr>
            <p:cNvCxnSpPr>
              <a:cxnSpLocks/>
            </p:cNvCxnSpPr>
            <p:nvPr/>
          </p:nvCxnSpPr>
          <p:spPr>
            <a:xfrm>
              <a:off x="11444159" y="3989454"/>
              <a:ext cx="0" cy="2369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id="{61E84629-1F3D-6851-2451-10513E9AF70C}"/>
                </a:ext>
              </a:extLst>
            </p:cNvPr>
            <p:cNvCxnSpPr>
              <a:cxnSpLocks/>
            </p:cNvCxnSpPr>
            <p:nvPr/>
          </p:nvCxnSpPr>
          <p:spPr>
            <a:xfrm>
              <a:off x="8450393" y="4008559"/>
              <a:ext cx="0" cy="2369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D4DDD319-6AE2-F713-322E-170D002A674C}"/>
                </a:ext>
              </a:extLst>
            </p:cNvPr>
            <p:cNvCxnSpPr>
              <a:cxnSpLocks/>
            </p:cNvCxnSpPr>
            <p:nvPr/>
          </p:nvCxnSpPr>
          <p:spPr>
            <a:xfrm>
              <a:off x="8640016" y="4008559"/>
              <a:ext cx="0" cy="2369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id="{6AD75B13-F017-4B8C-733E-31B475FFBF3D}"/>
                </a:ext>
              </a:extLst>
            </p:cNvPr>
            <p:cNvCxnSpPr>
              <a:cxnSpLocks/>
            </p:cNvCxnSpPr>
            <p:nvPr/>
          </p:nvCxnSpPr>
          <p:spPr>
            <a:xfrm flipV="1">
              <a:off x="5571842" y="4226359"/>
              <a:ext cx="2872108" cy="18278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id="{21EA86B7-6489-B8B0-A91E-270EF58E6E50}"/>
                </a:ext>
              </a:extLst>
            </p:cNvPr>
            <p:cNvCxnSpPr>
              <a:cxnSpLocks/>
            </p:cNvCxnSpPr>
            <p:nvPr/>
          </p:nvCxnSpPr>
          <p:spPr>
            <a:xfrm>
              <a:off x="5571842" y="6054658"/>
              <a:ext cx="0" cy="2369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id="{F659B4D3-72D8-31D5-5AF5-F74543EE6121}"/>
                </a:ext>
              </a:extLst>
            </p:cNvPr>
            <p:cNvCxnSpPr>
              <a:cxnSpLocks/>
            </p:cNvCxnSpPr>
            <p:nvPr/>
          </p:nvCxnSpPr>
          <p:spPr>
            <a:xfrm>
              <a:off x="11395348" y="6016462"/>
              <a:ext cx="0" cy="2369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id="{A53B6286-D981-9AF1-A5CB-27BD30CAEC7B}"/>
                </a:ext>
              </a:extLst>
            </p:cNvPr>
            <p:cNvCxnSpPr>
              <a:cxnSpLocks/>
            </p:cNvCxnSpPr>
            <p:nvPr/>
          </p:nvCxnSpPr>
          <p:spPr>
            <a:xfrm>
              <a:off x="8640016" y="4251393"/>
              <a:ext cx="2750300" cy="17577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任意多边形: 形状 107">
              <a:extLst>
                <a:ext uri="{FF2B5EF4-FFF2-40B4-BE49-F238E27FC236}">
                  <a16:creationId xmlns:a16="http://schemas.microsoft.com/office/drawing/2014/main" id="{616B8608-FFE4-2088-7675-D8E33FB18F36}"/>
                </a:ext>
              </a:extLst>
            </p:cNvPr>
            <p:cNvSpPr/>
            <p:nvPr/>
          </p:nvSpPr>
          <p:spPr>
            <a:xfrm>
              <a:off x="7237675" y="632808"/>
              <a:ext cx="2492863" cy="979161"/>
            </a:xfrm>
            <a:custGeom>
              <a:avLst/>
              <a:gdLst>
                <a:gd name="connsiteX0" fmla="*/ 0 w 1583323"/>
                <a:gd name="connsiteY0" fmla="*/ 0 h 355940"/>
                <a:gd name="connsiteX1" fmla="*/ 1583323 w 1583323"/>
                <a:gd name="connsiteY1" fmla="*/ 355940 h 355940"/>
                <a:gd name="connsiteX0" fmla="*/ 0 w 1583323"/>
                <a:gd name="connsiteY0" fmla="*/ 0 h 372480"/>
                <a:gd name="connsiteX1" fmla="*/ 1583323 w 1583323"/>
                <a:gd name="connsiteY1" fmla="*/ 372480 h 372480"/>
                <a:gd name="connsiteX0" fmla="*/ 0 w 1583323"/>
                <a:gd name="connsiteY0" fmla="*/ 0 h 372480"/>
                <a:gd name="connsiteX1" fmla="*/ 1583323 w 1583323"/>
                <a:gd name="connsiteY1" fmla="*/ 372480 h 372480"/>
                <a:gd name="connsiteX0" fmla="*/ 0 w 1583323"/>
                <a:gd name="connsiteY0" fmla="*/ 0 h 372480"/>
                <a:gd name="connsiteX1" fmla="*/ 1583323 w 1583323"/>
                <a:gd name="connsiteY1" fmla="*/ 372480 h 372480"/>
                <a:gd name="connsiteX0" fmla="*/ 0 w 1583323"/>
                <a:gd name="connsiteY0" fmla="*/ 0 h 372480"/>
                <a:gd name="connsiteX1" fmla="*/ 1583323 w 1583323"/>
                <a:gd name="connsiteY1" fmla="*/ 372480 h 372480"/>
                <a:gd name="connsiteX0" fmla="*/ 0 w 1583323"/>
                <a:gd name="connsiteY0" fmla="*/ 0 h 372480"/>
                <a:gd name="connsiteX1" fmla="*/ 1583323 w 1583323"/>
                <a:gd name="connsiteY1" fmla="*/ 372480 h 372480"/>
                <a:gd name="connsiteX0" fmla="*/ 0 w 1589631"/>
                <a:gd name="connsiteY0" fmla="*/ 0 h 455178"/>
                <a:gd name="connsiteX1" fmla="*/ 1589631 w 1589631"/>
                <a:gd name="connsiteY1" fmla="*/ 455178 h 455178"/>
                <a:gd name="connsiteX0" fmla="*/ 0 w 1595939"/>
                <a:gd name="connsiteY0" fmla="*/ 0 h 482744"/>
                <a:gd name="connsiteX1" fmla="*/ 1595939 w 1595939"/>
                <a:gd name="connsiteY1" fmla="*/ 482744 h 482744"/>
              </a:gdLst>
              <a:ahLst/>
              <a:cxnLst>
                <a:cxn ang="0">
                  <a:pos x="connsiteX0" y="connsiteY0"/>
                </a:cxn>
                <a:cxn ang="0">
                  <a:pos x="connsiteX1" y="connsiteY1"/>
                </a:cxn>
              </a:cxnLst>
              <a:rect l="l" t="t" r="r" b="b"/>
              <a:pathLst>
                <a:path w="1595939" h="482744">
                  <a:moveTo>
                    <a:pt x="0" y="0"/>
                  </a:moveTo>
                  <a:cubicBezTo>
                    <a:pt x="1101807" y="339175"/>
                    <a:pt x="1396184" y="286912"/>
                    <a:pt x="1595939" y="482744"/>
                  </a:cubicBezTo>
                </a:path>
              </a:pathLst>
            </a:cu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任意多边形: 形状 108">
              <a:extLst>
                <a:ext uri="{FF2B5EF4-FFF2-40B4-BE49-F238E27FC236}">
                  <a16:creationId xmlns:a16="http://schemas.microsoft.com/office/drawing/2014/main" id="{38C6C71C-D824-BDE7-460F-23EDAC3F0FF8}"/>
                </a:ext>
              </a:extLst>
            </p:cNvPr>
            <p:cNvSpPr/>
            <p:nvPr/>
          </p:nvSpPr>
          <p:spPr>
            <a:xfrm>
              <a:off x="5608662" y="3060289"/>
              <a:ext cx="5830112" cy="1057464"/>
            </a:xfrm>
            <a:custGeom>
              <a:avLst/>
              <a:gdLst>
                <a:gd name="connsiteX0" fmla="*/ 0 w 1583323"/>
                <a:gd name="connsiteY0" fmla="*/ 0 h 355940"/>
                <a:gd name="connsiteX1" fmla="*/ 1583323 w 1583323"/>
                <a:gd name="connsiteY1" fmla="*/ 355940 h 355940"/>
                <a:gd name="connsiteX0" fmla="*/ 0 w 1558738"/>
                <a:gd name="connsiteY0" fmla="*/ 0 h 106223"/>
                <a:gd name="connsiteX1" fmla="*/ 1558738 w 1558738"/>
                <a:gd name="connsiteY1" fmla="*/ 106223 h 106223"/>
                <a:gd name="connsiteX0" fmla="*/ 0 w 1558738"/>
                <a:gd name="connsiteY0" fmla="*/ 0 h 106223"/>
                <a:gd name="connsiteX1" fmla="*/ 781828 w 1558738"/>
                <a:gd name="connsiteY1" fmla="*/ 36587 h 106223"/>
                <a:gd name="connsiteX2" fmla="*/ 1558738 w 1558738"/>
                <a:gd name="connsiteY2" fmla="*/ 106223 h 106223"/>
                <a:gd name="connsiteX0" fmla="*/ 0 w 1558738"/>
                <a:gd name="connsiteY0" fmla="*/ 437876 h 544099"/>
                <a:gd name="connsiteX1" fmla="*/ 722823 w 1558738"/>
                <a:gd name="connsiteY1" fmla="*/ 0 h 544099"/>
                <a:gd name="connsiteX2" fmla="*/ 1558738 w 1558738"/>
                <a:gd name="connsiteY2" fmla="*/ 544099 h 544099"/>
                <a:gd name="connsiteX0" fmla="*/ 0 w 1558738"/>
                <a:gd name="connsiteY0" fmla="*/ 438604 h 544827"/>
                <a:gd name="connsiteX1" fmla="*/ 722823 w 1558738"/>
                <a:gd name="connsiteY1" fmla="*/ 728 h 544827"/>
                <a:gd name="connsiteX2" fmla="*/ 1558738 w 1558738"/>
                <a:gd name="connsiteY2" fmla="*/ 544827 h 544827"/>
                <a:gd name="connsiteX0" fmla="*/ 0 w 4105824"/>
                <a:gd name="connsiteY0" fmla="*/ 451058 h 981800"/>
                <a:gd name="connsiteX1" fmla="*/ 722823 w 4105824"/>
                <a:gd name="connsiteY1" fmla="*/ 13182 h 981800"/>
                <a:gd name="connsiteX2" fmla="*/ 4105824 w 4105824"/>
                <a:gd name="connsiteY2" fmla="*/ 981801 h 981800"/>
                <a:gd name="connsiteX0" fmla="*/ 0 w 6038266"/>
                <a:gd name="connsiteY0" fmla="*/ 943571 h 968636"/>
                <a:gd name="connsiteX1" fmla="*/ 2655265 w 6038266"/>
                <a:gd name="connsiteY1" fmla="*/ 17 h 968636"/>
                <a:gd name="connsiteX2" fmla="*/ 6038266 w 6038266"/>
                <a:gd name="connsiteY2" fmla="*/ 968636 h 968636"/>
                <a:gd name="connsiteX0" fmla="*/ 0 w 6038266"/>
                <a:gd name="connsiteY0" fmla="*/ 943568 h 968633"/>
                <a:gd name="connsiteX1" fmla="*/ 2655265 w 6038266"/>
                <a:gd name="connsiteY1" fmla="*/ 14 h 968633"/>
                <a:gd name="connsiteX2" fmla="*/ 6038266 w 6038266"/>
                <a:gd name="connsiteY2" fmla="*/ 968633 h 968633"/>
                <a:gd name="connsiteX0" fmla="*/ 0 w 6038266"/>
                <a:gd name="connsiteY0" fmla="*/ 1056259 h 1081324"/>
                <a:gd name="connsiteX1" fmla="*/ 2443826 w 6038266"/>
                <a:gd name="connsiteY1" fmla="*/ 125189 h 1081324"/>
                <a:gd name="connsiteX2" fmla="*/ 2655265 w 6038266"/>
                <a:gd name="connsiteY2" fmla="*/ 112705 h 1081324"/>
                <a:gd name="connsiteX3" fmla="*/ 6038266 w 6038266"/>
                <a:gd name="connsiteY3" fmla="*/ 1081324 h 1081324"/>
                <a:gd name="connsiteX0" fmla="*/ 0 w 6038266"/>
                <a:gd name="connsiteY0" fmla="*/ 1112559 h 1137624"/>
                <a:gd name="connsiteX1" fmla="*/ 2443826 w 6038266"/>
                <a:gd name="connsiteY1" fmla="*/ 181489 h 1137624"/>
                <a:gd name="connsiteX2" fmla="*/ 2655265 w 6038266"/>
                <a:gd name="connsiteY2" fmla="*/ 169005 h 1137624"/>
                <a:gd name="connsiteX3" fmla="*/ 6038266 w 6038266"/>
                <a:gd name="connsiteY3" fmla="*/ 1137624 h 1137624"/>
                <a:gd name="connsiteX0" fmla="*/ 0 w 6038266"/>
                <a:gd name="connsiteY0" fmla="*/ 1116506 h 1141571"/>
                <a:gd name="connsiteX1" fmla="*/ 2443826 w 6038266"/>
                <a:gd name="connsiteY1" fmla="*/ 185436 h 1141571"/>
                <a:gd name="connsiteX2" fmla="*/ 2655265 w 6038266"/>
                <a:gd name="connsiteY2" fmla="*/ 172952 h 1141571"/>
                <a:gd name="connsiteX3" fmla="*/ 6038266 w 6038266"/>
                <a:gd name="connsiteY3" fmla="*/ 1141571 h 1141571"/>
                <a:gd name="connsiteX0" fmla="*/ 0 w 6038266"/>
                <a:gd name="connsiteY0" fmla="*/ 1098527 h 1123592"/>
                <a:gd name="connsiteX1" fmla="*/ 2443826 w 6038266"/>
                <a:gd name="connsiteY1" fmla="*/ 167457 h 1123592"/>
                <a:gd name="connsiteX2" fmla="*/ 2655265 w 6038266"/>
                <a:gd name="connsiteY2" fmla="*/ 154973 h 1123592"/>
                <a:gd name="connsiteX3" fmla="*/ 6038266 w 6038266"/>
                <a:gd name="connsiteY3" fmla="*/ 1123592 h 1123592"/>
                <a:gd name="connsiteX0" fmla="*/ 0 w 6038266"/>
                <a:gd name="connsiteY0" fmla="*/ 938503 h 963568"/>
                <a:gd name="connsiteX1" fmla="*/ 2443826 w 6038266"/>
                <a:gd name="connsiteY1" fmla="*/ 7433 h 963568"/>
                <a:gd name="connsiteX2" fmla="*/ 3540352 w 6038266"/>
                <a:gd name="connsiteY2" fmla="*/ 525598 h 963568"/>
                <a:gd name="connsiteX3" fmla="*/ 6038266 w 6038266"/>
                <a:gd name="connsiteY3" fmla="*/ 963568 h 963568"/>
                <a:gd name="connsiteX0" fmla="*/ 0 w 6038266"/>
                <a:gd name="connsiteY0" fmla="*/ 936717 h 961782"/>
                <a:gd name="connsiteX1" fmla="*/ 2443826 w 6038266"/>
                <a:gd name="connsiteY1" fmla="*/ 5647 h 961782"/>
                <a:gd name="connsiteX2" fmla="*/ 3540352 w 6038266"/>
                <a:gd name="connsiteY2" fmla="*/ 523812 h 961782"/>
                <a:gd name="connsiteX3" fmla="*/ 6038266 w 6038266"/>
                <a:gd name="connsiteY3" fmla="*/ 961782 h 961782"/>
                <a:gd name="connsiteX0" fmla="*/ 0 w 6038266"/>
                <a:gd name="connsiteY0" fmla="*/ 944102 h 969167"/>
                <a:gd name="connsiteX1" fmla="*/ 2443826 w 6038266"/>
                <a:gd name="connsiteY1" fmla="*/ 13032 h 969167"/>
                <a:gd name="connsiteX2" fmla="*/ 3540352 w 6038266"/>
                <a:gd name="connsiteY2" fmla="*/ 531197 h 969167"/>
                <a:gd name="connsiteX3" fmla="*/ 6038266 w 6038266"/>
                <a:gd name="connsiteY3" fmla="*/ 969167 h 969167"/>
                <a:gd name="connsiteX0" fmla="*/ 0 w 6038266"/>
                <a:gd name="connsiteY0" fmla="*/ 941455 h 966520"/>
                <a:gd name="connsiteX1" fmla="*/ 2443826 w 6038266"/>
                <a:gd name="connsiteY1" fmla="*/ 10385 h 966520"/>
                <a:gd name="connsiteX2" fmla="*/ 3712453 w 6038266"/>
                <a:gd name="connsiteY2" fmla="*/ 559765 h 966520"/>
                <a:gd name="connsiteX3" fmla="*/ 6038266 w 6038266"/>
                <a:gd name="connsiteY3" fmla="*/ 966520 h 966520"/>
                <a:gd name="connsiteX0" fmla="*/ 0 w 6038266"/>
                <a:gd name="connsiteY0" fmla="*/ 1078150 h 1103215"/>
                <a:gd name="connsiteX1" fmla="*/ 2443826 w 6038266"/>
                <a:gd name="connsiteY1" fmla="*/ 147080 h 1103215"/>
                <a:gd name="connsiteX2" fmla="*/ 3712453 w 6038266"/>
                <a:gd name="connsiteY2" fmla="*/ 696460 h 1103215"/>
                <a:gd name="connsiteX3" fmla="*/ 6038266 w 6038266"/>
                <a:gd name="connsiteY3" fmla="*/ 1103215 h 1103215"/>
                <a:gd name="connsiteX0" fmla="*/ 0 w 6038266"/>
                <a:gd name="connsiteY0" fmla="*/ 461447 h 486512"/>
                <a:gd name="connsiteX1" fmla="*/ 2463495 w 6038266"/>
                <a:gd name="connsiteY1" fmla="*/ 267042 h 486512"/>
                <a:gd name="connsiteX2" fmla="*/ 3712453 w 6038266"/>
                <a:gd name="connsiteY2" fmla="*/ 79757 h 486512"/>
                <a:gd name="connsiteX3" fmla="*/ 6038266 w 6038266"/>
                <a:gd name="connsiteY3" fmla="*/ 486512 h 486512"/>
                <a:gd name="connsiteX0" fmla="*/ 0 w 6038266"/>
                <a:gd name="connsiteY0" fmla="*/ 461447 h 531634"/>
                <a:gd name="connsiteX1" fmla="*/ 2463495 w 6038266"/>
                <a:gd name="connsiteY1" fmla="*/ 267042 h 531634"/>
                <a:gd name="connsiteX2" fmla="*/ 3712453 w 6038266"/>
                <a:gd name="connsiteY2" fmla="*/ 79757 h 531634"/>
                <a:gd name="connsiteX3" fmla="*/ 6038266 w 6038266"/>
                <a:gd name="connsiteY3" fmla="*/ 486512 h 531634"/>
                <a:gd name="connsiteX0" fmla="*/ 0 w 6023514"/>
                <a:gd name="connsiteY0" fmla="*/ 430959 h 432516"/>
                <a:gd name="connsiteX1" fmla="*/ 2448743 w 6023514"/>
                <a:gd name="connsiteY1" fmla="*/ 192853 h 432516"/>
                <a:gd name="connsiteX2" fmla="*/ 3697701 w 6023514"/>
                <a:gd name="connsiteY2" fmla="*/ 5568 h 432516"/>
                <a:gd name="connsiteX3" fmla="*/ 6023514 w 6023514"/>
                <a:gd name="connsiteY3" fmla="*/ 412323 h 432516"/>
                <a:gd name="connsiteX0" fmla="*/ 0 w 6023514"/>
                <a:gd name="connsiteY0" fmla="*/ 575920 h 691712"/>
                <a:gd name="connsiteX1" fmla="*/ 2448743 w 6023514"/>
                <a:gd name="connsiteY1" fmla="*/ 337814 h 691712"/>
                <a:gd name="connsiteX2" fmla="*/ 3697701 w 6023514"/>
                <a:gd name="connsiteY2" fmla="*/ 150529 h 691712"/>
                <a:gd name="connsiteX3" fmla="*/ 6023514 w 6023514"/>
                <a:gd name="connsiteY3" fmla="*/ 557284 h 691712"/>
                <a:gd name="connsiteX0" fmla="*/ 0 w 6023514"/>
                <a:gd name="connsiteY0" fmla="*/ 575920 h 664979"/>
                <a:gd name="connsiteX1" fmla="*/ 2448743 w 6023514"/>
                <a:gd name="connsiteY1" fmla="*/ 337814 h 664979"/>
                <a:gd name="connsiteX2" fmla="*/ 3697701 w 6023514"/>
                <a:gd name="connsiteY2" fmla="*/ 150529 h 664979"/>
                <a:gd name="connsiteX3" fmla="*/ 6023514 w 6023514"/>
                <a:gd name="connsiteY3" fmla="*/ 557284 h 664979"/>
                <a:gd name="connsiteX0" fmla="*/ 0 w 6023514"/>
                <a:gd name="connsiteY0" fmla="*/ 732225 h 732225"/>
                <a:gd name="connsiteX1" fmla="*/ 2473329 w 6023514"/>
                <a:gd name="connsiteY1" fmla="*/ 275616 h 732225"/>
                <a:gd name="connsiteX2" fmla="*/ 3697701 w 6023514"/>
                <a:gd name="connsiteY2" fmla="*/ 306834 h 732225"/>
                <a:gd name="connsiteX3" fmla="*/ 6023514 w 6023514"/>
                <a:gd name="connsiteY3" fmla="*/ 713589 h 732225"/>
                <a:gd name="connsiteX0" fmla="*/ 0 w 6023514"/>
                <a:gd name="connsiteY0" fmla="*/ 798790 h 830988"/>
                <a:gd name="connsiteX1" fmla="*/ 2473329 w 6023514"/>
                <a:gd name="connsiteY1" fmla="*/ 342181 h 830988"/>
                <a:gd name="connsiteX2" fmla="*/ 3697701 w 6023514"/>
                <a:gd name="connsiteY2" fmla="*/ 373399 h 830988"/>
                <a:gd name="connsiteX3" fmla="*/ 6023514 w 6023514"/>
                <a:gd name="connsiteY3" fmla="*/ 780154 h 830988"/>
                <a:gd name="connsiteX0" fmla="*/ 0 w 6023514"/>
                <a:gd name="connsiteY0" fmla="*/ 902144 h 902144"/>
                <a:gd name="connsiteX1" fmla="*/ 2478246 w 6023514"/>
                <a:gd name="connsiteY1" fmla="*/ 314434 h 902144"/>
                <a:gd name="connsiteX2" fmla="*/ 3697701 w 6023514"/>
                <a:gd name="connsiteY2" fmla="*/ 476753 h 902144"/>
                <a:gd name="connsiteX3" fmla="*/ 6023514 w 6023514"/>
                <a:gd name="connsiteY3" fmla="*/ 883508 h 902144"/>
                <a:gd name="connsiteX0" fmla="*/ 0 w 6023514"/>
                <a:gd name="connsiteY0" fmla="*/ 913198 h 913198"/>
                <a:gd name="connsiteX1" fmla="*/ 2478246 w 6023514"/>
                <a:gd name="connsiteY1" fmla="*/ 325488 h 913198"/>
                <a:gd name="connsiteX2" fmla="*/ 3697701 w 6023514"/>
                <a:gd name="connsiteY2" fmla="*/ 487807 h 913198"/>
                <a:gd name="connsiteX3" fmla="*/ 6023514 w 6023514"/>
                <a:gd name="connsiteY3" fmla="*/ 894562 h 913198"/>
                <a:gd name="connsiteX0" fmla="*/ 0 w 6023514"/>
                <a:gd name="connsiteY0" fmla="*/ 955280 h 955280"/>
                <a:gd name="connsiteX1" fmla="*/ 2478246 w 6023514"/>
                <a:gd name="connsiteY1" fmla="*/ 367570 h 955280"/>
                <a:gd name="connsiteX2" fmla="*/ 3697701 w 6023514"/>
                <a:gd name="connsiteY2" fmla="*/ 529889 h 955280"/>
                <a:gd name="connsiteX3" fmla="*/ 6023514 w 6023514"/>
                <a:gd name="connsiteY3" fmla="*/ 936644 h 955280"/>
                <a:gd name="connsiteX0" fmla="*/ 0 w 6023514"/>
                <a:gd name="connsiteY0" fmla="*/ 988125 h 988125"/>
                <a:gd name="connsiteX1" fmla="*/ 2478246 w 6023514"/>
                <a:gd name="connsiteY1" fmla="*/ 400415 h 988125"/>
                <a:gd name="connsiteX2" fmla="*/ 3697701 w 6023514"/>
                <a:gd name="connsiteY2" fmla="*/ 562734 h 988125"/>
                <a:gd name="connsiteX3" fmla="*/ 6023514 w 6023514"/>
                <a:gd name="connsiteY3" fmla="*/ 969489 h 988125"/>
                <a:gd name="connsiteX0" fmla="*/ 0 w 6023514"/>
                <a:gd name="connsiteY0" fmla="*/ 802440 h 802440"/>
                <a:gd name="connsiteX1" fmla="*/ 2478246 w 6023514"/>
                <a:gd name="connsiteY1" fmla="*/ 214730 h 802440"/>
                <a:gd name="connsiteX2" fmla="*/ 3407589 w 6023514"/>
                <a:gd name="connsiteY2" fmla="*/ 208489 h 802440"/>
                <a:gd name="connsiteX3" fmla="*/ 6023514 w 6023514"/>
                <a:gd name="connsiteY3" fmla="*/ 783804 h 802440"/>
                <a:gd name="connsiteX0" fmla="*/ 0 w 6023514"/>
                <a:gd name="connsiteY0" fmla="*/ 890923 h 890923"/>
                <a:gd name="connsiteX1" fmla="*/ 2478246 w 6023514"/>
                <a:gd name="connsiteY1" fmla="*/ 303213 h 890923"/>
                <a:gd name="connsiteX2" fmla="*/ 3407589 w 6023514"/>
                <a:gd name="connsiteY2" fmla="*/ 296972 h 890923"/>
                <a:gd name="connsiteX3" fmla="*/ 6023514 w 6023514"/>
                <a:gd name="connsiteY3" fmla="*/ 872287 h 890923"/>
                <a:gd name="connsiteX0" fmla="*/ 0 w 6023514"/>
                <a:gd name="connsiteY0" fmla="*/ 985148 h 985148"/>
                <a:gd name="connsiteX1" fmla="*/ 2478246 w 6023514"/>
                <a:gd name="connsiteY1" fmla="*/ 397438 h 985148"/>
                <a:gd name="connsiteX2" fmla="*/ 3407589 w 6023514"/>
                <a:gd name="connsiteY2" fmla="*/ 391197 h 985148"/>
                <a:gd name="connsiteX3" fmla="*/ 6023514 w 6023514"/>
                <a:gd name="connsiteY3" fmla="*/ 966512 h 985148"/>
                <a:gd name="connsiteX0" fmla="*/ 0 w 6023514"/>
                <a:gd name="connsiteY0" fmla="*/ 1020945 h 1020945"/>
                <a:gd name="connsiteX1" fmla="*/ 2478246 w 6023514"/>
                <a:gd name="connsiteY1" fmla="*/ 433235 h 1020945"/>
                <a:gd name="connsiteX2" fmla="*/ 3407589 w 6023514"/>
                <a:gd name="connsiteY2" fmla="*/ 426994 h 1020945"/>
                <a:gd name="connsiteX3" fmla="*/ 6023514 w 6023514"/>
                <a:gd name="connsiteY3" fmla="*/ 1002309 h 1020945"/>
                <a:gd name="connsiteX0" fmla="*/ 0 w 6023514"/>
                <a:gd name="connsiteY0" fmla="*/ 1033887 h 1033887"/>
                <a:gd name="connsiteX1" fmla="*/ 2478246 w 6023514"/>
                <a:gd name="connsiteY1" fmla="*/ 446177 h 1033887"/>
                <a:gd name="connsiteX2" fmla="*/ 3407589 w 6023514"/>
                <a:gd name="connsiteY2" fmla="*/ 439936 h 1033887"/>
                <a:gd name="connsiteX3" fmla="*/ 6023514 w 6023514"/>
                <a:gd name="connsiteY3" fmla="*/ 1015251 h 1033887"/>
                <a:gd name="connsiteX0" fmla="*/ 0 w 6023514"/>
                <a:gd name="connsiteY0" fmla="*/ 1014982 h 1014982"/>
                <a:gd name="connsiteX1" fmla="*/ 2936156 w 6023514"/>
                <a:gd name="connsiteY1" fmla="*/ 459570 h 1014982"/>
                <a:gd name="connsiteX2" fmla="*/ 3407589 w 6023514"/>
                <a:gd name="connsiteY2" fmla="*/ 421031 h 1014982"/>
                <a:gd name="connsiteX3" fmla="*/ 6023514 w 6023514"/>
                <a:gd name="connsiteY3" fmla="*/ 996346 h 1014982"/>
                <a:gd name="connsiteX0" fmla="*/ 0 w 6023514"/>
                <a:gd name="connsiteY0" fmla="*/ 754622 h 754622"/>
                <a:gd name="connsiteX1" fmla="*/ 2936156 w 6023514"/>
                <a:gd name="connsiteY1" fmla="*/ 199210 h 754622"/>
                <a:gd name="connsiteX2" fmla="*/ 3763742 w 6023514"/>
                <a:gd name="connsiteY2" fmla="*/ 212348 h 754622"/>
                <a:gd name="connsiteX3" fmla="*/ 6023514 w 6023514"/>
                <a:gd name="connsiteY3" fmla="*/ 735986 h 754622"/>
                <a:gd name="connsiteX0" fmla="*/ 0 w 6023514"/>
                <a:gd name="connsiteY0" fmla="*/ 911758 h 911758"/>
                <a:gd name="connsiteX1" fmla="*/ 2936156 w 6023514"/>
                <a:gd name="connsiteY1" fmla="*/ 356346 h 911758"/>
                <a:gd name="connsiteX2" fmla="*/ 3763742 w 6023514"/>
                <a:gd name="connsiteY2" fmla="*/ 369484 h 911758"/>
                <a:gd name="connsiteX3" fmla="*/ 6023514 w 6023514"/>
                <a:gd name="connsiteY3" fmla="*/ 893122 h 911758"/>
                <a:gd name="connsiteX0" fmla="*/ 0 w 6023514"/>
                <a:gd name="connsiteY0" fmla="*/ 861352 h 861352"/>
                <a:gd name="connsiteX1" fmla="*/ 2936156 w 6023514"/>
                <a:gd name="connsiteY1" fmla="*/ 402836 h 861352"/>
                <a:gd name="connsiteX2" fmla="*/ 3763742 w 6023514"/>
                <a:gd name="connsiteY2" fmla="*/ 319078 h 861352"/>
                <a:gd name="connsiteX3" fmla="*/ 6023514 w 6023514"/>
                <a:gd name="connsiteY3" fmla="*/ 842716 h 861352"/>
                <a:gd name="connsiteX0" fmla="*/ 0 w 6023514"/>
                <a:gd name="connsiteY0" fmla="*/ 861352 h 861352"/>
                <a:gd name="connsiteX1" fmla="*/ 2936156 w 6023514"/>
                <a:gd name="connsiteY1" fmla="*/ 402836 h 861352"/>
                <a:gd name="connsiteX2" fmla="*/ 3763742 w 6023514"/>
                <a:gd name="connsiteY2" fmla="*/ 319078 h 861352"/>
                <a:gd name="connsiteX3" fmla="*/ 6023514 w 6023514"/>
                <a:gd name="connsiteY3" fmla="*/ 842716 h 861352"/>
                <a:gd name="connsiteX0" fmla="*/ 0 w 6023514"/>
                <a:gd name="connsiteY0" fmla="*/ 697044 h 697044"/>
                <a:gd name="connsiteX1" fmla="*/ 2936156 w 6023514"/>
                <a:gd name="connsiteY1" fmla="*/ 238528 h 697044"/>
                <a:gd name="connsiteX2" fmla="*/ 3845148 w 6023514"/>
                <a:gd name="connsiteY2" fmla="*/ 193528 h 697044"/>
                <a:gd name="connsiteX3" fmla="*/ 6023514 w 6023514"/>
                <a:gd name="connsiteY3" fmla="*/ 678408 h 697044"/>
                <a:gd name="connsiteX0" fmla="*/ 0 w 6023514"/>
                <a:gd name="connsiteY0" fmla="*/ 854293 h 854293"/>
                <a:gd name="connsiteX1" fmla="*/ 2936156 w 6023514"/>
                <a:gd name="connsiteY1" fmla="*/ 395777 h 854293"/>
                <a:gd name="connsiteX2" fmla="*/ 3845148 w 6023514"/>
                <a:gd name="connsiteY2" fmla="*/ 350777 h 854293"/>
                <a:gd name="connsiteX3" fmla="*/ 6023514 w 6023514"/>
                <a:gd name="connsiteY3" fmla="*/ 835657 h 854293"/>
                <a:gd name="connsiteX0" fmla="*/ 0 w 6023514"/>
                <a:gd name="connsiteY0" fmla="*/ 682288 h 682288"/>
                <a:gd name="connsiteX1" fmla="*/ 2936156 w 6023514"/>
                <a:gd name="connsiteY1" fmla="*/ 223772 h 682288"/>
                <a:gd name="connsiteX2" fmla="*/ 3840060 w 6023514"/>
                <a:gd name="connsiteY2" fmla="*/ 198152 h 682288"/>
                <a:gd name="connsiteX3" fmla="*/ 6023514 w 6023514"/>
                <a:gd name="connsiteY3" fmla="*/ 663652 h 682288"/>
                <a:gd name="connsiteX0" fmla="*/ 0 w 6023514"/>
                <a:gd name="connsiteY0" fmla="*/ 867021 h 867021"/>
                <a:gd name="connsiteX1" fmla="*/ 2936156 w 6023514"/>
                <a:gd name="connsiteY1" fmla="*/ 408505 h 867021"/>
                <a:gd name="connsiteX2" fmla="*/ 3840060 w 6023514"/>
                <a:gd name="connsiteY2" fmla="*/ 382885 h 867021"/>
                <a:gd name="connsiteX3" fmla="*/ 6023514 w 6023514"/>
                <a:gd name="connsiteY3" fmla="*/ 848385 h 867021"/>
                <a:gd name="connsiteX0" fmla="*/ 0 w 6023514"/>
                <a:gd name="connsiteY0" fmla="*/ 648750 h 648750"/>
                <a:gd name="connsiteX1" fmla="*/ 2936156 w 6023514"/>
                <a:gd name="connsiteY1" fmla="*/ 190234 h 648750"/>
                <a:gd name="connsiteX2" fmla="*/ 3819709 w 6023514"/>
                <a:gd name="connsiteY2" fmla="*/ 209832 h 648750"/>
                <a:gd name="connsiteX3" fmla="*/ 6023514 w 6023514"/>
                <a:gd name="connsiteY3" fmla="*/ 630114 h 648750"/>
                <a:gd name="connsiteX0" fmla="*/ 0 w 6023514"/>
                <a:gd name="connsiteY0" fmla="*/ 810282 h 810282"/>
                <a:gd name="connsiteX1" fmla="*/ 2936156 w 6023514"/>
                <a:gd name="connsiteY1" fmla="*/ 351766 h 810282"/>
                <a:gd name="connsiteX2" fmla="*/ 3819709 w 6023514"/>
                <a:gd name="connsiteY2" fmla="*/ 371364 h 810282"/>
                <a:gd name="connsiteX3" fmla="*/ 6023514 w 6023514"/>
                <a:gd name="connsiteY3" fmla="*/ 791646 h 810282"/>
                <a:gd name="connsiteX0" fmla="*/ 0 w 6023514"/>
                <a:gd name="connsiteY0" fmla="*/ 810282 h 810282"/>
                <a:gd name="connsiteX1" fmla="*/ 2936156 w 6023514"/>
                <a:gd name="connsiteY1" fmla="*/ 351766 h 810282"/>
                <a:gd name="connsiteX2" fmla="*/ 3819709 w 6023514"/>
                <a:gd name="connsiteY2" fmla="*/ 371364 h 810282"/>
                <a:gd name="connsiteX3" fmla="*/ 6023514 w 6023514"/>
                <a:gd name="connsiteY3" fmla="*/ 791646 h 810282"/>
                <a:gd name="connsiteX0" fmla="*/ 0 w 6023514"/>
                <a:gd name="connsiteY0" fmla="*/ 776313 h 776313"/>
                <a:gd name="connsiteX1" fmla="*/ 2936156 w 6023514"/>
                <a:gd name="connsiteY1" fmla="*/ 317797 h 776313"/>
                <a:gd name="connsiteX2" fmla="*/ 3819709 w 6023514"/>
                <a:gd name="connsiteY2" fmla="*/ 337395 h 776313"/>
                <a:gd name="connsiteX3" fmla="*/ 6023514 w 6023514"/>
                <a:gd name="connsiteY3" fmla="*/ 757677 h 776313"/>
                <a:gd name="connsiteX0" fmla="*/ 0 w 6023514"/>
                <a:gd name="connsiteY0" fmla="*/ 808075 h 808075"/>
                <a:gd name="connsiteX1" fmla="*/ 2936156 w 6023514"/>
                <a:gd name="connsiteY1" fmla="*/ 349559 h 808075"/>
                <a:gd name="connsiteX2" fmla="*/ 3819709 w 6023514"/>
                <a:gd name="connsiteY2" fmla="*/ 369157 h 808075"/>
                <a:gd name="connsiteX3" fmla="*/ 6023514 w 6023514"/>
                <a:gd name="connsiteY3" fmla="*/ 789439 h 808075"/>
                <a:gd name="connsiteX0" fmla="*/ 0 w 6023514"/>
                <a:gd name="connsiteY0" fmla="*/ 847727 h 847727"/>
                <a:gd name="connsiteX1" fmla="*/ 2936156 w 6023514"/>
                <a:gd name="connsiteY1" fmla="*/ 389211 h 847727"/>
                <a:gd name="connsiteX2" fmla="*/ 3819709 w 6023514"/>
                <a:gd name="connsiteY2" fmla="*/ 408809 h 847727"/>
                <a:gd name="connsiteX3" fmla="*/ 6023514 w 6023514"/>
                <a:gd name="connsiteY3" fmla="*/ 829091 h 847727"/>
                <a:gd name="connsiteX0" fmla="*/ 0 w 6023514"/>
                <a:gd name="connsiteY0" fmla="*/ 600623 h 600623"/>
                <a:gd name="connsiteX1" fmla="*/ 2936156 w 6023514"/>
                <a:gd name="connsiteY1" fmla="*/ 142107 h 600623"/>
                <a:gd name="connsiteX2" fmla="*/ 3794270 w 6023514"/>
                <a:gd name="connsiteY2" fmla="*/ 226302 h 600623"/>
                <a:gd name="connsiteX3" fmla="*/ 6023514 w 6023514"/>
                <a:gd name="connsiteY3" fmla="*/ 581987 h 600623"/>
                <a:gd name="connsiteX0" fmla="*/ 0 w 6023514"/>
                <a:gd name="connsiteY0" fmla="*/ 565382 h 565382"/>
                <a:gd name="connsiteX1" fmla="*/ 2936156 w 6023514"/>
                <a:gd name="connsiteY1" fmla="*/ 106866 h 565382"/>
                <a:gd name="connsiteX2" fmla="*/ 3794270 w 6023514"/>
                <a:gd name="connsiteY2" fmla="*/ 191061 h 565382"/>
                <a:gd name="connsiteX3" fmla="*/ 6023514 w 6023514"/>
                <a:gd name="connsiteY3" fmla="*/ 546746 h 565382"/>
                <a:gd name="connsiteX0" fmla="*/ 0 w 6023514"/>
                <a:gd name="connsiteY0" fmla="*/ 889544 h 954068"/>
                <a:gd name="connsiteX1" fmla="*/ 2936156 w 6023514"/>
                <a:gd name="connsiteY1" fmla="*/ 431028 h 954068"/>
                <a:gd name="connsiteX2" fmla="*/ 3794270 w 6023514"/>
                <a:gd name="connsiteY2" fmla="*/ 515223 h 954068"/>
                <a:gd name="connsiteX3" fmla="*/ 6023514 w 6023514"/>
                <a:gd name="connsiteY3" fmla="*/ 870908 h 954068"/>
                <a:gd name="connsiteX0" fmla="*/ 0 w 6023514"/>
                <a:gd name="connsiteY0" fmla="*/ 931753 h 941830"/>
                <a:gd name="connsiteX1" fmla="*/ 2936156 w 6023514"/>
                <a:gd name="connsiteY1" fmla="*/ 344043 h 941830"/>
                <a:gd name="connsiteX2" fmla="*/ 3794270 w 6023514"/>
                <a:gd name="connsiteY2" fmla="*/ 557432 h 941830"/>
                <a:gd name="connsiteX3" fmla="*/ 6023514 w 6023514"/>
                <a:gd name="connsiteY3" fmla="*/ 913117 h 941830"/>
                <a:gd name="connsiteX0" fmla="*/ 0 w 6023514"/>
                <a:gd name="connsiteY0" fmla="*/ 974134 h 974134"/>
                <a:gd name="connsiteX1" fmla="*/ 2936156 w 6023514"/>
                <a:gd name="connsiteY1" fmla="*/ 334746 h 974134"/>
                <a:gd name="connsiteX2" fmla="*/ 3794270 w 6023514"/>
                <a:gd name="connsiteY2" fmla="*/ 599813 h 974134"/>
                <a:gd name="connsiteX3" fmla="*/ 6023514 w 6023514"/>
                <a:gd name="connsiteY3" fmla="*/ 955498 h 974134"/>
                <a:gd name="connsiteX0" fmla="*/ 0 w 6023514"/>
                <a:gd name="connsiteY0" fmla="*/ 937321 h 937321"/>
                <a:gd name="connsiteX1" fmla="*/ 2936156 w 6023514"/>
                <a:gd name="connsiteY1" fmla="*/ 297933 h 937321"/>
                <a:gd name="connsiteX2" fmla="*/ 3794270 w 6023514"/>
                <a:gd name="connsiteY2" fmla="*/ 563000 h 937321"/>
                <a:gd name="connsiteX3" fmla="*/ 6023514 w 6023514"/>
                <a:gd name="connsiteY3" fmla="*/ 918685 h 937321"/>
                <a:gd name="connsiteX0" fmla="*/ 0 w 6023514"/>
                <a:gd name="connsiteY0" fmla="*/ 644420 h 644420"/>
                <a:gd name="connsiteX1" fmla="*/ 2936156 w 6023514"/>
                <a:gd name="connsiteY1" fmla="*/ 5032 h 644420"/>
                <a:gd name="connsiteX2" fmla="*/ 3941819 w 6023514"/>
                <a:gd name="connsiteY2" fmla="*/ 360535 h 644420"/>
                <a:gd name="connsiteX3" fmla="*/ 6023514 w 6023514"/>
                <a:gd name="connsiteY3" fmla="*/ 625784 h 644420"/>
                <a:gd name="connsiteX0" fmla="*/ 0 w 6023514"/>
                <a:gd name="connsiteY0" fmla="*/ 645705 h 645705"/>
                <a:gd name="connsiteX1" fmla="*/ 2936156 w 6023514"/>
                <a:gd name="connsiteY1" fmla="*/ 6317 h 645705"/>
                <a:gd name="connsiteX2" fmla="*/ 3941819 w 6023514"/>
                <a:gd name="connsiteY2" fmla="*/ 361820 h 645705"/>
                <a:gd name="connsiteX3" fmla="*/ 6023514 w 6023514"/>
                <a:gd name="connsiteY3" fmla="*/ 627069 h 645705"/>
                <a:gd name="connsiteX0" fmla="*/ 0 w 6023514"/>
                <a:gd name="connsiteY0" fmla="*/ 939404 h 939404"/>
                <a:gd name="connsiteX1" fmla="*/ 2936156 w 6023514"/>
                <a:gd name="connsiteY1" fmla="*/ 300016 h 939404"/>
                <a:gd name="connsiteX2" fmla="*/ 3941819 w 6023514"/>
                <a:gd name="connsiteY2" fmla="*/ 655519 h 939404"/>
                <a:gd name="connsiteX3" fmla="*/ 6023514 w 6023514"/>
                <a:gd name="connsiteY3" fmla="*/ 920768 h 939404"/>
                <a:gd name="connsiteX0" fmla="*/ 0 w 6023514"/>
                <a:gd name="connsiteY0" fmla="*/ 862525 h 863093"/>
                <a:gd name="connsiteX1" fmla="*/ 2925980 w 6023514"/>
                <a:gd name="connsiteY1" fmla="*/ 300653 h 863093"/>
                <a:gd name="connsiteX2" fmla="*/ 3941819 w 6023514"/>
                <a:gd name="connsiteY2" fmla="*/ 578640 h 863093"/>
                <a:gd name="connsiteX3" fmla="*/ 6023514 w 6023514"/>
                <a:gd name="connsiteY3" fmla="*/ 843889 h 863093"/>
                <a:gd name="connsiteX0" fmla="*/ 0 w 6023514"/>
                <a:gd name="connsiteY0" fmla="*/ 567725 h 567725"/>
                <a:gd name="connsiteX1" fmla="*/ 2925980 w 6023514"/>
                <a:gd name="connsiteY1" fmla="*/ 5853 h 567725"/>
                <a:gd name="connsiteX2" fmla="*/ 4007961 w 6023514"/>
                <a:gd name="connsiteY2" fmla="*/ 290299 h 567725"/>
                <a:gd name="connsiteX3" fmla="*/ 6023514 w 6023514"/>
                <a:gd name="connsiteY3" fmla="*/ 549089 h 567725"/>
                <a:gd name="connsiteX0" fmla="*/ 0 w 6023514"/>
                <a:gd name="connsiteY0" fmla="*/ 569849 h 569849"/>
                <a:gd name="connsiteX1" fmla="*/ 2925980 w 6023514"/>
                <a:gd name="connsiteY1" fmla="*/ 7977 h 569849"/>
                <a:gd name="connsiteX2" fmla="*/ 4007961 w 6023514"/>
                <a:gd name="connsiteY2" fmla="*/ 292423 h 569849"/>
                <a:gd name="connsiteX3" fmla="*/ 6023514 w 6023514"/>
                <a:gd name="connsiteY3" fmla="*/ 551213 h 569849"/>
                <a:gd name="connsiteX0" fmla="*/ 0 w 6023514"/>
                <a:gd name="connsiteY0" fmla="*/ 860363 h 860363"/>
                <a:gd name="connsiteX1" fmla="*/ 2925980 w 6023514"/>
                <a:gd name="connsiteY1" fmla="*/ 298491 h 860363"/>
                <a:gd name="connsiteX2" fmla="*/ 4007961 w 6023514"/>
                <a:gd name="connsiteY2" fmla="*/ 582937 h 860363"/>
                <a:gd name="connsiteX3" fmla="*/ 6023514 w 6023514"/>
                <a:gd name="connsiteY3" fmla="*/ 841727 h 860363"/>
                <a:gd name="connsiteX0" fmla="*/ 0 w 6023514"/>
                <a:gd name="connsiteY0" fmla="*/ 860363 h 860363"/>
                <a:gd name="connsiteX1" fmla="*/ 2925980 w 6023514"/>
                <a:gd name="connsiteY1" fmla="*/ 298491 h 860363"/>
                <a:gd name="connsiteX2" fmla="*/ 4007961 w 6023514"/>
                <a:gd name="connsiteY2" fmla="*/ 582937 h 860363"/>
                <a:gd name="connsiteX3" fmla="*/ 6023514 w 6023514"/>
                <a:gd name="connsiteY3" fmla="*/ 841727 h 860363"/>
                <a:gd name="connsiteX0" fmla="*/ 0 w 6023514"/>
                <a:gd name="connsiteY0" fmla="*/ 865140 h 865140"/>
                <a:gd name="connsiteX1" fmla="*/ 2925980 w 6023514"/>
                <a:gd name="connsiteY1" fmla="*/ 303268 h 865140"/>
                <a:gd name="connsiteX2" fmla="*/ 4007961 w 6023514"/>
                <a:gd name="connsiteY2" fmla="*/ 587714 h 865140"/>
                <a:gd name="connsiteX3" fmla="*/ 6023514 w 6023514"/>
                <a:gd name="connsiteY3" fmla="*/ 846504 h 865140"/>
                <a:gd name="connsiteX0" fmla="*/ 0 w 6023514"/>
                <a:gd name="connsiteY0" fmla="*/ 886794 h 886794"/>
                <a:gd name="connsiteX1" fmla="*/ 2925980 w 6023514"/>
                <a:gd name="connsiteY1" fmla="*/ 324922 h 886794"/>
                <a:gd name="connsiteX2" fmla="*/ 4007961 w 6023514"/>
                <a:gd name="connsiteY2" fmla="*/ 609368 h 886794"/>
                <a:gd name="connsiteX3" fmla="*/ 6023514 w 6023514"/>
                <a:gd name="connsiteY3" fmla="*/ 868158 h 886794"/>
                <a:gd name="connsiteX0" fmla="*/ 0 w 6023514"/>
                <a:gd name="connsiteY0" fmla="*/ 579702 h 579702"/>
                <a:gd name="connsiteX1" fmla="*/ 2925980 w 6023514"/>
                <a:gd name="connsiteY1" fmla="*/ 17830 h 579702"/>
                <a:gd name="connsiteX2" fmla="*/ 3936731 w 6023514"/>
                <a:gd name="connsiteY2" fmla="*/ 302276 h 579702"/>
                <a:gd name="connsiteX3" fmla="*/ 6023514 w 6023514"/>
                <a:gd name="connsiteY3" fmla="*/ 561066 h 579702"/>
                <a:gd name="connsiteX0" fmla="*/ 0 w 6023514"/>
                <a:gd name="connsiteY0" fmla="*/ 886794 h 886794"/>
                <a:gd name="connsiteX1" fmla="*/ 2925980 w 6023514"/>
                <a:gd name="connsiteY1" fmla="*/ 324922 h 886794"/>
                <a:gd name="connsiteX2" fmla="*/ 3936731 w 6023514"/>
                <a:gd name="connsiteY2" fmla="*/ 609368 h 886794"/>
                <a:gd name="connsiteX3" fmla="*/ 6023514 w 6023514"/>
                <a:gd name="connsiteY3" fmla="*/ 868158 h 886794"/>
                <a:gd name="connsiteX0" fmla="*/ 0 w 6003896"/>
                <a:gd name="connsiteY0" fmla="*/ 886794 h 886794"/>
                <a:gd name="connsiteX1" fmla="*/ 2925980 w 6003896"/>
                <a:gd name="connsiteY1" fmla="*/ 324922 h 886794"/>
                <a:gd name="connsiteX2" fmla="*/ 3936731 w 6003896"/>
                <a:gd name="connsiteY2" fmla="*/ 609368 h 886794"/>
                <a:gd name="connsiteX3" fmla="*/ 6003896 w 6003896"/>
                <a:gd name="connsiteY3" fmla="*/ 884133 h 886794"/>
              </a:gdLst>
              <a:ahLst/>
              <a:cxnLst>
                <a:cxn ang="0">
                  <a:pos x="connsiteX0" y="connsiteY0"/>
                </a:cxn>
                <a:cxn ang="0">
                  <a:pos x="connsiteX1" y="connsiteY1"/>
                </a:cxn>
                <a:cxn ang="0">
                  <a:pos x="connsiteX2" y="connsiteY2"/>
                </a:cxn>
                <a:cxn ang="0">
                  <a:pos x="connsiteX3" y="connsiteY3"/>
                </a:cxn>
              </a:cxnLst>
              <a:rect l="l" t="t" r="r" b="b"/>
              <a:pathLst>
                <a:path w="6003896" h="886794">
                  <a:moveTo>
                    <a:pt x="0" y="886794"/>
                  </a:moveTo>
                  <a:cubicBezTo>
                    <a:pt x="2497130" y="832615"/>
                    <a:pt x="2926196" y="1068809"/>
                    <a:pt x="2925980" y="324922"/>
                  </a:cubicBezTo>
                  <a:cubicBezTo>
                    <a:pt x="2925764" y="-418965"/>
                    <a:pt x="3400123" y="305659"/>
                    <a:pt x="3936731" y="609368"/>
                  </a:cubicBezTo>
                  <a:cubicBezTo>
                    <a:pt x="4473339" y="913077"/>
                    <a:pt x="5338749" y="875301"/>
                    <a:pt x="6003896" y="884133"/>
                  </a:cubicBezTo>
                </a:path>
              </a:pathLst>
            </a:cu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任意多边形: 形状 109">
              <a:extLst>
                <a:ext uri="{FF2B5EF4-FFF2-40B4-BE49-F238E27FC236}">
                  <a16:creationId xmlns:a16="http://schemas.microsoft.com/office/drawing/2014/main" id="{3FBE6D78-B20F-88FB-84F1-BFADB54128D0}"/>
                </a:ext>
              </a:extLst>
            </p:cNvPr>
            <p:cNvSpPr/>
            <p:nvPr/>
          </p:nvSpPr>
          <p:spPr>
            <a:xfrm>
              <a:off x="5608662" y="5320171"/>
              <a:ext cx="5781655" cy="824755"/>
            </a:xfrm>
            <a:custGeom>
              <a:avLst/>
              <a:gdLst>
                <a:gd name="connsiteX0" fmla="*/ 0 w 1583323"/>
                <a:gd name="connsiteY0" fmla="*/ 0 h 355940"/>
                <a:gd name="connsiteX1" fmla="*/ 1583323 w 1583323"/>
                <a:gd name="connsiteY1" fmla="*/ 355940 h 355940"/>
                <a:gd name="connsiteX0" fmla="*/ 0 w 1583323"/>
                <a:gd name="connsiteY0" fmla="*/ 10600 h 366540"/>
                <a:gd name="connsiteX1" fmla="*/ 1583323 w 1583323"/>
                <a:gd name="connsiteY1" fmla="*/ 366540 h 366540"/>
                <a:gd name="connsiteX0" fmla="*/ 0 w 1583323"/>
                <a:gd name="connsiteY0" fmla="*/ 7923 h 363974"/>
                <a:gd name="connsiteX1" fmla="*/ 1583323 w 1583323"/>
                <a:gd name="connsiteY1" fmla="*/ 363863 h 363974"/>
                <a:gd name="connsiteX0" fmla="*/ 0 w 1583323"/>
                <a:gd name="connsiteY0" fmla="*/ 0 h 356051"/>
                <a:gd name="connsiteX1" fmla="*/ 783925 w 1583323"/>
                <a:gd name="connsiteY1" fmla="*/ 152805 h 356051"/>
                <a:gd name="connsiteX2" fmla="*/ 1583323 w 1583323"/>
                <a:gd name="connsiteY2" fmla="*/ 355940 h 356051"/>
                <a:gd name="connsiteX0" fmla="*/ 0 w 1583323"/>
                <a:gd name="connsiteY0" fmla="*/ 0 h 356250"/>
                <a:gd name="connsiteX1" fmla="*/ 783925 w 1583323"/>
                <a:gd name="connsiteY1" fmla="*/ 152805 h 356250"/>
                <a:gd name="connsiteX2" fmla="*/ 1583323 w 1583323"/>
                <a:gd name="connsiteY2" fmla="*/ 355940 h 356250"/>
                <a:gd name="connsiteX0" fmla="*/ 0 w 1583323"/>
                <a:gd name="connsiteY0" fmla="*/ 22887 h 400911"/>
                <a:gd name="connsiteX1" fmla="*/ 783925 w 1583323"/>
                <a:gd name="connsiteY1" fmla="*/ 175692 h 400911"/>
                <a:gd name="connsiteX2" fmla="*/ 1583323 w 1583323"/>
                <a:gd name="connsiteY2" fmla="*/ 378827 h 400911"/>
                <a:gd name="connsiteX0" fmla="*/ 0 w 1583323"/>
                <a:gd name="connsiteY0" fmla="*/ 22887 h 396126"/>
                <a:gd name="connsiteX1" fmla="*/ 783925 w 1583323"/>
                <a:gd name="connsiteY1" fmla="*/ 175692 h 396126"/>
                <a:gd name="connsiteX2" fmla="*/ 1583323 w 1583323"/>
                <a:gd name="connsiteY2" fmla="*/ 378827 h 396126"/>
                <a:gd name="connsiteX0" fmla="*/ 0 w 1583323"/>
                <a:gd name="connsiteY0" fmla="*/ 42755 h 415994"/>
                <a:gd name="connsiteX1" fmla="*/ 783925 w 1583323"/>
                <a:gd name="connsiteY1" fmla="*/ 195560 h 415994"/>
                <a:gd name="connsiteX2" fmla="*/ 1583323 w 1583323"/>
                <a:gd name="connsiteY2" fmla="*/ 398695 h 415994"/>
                <a:gd name="connsiteX0" fmla="*/ 0 w 1583323"/>
                <a:gd name="connsiteY0" fmla="*/ 42755 h 415994"/>
                <a:gd name="connsiteX1" fmla="*/ 776189 w 1583323"/>
                <a:gd name="connsiteY1" fmla="*/ 195560 h 415994"/>
                <a:gd name="connsiteX2" fmla="*/ 1583323 w 1583323"/>
                <a:gd name="connsiteY2" fmla="*/ 398695 h 415994"/>
                <a:gd name="connsiteX0" fmla="*/ 0 w 1583323"/>
                <a:gd name="connsiteY0" fmla="*/ 12738 h 368678"/>
                <a:gd name="connsiteX1" fmla="*/ 776189 w 1583323"/>
                <a:gd name="connsiteY1" fmla="*/ 165543 h 368678"/>
                <a:gd name="connsiteX2" fmla="*/ 1583323 w 1583323"/>
                <a:gd name="connsiteY2" fmla="*/ 368678 h 368678"/>
                <a:gd name="connsiteX0" fmla="*/ 0 w 1583323"/>
                <a:gd name="connsiteY0" fmla="*/ 37213 h 406120"/>
                <a:gd name="connsiteX1" fmla="*/ 776189 w 1583323"/>
                <a:gd name="connsiteY1" fmla="*/ 190018 h 406120"/>
                <a:gd name="connsiteX2" fmla="*/ 1583323 w 1583323"/>
                <a:gd name="connsiteY2" fmla="*/ 393153 h 406120"/>
                <a:gd name="connsiteX0" fmla="*/ 0 w 1583323"/>
                <a:gd name="connsiteY0" fmla="*/ 39966 h 410997"/>
                <a:gd name="connsiteX1" fmla="*/ 776189 w 1583323"/>
                <a:gd name="connsiteY1" fmla="*/ 192771 h 410997"/>
                <a:gd name="connsiteX2" fmla="*/ 1583323 w 1583323"/>
                <a:gd name="connsiteY2" fmla="*/ 395906 h 410997"/>
                <a:gd name="connsiteX0" fmla="*/ 0 w 1583323"/>
                <a:gd name="connsiteY0" fmla="*/ 104923 h 460863"/>
                <a:gd name="connsiteX1" fmla="*/ 674330 w 1583323"/>
                <a:gd name="connsiteY1" fmla="*/ 149638 h 460863"/>
                <a:gd name="connsiteX2" fmla="*/ 1583323 w 1583323"/>
                <a:gd name="connsiteY2" fmla="*/ 460863 h 460863"/>
                <a:gd name="connsiteX0" fmla="*/ 0 w 1583323"/>
                <a:gd name="connsiteY0" fmla="*/ 18605 h 374545"/>
                <a:gd name="connsiteX1" fmla="*/ 674330 w 1583323"/>
                <a:gd name="connsiteY1" fmla="*/ 63320 h 374545"/>
                <a:gd name="connsiteX2" fmla="*/ 1583323 w 1583323"/>
                <a:gd name="connsiteY2" fmla="*/ 374545 h 374545"/>
                <a:gd name="connsiteX0" fmla="*/ 0 w 1583323"/>
                <a:gd name="connsiteY0" fmla="*/ 18605 h 374545"/>
                <a:gd name="connsiteX1" fmla="*/ 674330 w 1583323"/>
                <a:gd name="connsiteY1" fmla="*/ 63320 h 374545"/>
                <a:gd name="connsiteX2" fmla="*/ 871601 w 1583323"/>
                <a:gd name="connsiteY2" fmla="*/ 227319 h 374545"/>
                <a:gd name="connsiteX3" fmla="*/ 1583323 w 1583323"/>
                <a:gd name="connsiteY3" fmla="*/ 374545 h 374545"/>
                <a:gd name="connsiteX0" fmla="*/ 0 w 1583323"/>
                <a:gd name="connsiteY0" fmla="*/ 18605 h 374545"/>
                <a:gd name="connsiteX1" fmla="*/ 674330 w 1583323"/>
                <a:gd name="connsiteY1" fmla="*/ 63320 h 374545"/>
                <a:gd name="connsiteX2" fmla="*/ 871601 w 1583323"/>
                <a:gd name="connsiteY2" fmla="*/ 227319 h 374545"/>
                <a:gd name="connsiteX3" fmla="*/ 1583323 w 1583323"/>
                <a:gd name="connsiteY3" fmla="*/ 374545 h 374545"/>
                <a:gd name="connsiteX0" fmla="*/ 0 w 1583323"/>
                <a:gd name="connsiteY0" fmla="*/ 18605 h 374545"/>
                <a:gd name="connsiteX1" fmla="*/ 674330 w 1583323"/>
                <a:gd name="connsiteY1" fmla="*/ 63320 h 374545"/>
                <a:gd name="connsiteX2" fmla="*/ 871601 w 1583323"/>
                <a:gd name="connsiteY2" fmla="*/ 227319 h 374545"/>
                <a:gd name="connsiteX3" fmla="*/ 1583323 w 1583323"/>
                <a:gd name="connsiteY3" fmla="*/ 374545 h 374545"/>
                <a:gd name="connsiteX0" fmla="*/ 0 w 1583323"/>
                <a:gd name="connsiteY0" fmla="*/ 2105 h 358045"/>
                <a:gd name="connsiteX1" fmla="*/ 674330 w 1583323"/>
                <a:gd name="connsiteY1" fmla="*/ 46820 h 358045"/>
                <a:gd name="connsiteX2" fmla="*/ 826474 w 1583323"/>
                <a:gd name="connsiteY2" fmla="*/ 300273 h 358045"/>
                <a:gd name="connsiteX3" fmla="*/ 1583323 w 1583323"/>
                <a:gd name="connsiteY3" fmla="*/ 358045 h 358045"/>
                <a:gd name="connsiteX0" fmla="*/ 0 w 1583323"/>
                <a:gd name="connsiteY0" fmla="*/ 2742 h 358682"/>
                <a:gd name="connsiteX1" fmla="*/ 710432 w 1583323"/>
                <a:gd name="connsiteY1" fmla="*/ 43730 h 358682"/>
                <a:gd name="connsiteX2" fmla="*/ 826474 w 1583323"/>
                <a:gd name="connsiteY2" fmla="*/ 300910 h 358682"/>
                <a:gd name="connsiteX3" fmla="*/ 1583323 w 1583323"/>
                <a:gd name="connsiteY3" fmla="*/ 358682 h 358682"/>
                <a:gd name="connsiteX0" fmla="*/ 0 w 1583323"/>
                <a:gd name="connsiteY0" fmla="*/ 60779 h 416719"/>
                <a:gd name="connsiteX1" fmla="*/ 710432 w 1583323"/>
                <a:gd name="connsiteY1" fmla="*/ 101767 h 416719"/>
                <a:gd name="connsiteX2" fmla="*/ 826474 w 1583323"/>
                <a:gd name="connsiteY2" fmla="*/ 358947 h 416719"/>
                <a:gd name="connsiteX3" fmla="*/ 1583323 w 1583323"/>
                <a:gd name="connsiteY3" fmla="*/ 416719 h 416719"/>
                <a:gd name="connsiteX0" fmla="*/ 0 w 1583323"/>
                <a:gd name="connsiteY0" fmla="*/ 26124 h 382064"/>
                <a:gd name="connsiteX1" fmla="*/ 710432 w 1583323"/>
                <a:gd name="connsiteY1" fmla="*/ 126748 h 382064"/>
                <a:gd name="connsiteX2" fmla="*/ 826474 w 1583323"/>
                <a:gd name="connsiteY2" fmla="*/ 324292 h 382064"/>
                <a:gd name="connsiteX3" fmla="*/ 1583323 w 1583323"/>
                <a:gd name="connsiteY3" fmla="*/ 382064 h 382064"/>
                <a:gd name="connsiteX0" fmla="*/ 0 w 1583323"/>
                <a:gd name="connsiteY0" fmla="*/ 26124 h 409079"/>
                <a:gd name="connsiteX1" fmla="*/ 710432 w 1583323"/>
                <a:gd name="connsiteY1" fmla="*/ 126748 h 409079"/>
                <a:gd name="connsiteX2" fmla="*/ 826474 w 1583323"/>
                <a:gd name="connsiteY2" fmla="*/ 324292 h 409079"/>
                <a:gd name="connsiteX3" fmla="*/ 1583323 w 1583323"/>
                <a:gd name="connsiteY3" fmla="*/ 382064 h 409079"/>
                <a:gd name="connsiteX0" fmla="*/ 0 w 1583323"/>
                <a:gd name="connsiteY0" fmla="*/ 313 h 385703"/>
                <a:gd name="connsiteX1" fmla="*/ 710432 w 1583323"/>
                <a:gd name="connsiteY1" fmla="*/ 100937 h 385703"/>
                <a:gd name="connsiteX2" fmla="*/ 798108 w 1583323"/>
                <a:gd name="connsiteY2" fmla="*/ 302208 h 385703"/>
                <a:gd name="connsiteX3" fmla="*/ 1583323 w 1583323"/>
                <a:gd name="connsiteY3" fmla="*/ 356253 h 385703"/>
                <a:gd name="connsiteX0" fmla="*/ 0 w 1583323"/>
                <a:gd name="connsiteY0" fmla="*/ 4069 h 389459"/>
                <a:gd name="connsiteX1" fmla="*/ 710432 w 1583323"/>
                <a:gd name="connsiteY1" fmla="*/ 104693 h 389459"/>
                <a:gd name="connsiteX2" fmla="*/ 798108 w 1583323"/>
                <a:gd name="connsiteY2" fmla="*/ 305964 h 389459"/>
                <a:gd name="connsiteX3" fmla="*/ 1583323 w 1583323"/>
                <a:gd name="connsiteY3" fmla="*/ 360009 h 389459"/>
                <a:gd name="connsiteX0" fmla="*/ 0 w 1583323"/>
                <a:gd name="connsiteY0" fmla="*/ 323 h 393249"/>
                <a:gd name="connsiteX1" fmla="*/ 710432 w 1583323"/>
                <a:gd name="connsiteY1" fmla="*/ 100947 h 393249"/>
                <a:gd name="connsiteX2" fmla="*/ 777478 w 1583323"/>
                <a:gd name="connsiteY2" fmla="*/ 313400 h 393249"/>
                <a:gd name="connsiteX3" fmla="*/ 1583323 w 1583323"/>
                <a:gd name="connsiteY3" fmla="*/ 356263 h 393249"/>
                <a:gd name="connsiteX0" fmla="*/ 0 w 1583323"/>
                <a:gd name="connsiteY0" fmla="*/ 5940 h 398866"/>
                <a:gd name="connsiteX1" fmla="*/ 710432 w 1583323"/>
                <a:gd name="connsiteY1" fmla="*/ 106564 h 398866"/>
                <a:gd name="connsiteX2" fmla="*/ 777478 w 1583323"/>
                <a:gd name="connsiteY2" fmla="*/ 319017 h 398866"/>
                <a:gd name="connsiteX3" fmla="*/ 1583323 w 1583323"/>
                <a:gd name="connsiteY3" fmla="*/ 361880 h 398866"/>
                <a:gd name="connsiteX0" fmla="*/ 0 w 1583323"/>
                <a:gd name="connsiteY0" fmla="*/ 5940 h 414131"/>
                <a:gd name="connsiteX1" fmla="*/ 710432 w 1583323"/>
                <a:gd name="connsiteY1" fmla="*/ 106564 h 414131"/>
                <a:gd name="connsiteX2" fmla="*/ 777478 w 1583323"/>
                <a:gd name="connsiteY2" fmla="*/ 319017 h 414131"/>
                <a:gd name="connsiteX3" fmla="*/ 1583323 w 1583323"/>
                <a:gd name="connsiteY3" fmla="*/ 361880 h 414131"/>
                <a:gd name="connsiteX0" fmla="*/ 0 w 1583323"/>
                <a:gd name="connsiteY0" fmla="*/ 310 h 400048"/>
                <a:gd name="connsiteX1" fmla="*/ 710432 w 1583323"/>
                <a:gd name="connsiteY1" fmla="*/ 100934 h 400048"/>
                <a:gd name="connsiteX2" fmla="*/ 778767 w 1583323"/>
                <a:gd name="connsiteY2" fmla="*/ 298478 h 400048"/>
                <a:gd name="connsiteX3" fmla="*/ 1583323 w 1583323"/>
                <a:gd name="connsiteY3" fmla="*/ 356250 h 400048"/>
                <a:gd name="connsiteX0" fmla="*/ 0 w 1583323"/>
                <a:gd name="connsiteY0" fmla="*/ 310 h 371311"/>
                <a:gd name="connsiteX1" fmla="*/ 710432 w 1583323"/>
                <a:gd name="connsiteY1" fmla="*/ 100934 h 371311"/>
                <a:gd name="connsiteX2" fmla="*/ 778767 w 1583323"/>
                <a:gd name="connsiteY2" fmla="*/ 298478 h 371311"/>
                <a:gd name="connsiteX3" fmla="*/ 1583323 w 1583323"/>
                <a:gd name="connsiteY3" fmla="*/ 356250 h 371311"/>
                <a:gd name="connsiteX0" fmla="*/ 0 w 1583323"/>
                <a:gd name="connsiteY0" fmla="*/ 0 h 371001"/>
                <a:gd name="connsiteX1" fmla="*/ 778767 w 1583323"/>
                <a:gd name="connsiteY1" fmla="*/ 298168 h 371001"/>
                <a:gd name="connsiteX2" fmla="*/ 1583323 w 1583323"/>
                <a:gd name="connsiteY2" fmla="*/ 355940 h 371001"/>
                <a:gd name="connsiteX0" fmla="*/ 0 w 1583323"/>
                <a:gd name="connsiteY0" fmla="*/ 0 h 371001"/>
                <a:gd name="connsiteX1" fmla="*/ 778767 w 1583323"/>
                <a:gd name="connsiteY1" fmla="*/ 298168 h 371001"/>
                <a:gd name="connsiteX2" fmla="*/ 1583323 w 1583323"/>
                <a:gd name="connsiteY2" fmla="*/ 355940 h 371001"/>
                <a:gd name="connsiteX0" fmla="*/ 0 w 1583323"/>
                <a:gd name="connsiteY0" fmla="*/ 0 h 393940"/>
                <a:gd name="connsiteX1" fmla="*/ 778767 w 1583323"/>
                <a:gd name="connsiteY1" fmla="*/ 298168 h 393940"/>
                <a:gd name="connsiteX2" fmla="*/ 1583323 w 1583323"/>
                <a:gd name="connsiteY2" fmla="*/ 355940 h 393940"/>
                <a:gd name="connsiteX0" fmla="*/ 0 w 1583323"/>
                <a:gd name="connsiteY0" fmla="*/ 0 h 365875"/>
                <a:gd name="connsiteX1" fmla="*/ 780056 w 1583323"/>
                <a:gd name="connsiteY1" fmla="*/ 208714 h 365875"/>
                <a:gd name="connsiteX2" fmla="*/ 1583323 w 1583323"/>
                <a:gd name="connsiteY2" fmla="*/ 355940 h 365875"/>
                <a:gd name="connsiteX0" fmla="*/ 0 w 1597506"/>
                <a:gd name="connsiteY0" fmla="*/ 0 h 356512"/>
                <a:gd name="connsiteX1" fmla="*/ 780056 w 1597506"/>
                <a:gd name="connsiteY1" fmla="*/ 208714 h 356512"/>
                <a:gd name="connsiteX2" fmla="*/ 1597506 w 1597506"/>
                <a:gd name="connsiteY2" fmla="*/ 352213 h 356512"/>
                <a:gd name="connsiteX0" fmla="*/ 0 w 1576877"/>
                <a:gd name="connsiteY0" fmla="*/ 0 h 337783"/>
                <a:gd name="connsiteX1" fmla="*/ 759427 w 1576877"/>
                <a:gd name="connsiteY1" fmla="*/ 190077 h 337783"/>
                <a:gd name="connsiteX2" fmla="*/ 1576877 w 1576877"/>
                <a:gd name="connsiteY2" fmla="*/ 333576 h 337783"/>
                <a:gd name="connsiteX0" fmla="*/ 0 w 1576877"/>
                <a:gd name="connsiteY0" fmla="*/ 1204 h 338987"/>
                <a:gd name="connsiteX1" fmla="*/ 759427 w 1576877"/>
                <a:gd name="connsiteY1" fmla="*/ 191281 h 338987"/>
                <a:gd name="connsiteX2" fmla="*/ 1576877 w 1576877"/>
                <a:gd name="connsiteY2" fmla="*/ 334780 h 338987"/>
                <a:gd name="connsiteX0" fmla="*/ 0 w 1576877"/>
                <a:gd name="connsiteY0" fmla="*/ 1204 h 334799"/>
                <a:gd name="connsiteX1" fmla="*/ 759427 w 1576877"/>
                <a:gd name="connsiteY1" fmla="*/ 191281 h 334799"/>
                <a:gd name="connsiteX2" fmla="*/ 1576877 w 1576877"/>
                <a:gd name="connsiteY2" fmla="*/ 334780 h 334799"/>
                <a:gd name="connsiteX0" fmla="*/ 0 w 1576877"/>
                <a:gd name="connsiteY0" fmla="*/ 1233 h 334828"/>
                <a:gd name="connsiteX1" fmla="*/ 777478 w 1576877"/>
                <a:gd name="connsiteY1" fmla="*/ 187583 h 334828"/>
                <a:gd name="connsiteX2" fmla="*/ 1576877 w 1576877"/>
                <a:gd name="connsiteY2" fmla="*/ 334809 h 334828"/>
                <a:gd name="connsiteX0" fmla="*/ 0 w 1576877"/>
                <a:gd name="connsiteY0" fmla="*/ 3039 h 337149"/>
                <a:gd name="connsiteX1" fmla="*/ 777478 w 1576877"/>
                <a:gd name="connsiteY1" fmla="*/ 189389 h 337149"/>
                <a:gd name="connsiteX2" fmla="*/ 1576877 w 1576877"/>
                <a:gd name="connsiteY2" fmla="*/ 336615 h 337149"/>
                <a:gd name="connsiteX0" fmla="*/ 0 w 1576877"/>
                <a:gd name="connsiteY0" fmla="*/ 14292 h 369229"/>
                <a:gd name="connsiteX1" fmla="*/ 777478 w 1576877"/>
                <a:gd name="connsiteY1" fmla="*/ 200642 h 369229"/>
                <a:gd name="connsiteX2" fmla="*/ 1576877 w 1576877"/>
                <a:gd name="connsiteY2" fmla="*/ 347868 h 369229"/>
                <a:gd name="connsiteX0" fmla="*/ 0 w 1576877"/>
                <a:gd name="connsiteY0" fmla="*/ 14292 h 367709"/>
                <a:gd name="connsiteX1" fmla="*/ 777478 w 1576877"/>
                <a:gd name="connsiteY1" fmla="*/ 200642 h 367709"/>
                <a:gd name="connsiteX2" fmla="*/ 1576877 w 1576877"/>
                <a:gd name="connsiteY2" fmla="*/ 347868 h 367709"/>
                <a:gd name="connsiteX0" fmla="*/ 0 w 1576877"/>
                <a:gd name="connsiteY0" fmla="*/ 14292 h 367709"/>
                <a:gd name="connsiteX1" fmla="*/ 777478 w 1576877"/>
                <a:gd name="connsiteY1" fmla="*/ 200642 h 367709"/>
                <a:gd name="connsiteX2" fmla="*/ 1576877 w 1576877"/>
                <a:gd name="connsiteY2" fmla="*/ 347868 h 367709"/>
                <a:gd name="connsiteX0" fmla="*/ 0 w 1576877"/>
                <a:gd name="connsiteY0" fmla="*/ 16927 h 374177"/>
                <a:gd name="connsiteX1" fmla="*/ 777478 w 1576877"/>
                <a:gd name="connsiteY1" fmla="*/ 203277 h 374177"/>
                <a:gd name="connsiteX2" fmla="*/ 1576877 w 1576877"/>
                <a:gd name="connsiteY2" fmla="*/ 350503 h 374177"/>
                <a:gd name="connsiteX0" fmla="*/ 0 w 1576877"/>
                <a:gd name="connsiteY0" fmla="*/ 40451 h 377653"/>
                <a:gd name="connsiteX1" fmla="*/ 777478 w 1576877"/>
                <a:gd name="connsiteY1" fmla="*/ 167165 h 377653"/>
                <a:gd name="connsiteX2" fmla="*/ 1576877 w 1576877"/>
                <a:gd name="connsiteY2" fmla="*/ 374027 h 377653"/>
                <a:gd name="connsiteX0" fmla="*/ 0 w 1578166"/>
                <a:gd name="connsiteY0" fmla="*/ 1656 h 357595"/>
                <a:gd name="connsiteX1" fmla="*/ 778767 w 1578166"/>
                <a:gd name="connsiteY1" fmla="*/ 150733 h 357595"/>
                <a:gd name="connsiteX2" fmla="*/ 1578166 w 1578166"/>
                <a:gd name="connsiteY2" fmla="*/ 357595 h 357595"/>
                <a:gd name="connsiteX0" fmla="*/ 0 w 1578166"/>
                <a:gd name="connsiteY0" fmla="*/ 19899 h 375838"/>
                <a:gd name="connsiteX1" fmla="*/ 778767 w 1578166"/>
                <a:gd name="connsiteY1" fmla="*/ 168976 h 375838"/>
                <a:gd name="connsiteX2" fmla="*/ 1578166 w 1578166"/>
                <a:gd name="connsiteY2" fmla="*/ 375838 h 375838"/>
                <a:gd name="connsiteX0" fmla="*/ 0 w 1578166"/>
                <a:gd name="connsiteY0" fmla="*/ 35336 h 397900"/>
                <a:gd name="connsiteX1" fmla="*/ 778767 w 1578166"/>
                <a:gd name="connsiteY1" fmla="*/ 184413 h 397900"/>
                <a:gd name="connsiteX2" fmla="*/ 1578166 w 1578166"/>
                <a:gd name="connsiteY2" fmla="*/ 391275 h 397900"/>
                <a:gd name="connsiteX0" fmla="*/ 0 w 1578166"/>
                <a:gd name="connsiteY0" fmla="*/ 41346 h 403910"/>
                <a:gd name="connsiteX1" fmla="*/ 778767 w 1578166"/>
                <a:gd name="connsiteY1" fmla="*/ 190423 h 403910"/>
                <a:gd name="connsiteX2" fmla="*/ 1578166 w 1578166"/>
                <a:gd name="connsiteY2" fmla="*/ 397285 h 403910"/>
                <a:gd name="connsiteX0" fmla="*/ 0 w 1578166"/>
                <a:gd name="connsiteY0" fmla="*/ 41346 h 402254"/>
                <a:gd name="connsiteX1" fmla="*/ 778767 w 1578166"/>
                <a:gd name="connsiteY1" fmla="*/ 190423 h 402254"/>
                <a:gd name="connsiteX2" fmla="*/ 1578166 w 1578166"/>
                <a:gd name="connsiteY2" fmla="*/ 397285 h 402254"/>
              </a:gdLst>
              <a:ahLst/>
              <a:cxnLst>
                <a:cxn ang="0">
                  <a:pos x="connsiteX0" y="connsiteY0"/>
                </a:cxn>
                <a:cxn ang="0">
                  <a:pos x="connsiteX1" y="connsiteY1"/>
                </a:cxn>
                <a:cxn ang="0">
                  <a:pos x="connsiteX2" y="connsiteY2"/>
                </a:cxn>
              </a:cxnLst>
              <a:rect l="l" t="t" r="r" b="b"/>
              <a:pathLst>
                <a:path w="1578166" h="402254">
                  <a:moveTo>
                    <a:pt x="0" y="41346"/>
                  </a:moveTo>
                  <a:cubicBezTo>
                    <a:pt x="790157" y="10283"/>
                    <a:pt x="754269" y="-85080"/>
                    <a:pt x="778767" y="190423"/>
                  </a:cubicBezTo>
                  <a:cubicBezTo>
                    <a:pt x="803265" y="465926"/>
                    <a:pt x="737511" y="391383"/>
                    <a:pt x="1578166" y="397285"/>
                  </a:cubicBezTo>
                </a:path>
              </a:pathLst>
            </a:cu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11" name="直接连接符 110">
              <a:extLst>
                <a:ext uri="{FF2B5EF4-FFF2-40B4-BE49-F238E27FC236}">
                  <a16:creationId xmlns:a16="http://schemas.microsoft.com/office/drawing/2014/main" id="{BC653F53-F2F7-60D9-A83C-DCE962D678E4}"/>
                </a:ext>
              </a:extLst>
            </p:cNvPr>
            <p:cNvCxnSpPr>
              <a:cxnSpLocks/>
            </p:cNvCxnSpPr>
            <p:nvPr/>
          </p:nvCxnSpPr>
          <p:spPr>
            <a:xfrm>
              <a:off x="5652603" y="1858427"/>
              <a:ext cx="0" cy="2369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id="{00AC70EA-AE62-FE95-BD06-2D380A191DF0}"/>
                </a:ext>
              </a:extLst>
            </p:cNvPr>
            <p:cNvCxnSpPr>
              <a:cxnSpLocks/>
            </p:cNvCxnSpPr>
            <p:nvPr/>
          </p:nvCxnSpPr>
          <p:spPr>
            <a:xfrm>
              <a:off x="11471079" y="1837928"/>
              <a:ext cx="0" cy="2369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E7E5925D-6951-8819-2F92-7F0A83F634E7}"/>
                </a:ext>
              </a:extLst>
            </p:cNvPr>
            <p:cNvCxnSpPr>
              <a:cxnSpLocks/>
            </p:cNvCxnSpPr>
            <p:nvPr/>
          </p:nvCxnSpPr>
          <p:spPr>
            <a:xfrm>
              <a:off x="6957060" y="530676"/>
              <a:ext cx="708101" cy="0"/>
            </a:xfrm>
            <a:prstGeom prst="line">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A6ED21A5-9BED-7968-2DF2-DFF86A61CA40}"/>
                </a:ext>
              </a:extLst>
            </p:cNvPr>
            <p:cNvCxnSpPr>
              <a:cxnSpLocks/>
            </p:cNvCxnSpPr>
            <p:nvPr/>
          </p:nvCxnSpPr>
          <p:spPr>
            <a:xfrm>
              <a:off x="7372106" y="2083146"/>
              <a:ext cx="4072053" cy="18877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A0003C22-CD94-9F40-06F6-AE16F993AAF8}"/>
                </a:ext>
              </a:extLst>
            </p:cNvPr>
            <p:cNvCxnSpPr>
              <a:cxnSpLocks/>
            </p:cNvCxnSpPr>
            <p:nvPr/>
          </p:nvCxnSpPr>
          <p:spPr>
            <a:xfrm flipV="1">
              <a:off x="5594998" y="2098833"/>
              <a:ext cx="1528545" cy="1872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30E45E63-E1D2-6176-8864-AADE05F90F38}"/>
                </a:ext>
              </a:extLst>
            </p:cNvPr>
            <p:cNvCxnSpPr>
              <a:cxnSpLocks/>
            </p:cNvCxnSpPr>
            <p:nvPr/>
          </p:nvCxnSpPr>
          <p:spPr>
            <a:xfrm>
              <a:off x="8429514" y="6016462"/>
              <a:ext cx="0" cy="2369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3" name="组合 202">
            <a:extLst>
              <a:ext uri="{FF2B5EF4-FFF2-40B4-BE49-F238E27FC236}">
                <a16:creationId xmlns:a16="http://schemas.microsoft.com/office/drawing/2014/main" id="{BB30053C-DFBA-AB90-028D-4221BAF07A29}"/>
              </a:ext>
            </a:extLst>
          </p:cNvPr>
          <p:cNvGrpSpPr/>
          <p:nvPr/>
        </p:nvGrpSpPr>
        <p:grpSpPr>
          <a:xfrm>
            <a:off x="4786677" y="1117154"/>
            <a:ext cx="1872967" cy="1269631"/>
            <a:chOff x="1109322" y="2541586"/>
            <a:chExt cx="1872967" cy="1269630"/>
          </a:xfrm>
        </p:grpSpPr>
        <mc:AlternateContent xmlns:mc="http://schemas.openxmlformats.org/markup-compatibility/2006" xmlns:a14="http://schemas.microsoft.com/office/drawing/2010/main">
          <mc:Choice Requires="a14">
            <p:sp>
              <p:nvSpPr>
                <p:cNvPr id="139" name="文本框 138">
                  <a:extLst>
                    <a:ext uri="{FF2B5EF4-FFF2-40B4-BE49-F238E27FC236}">
                      <a16:creationId xmlns:a16="http://schemas.microsoft.com/office/drawing/2014/main" id="{96D41F00-7645-62F6-97BF-7F80D4096825}"/>
                    </a:ext>
                  </a:extLst>
                </p:cNvPr>
                <p:cNvSpPr txBox="1"/>
                <p:nvPr/>
              </p:nvSpPr>
              <p:spPr>
                <a:xfrm>
                  <a:off x="2148898" y="3152944"/>
                  <a:ext cx="26468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r>
                              <a:rPr lang="en-US" altLang="zh-CN" sz="1600" i="1">
                                <a:latin typeface="Cambria Math" panose="02040503050406030204" pitchFamily="18" charset="0"/>
                              </a:rPr>
                              <m:t>∗</m:t>
                            </m:r>
                          </m:sub>
                        </m:sSub>
                      </m:oMath>
                    </m:oMathPara>
                  </a14:m>
                  <a:endParaRPr lang="zh-CN" altLang="en-US" sz="1600" dirty="0"/>
                </a:p>
              </p:txBody>
            </p:sp>
          </mc:Choice>
          <mc:Fallback xmlns="">
            <p:sp>
              <p:nvSpPr>
                <p:cNvPr id="139" name="文本框 138">
                  <a:extLst>
                    <a:ext uri="{FF2B5EF4-FFF2-40B4-BE49-F238E27FC236}">
                      <a16:creationId xmlns:a16="http://schemas.microsoft.com/office/drawing/2014/main" id="{96D41F00-7645-62F6-97BF-7F80D4096825}"/>
                    </a:ext>
                  </a:extLst>
                </p:cNvPr>
                <p:cNvSpPr txBox="1">
                  <a:spLocks noRot="1" noChangeAspect="1" noMove="1" noResize="1" noEditPoints="1" noAdjustHandles="1" noChangeArrowheads="1" noChangeShapeType="1" noTextEdit="1"/>
                </p:cNvSpPr>
                <p:nvPr/>
              </p:nvSpPr>
              <p:spPr>
                <a:xfrm>
                  <a:off x="2148898" y="3152944"/>
                  <a:ext cx="264688" cy="246221"/>
                </a:xfrm>
                <a:prstGeom prst="rect">
                  <a:avLst/>
                </a:prstGeom>
                <a:blipFill>
                  <a:blip r:embed="rId15"/>
                  <a:stretch>
                    <a:fillRect l="-16279" b="-10000"/>
                  </a:stretch>
                </a:blipFill>
              </p:spPr>
              <p:txBody>
                <a:bodyPr/>
                <a:lstStyle/>
                <a:p>
                  <a:r>
                    <a:rPr lang="zh-CN" altLang="en-US">
                      <a:noFill/>
                    </a:rPr>
                    <a:t> </a:t>
                  </a:r>
                </a:p>
              </p:txBody>
            </p:sp>
          </mc:Fallback>
        </mc:AlternateContent>
        <p:grpSp>
          <p:nvGrpSpPr>
            <p:cNvPr id="192" name="组合 191">
              <a:extLst>
                <a:ext uri="{FF2B5EF4-FFF2-40B4-BE49-F238E27FC236}">
                  <a16:creationId xmlns:a16="http://schemas.microsoft.com/office/drawing/2014/main" id="{B7CDA2B3-82D8-37B6-03B4-06BE7C7525AE}"/>
                </a:ext>
              </a:extLst>
            </p:cNvPr>
            <p:cNvGrpSpPr/>
            <p:nvPr/>
          </p:nvGrpSpPr>
          <p:grpSpPr>
            <a:xfrm>
              <a:off x="1109322" y="2541586"/>
              <a:ext cx="1872967" cy="1269630"/>
              <a:chOff x="5491855" y="194051"/>
              <a:chExt cx="895350" cy="606932"/>
            </a:xfrm>
          </p:grpSpPr>
          <p:sp>
            <p:nvSpPr>
              <p:cNvPr id="193" name="圆: 空心 192">
                <a:extLst>
                  <a:ext uri="{FF2B5EF4-FFF2-40B4-BE49-F238E27FC236}">
                    <a16:creationId xmlns:a16="http://schemas.microsoft.com/office/drawing/2014/main" id="{76ADB7CE-59C1-8ACA-69BB-3EACF3FBDC29}"/>
                  </a:ext>
                </a:extLst>
              </p:cNvPr>
              <p:cNvSpPr/>
              <p:nvPr/>
            </p:nvSpPr>
            <p:spPr>
              <a:xfrm>
                <a:off x="5613748" y="194051"/>
                <a:ext cx="368272" cy="368272"/>
              </a:xfrm>
              <a:prstGeom prst="donut">
                <a:avLst>
                  <a:gd name="adj" fmla="val 11194"/>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4" name="椭圆 193">
                <a:extLst>
                  <a:ext uri="{FF2B5EF4-FFF2-40B4-BE49-F238E27FC236}">
                    <a16:creationId xmlns:a16="http://schemas.microsoft.com/office/drawing/2014/main" id="{1CE2FE50-13F8-A9F2-98BD-EB439888534E}"/>
                  </a:ext>
                </a:extLst>
              </p:cNvPr>
              <p:cNvSpPr/>
              <p:nvPr/>
            </p:nvSpPr>
            <p:spPr>
              <a:xfrm>
                <a:off x="5643337" y="223640"/>
                <a:ext cx="309093" cy="309093"/>
              </a:xfrm>
              <a:prstGeom prst="ellipse">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5" name="圆: 空心 194">
                <a:extLst>
                  <a:ext uri="{FF2B5EF4-FFF2-40B4-BE49-F238E27FC236}">
                    <a16:creationId xmlns:a16="http://schemas.microsoft.com/office/drawing/2014/main" id="{815DCB3C-851C-CF2A-05CE-ADDCC6174904}"/>
                  </a:ext>
                </a:extLst>
              </p:cNvPr>
              <p:cNvSpPr/>
              <p:nvPr/>
            </p:nvSpPr>
            <p:spPr>
              <a:xfrm>
                <a:off x="5491855" y="537956"/>
                <a:ext cx="263027" cy="263027"/>
              </a:xfrm>
              <a:prstGeom prst="donut">
                <a:avLst>
                  <a:gd name="adj" fmla="val 11194"/>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6" name="椭圆 195">
                <a:extLst>
                  <a:ext uri="{FF2B5EF4-FFF2-40B4-BE49-F238E27FC236}">
                    <a16:creationId xmlns:a16="http://schemas.microsoft.com/office/drawing/2014/main" id="{8BBC8DCD-C386-9B7F-17BA-33D16E6D2B53}"/>
                  </a:ext>
                </a:extLst>
              </p:cNvPr>
              <p:cNvSpPr/>
              <p:nvPr/>
            </p:nvSpPr>
            <p:spPr>
              <a:xfrm>
                <a:off x="5512988" y="559089"/>
                <a:ext cx="220760" cy="220760"/>
              </a:xfrm>
              <a:prstGeom prst="ellipse">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圆: 空心 196">
                <a:extLst>
                  <a:ext uri="{FF2B5EF4-FFF2-40B4-BE49-F238E27FC236}">
                    <a16:creationId xmlns:a16="http://schemas.microsoft.com/office/drawing/2014/main" id="{35CD5995-BA64-9831-464C-2C7313CEFB10}"/>
                  </a:ext>
                </a:extLst>
              </p:cNvPr>
              <p:cNvSpPr/>
              <p:nvPr/>
            </p:nvSpPr>
            <p:spPr>
              <a:xfrm>
                <a:off x="6173770" y="414380"/>
                <a:ext cx="213435" cy="213435"/>
              </a:xfrm>
              <a:prstGeom prst="donut">
                <a:avLst>
                  <a:gd name="adj" fmla="val 11194"/>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8" name="椭圆 197">
                <a:extLst>
                  <a:ext uri="{FF2B5EF4-FFF2-40B4-BE49-F238E27FC236}">
                    <a16:creationId xmlns:a16="http://schemas.microsoft.com/office/drawing/2014/main" id="{B9287CD8-72D4-E6BC-2F6B-BBF2923C5466}"/>
                  </a:ext>
                </a:extLst>
              </p:cNvPr>
              <p:cNvSpPr/>
              <p:nvPr/>
            </p:nvSpPr>
            <p:spPr>
              <a:xfrm>
                <a:off x="6190919" y="431529"/>
                <a:ext cx="179137" cy="179137"/>
              </a:xfrm>
              <a:prstGeom prst="ellipse">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138" name="直接连接符 137">
              <a:extLst>
                <a:ext uri="{FF2B5EF4-FFF2-40B4-BE49-F238E27FC236}">
                  <a16:creationId xmlns:a16="http://schemas.microsoft.com/office/drawing/2014/main" id="{1EA3CB1F-B077-CBAE-B2E1-4334F83E9238}"/>
                </a:ext>
              </a:extLst>
            </p:cNvPr>
            <p:cNvCxnSpPr>
              <a:cxnSpLocks/>
            </p:cNvCxnSpPr>
            <p:nvPr/>
          </p:nvCxnSpPr>
          <p:spPr>
            <a:xfrm flipH="1" flipV="1">
              <a:off x="1692209" y="2916974"/>
              <a:ext cx="1066038" cy="331309"/>
            </a:xfrm>
            <a:prstGeom prst="line">
              <a:avLst/>
            </a:prstGeom>
            <a:ln w="254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sp>
        <p:nvSpPr>
          <p:cNvPr id="204" name="文本框 203">
            <a:extLst>
              <a:ext uri="{FF2B5EF4-FFF2-40B4-BE49-F238E27FC236}">
                <a16:creationId xmlns:a16="http://schemas.microsoft.com/office/drawing/2014/main" id="{00859E23-A4F5-2688-58B5-539D34F6E59B}"/>
              </a:ext>
            </a:extLst>
          </p:cNvPr>
          <p:cNvSpPr txBox="1"/>
          <p:nvPr/>
        </p:nvSpPr>
        <p:spPr>
          <a:xfrm>
            <a:off x="498356" y="1691815"/>
            <a:ext cx="3371116" cy="276999"/>
          </a:xfrm>
          <a:prstGeom prst="rect">
            <a:avLst/>
          </a:prstGeom>
          <a:noFill/>
        </p:spPr>
        <p:txBody>
          <a:bodyPr wrap="none" lIns="0" tIns="0" rIns="0" bIns="0" rtlCol="0">
            <a:spAutoFit/>
          </a:bodyPr>
          <a:lstStyle/>
          <a:p>
            <a:pPr marL="285744" indent="-285744">
              <a:buFont typeface="Arial" panose="020B0604020202020204" pitchFamily="34" charset="0"/>
              <a:buChar char="•"/>
            </a:pPr>
            <a:r>
              <a:rPr lang="en-US" altLang="zh-CN" dirty="0"/>
              <a:t>Physics in different length scale</a:t>
            </a:r>
          </a:p>
        </p:txBody>
      </p:sp>
      <mc:AlternateContent xmlns:mc="http://schemas.openxmlformats.org/markup-compatibility/2006" xmlns:a14="http://schemas.microsoft.com/office/drawing/2010/main">
        <mc:Choice Requires="a14">
          <p:sp>
            <p:nvSpPr>
              <p:cNvPr id="205" name="文本框 204">
                <a:extLst>
                  <a:ext uri="{FF2B5EF4-FFF2-40B4-BE49-F238E27FC236}">
                    <a16:creationId xmlns:a16="http://schemas.microsoft.com/office/drawing/2014/main" id="{D2B359AD-E647-115A-D5AD-96451CBEB9A3}"/>
                  </a:ext>
                </a:extLst>
              </p:cNvPr>
              <p:cNvSpPr txBox="1"/>
              <p:nvPr/>
            </p:nvSpPr>
            <p:spPr>
              <a:xfrm>
                <a:off x="4614926" y="2576985"/>
                <a:ext cx="4191084" cy="1063561"/>
              </a:xfrm>
              <a:prstGeom prst="rect">
                <a:avLst/>
              </a:prstGeom>
              <a:noFill/>
            </p:spPr>
            <p:txBody>
              <a:bodyPr wrap="none" lIns="0" tIns="0" rIns="0" bIns="0" rtlCol="0">
                <a:spAutoFit/>
              </a:bodyPr>
              <a:lstStyle/>
              <a:p>
                <a:pPr marL="285744" indent="-285744">
                  <a:buFont typeface="Arial" panose="020B0604020202020204" pitchFamily="34" charset="0"/>
                  <a:buChar char="•"/>
                </a:pPr>
                <a14:m>
                  <m:oMath xmlns:m="http://schemas.openxmlformats.org/officeDocument/2006/math">
                    <m:r>
                      <a:rPr lang="en-US" altLang="zh-CN" i="1" smtClean="0">
                        <a:latin typeface="Cambria Math" panose="02040503050406030204" pitchFamily="18" charset="0"/>
                      </a:rPr>
                      <m:t>𝜆</m:t>
                    </m:r>
                    <m:r>
                      <a:rPr lang="en-US" altLang="zh-CN"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m:t>
                        </m:r>
                      </m:sub>
                    </m:sSub>
                  </m:oMath>
                </a14:m>
                <a:r>
                  <a:rPr lang="en-US" altLang="zh-CN" dirty="0"/>
                  <a:t>: Local thermal equilibrium (LTE)</a:t>
                </a:r>
                <a:br>
                  <a:rPr lang="en-US" altLang="zh-CN" dirty="0"/>
                </a:br>
                <a:r>
                  <a:rPr lang="en-US" altLang="zh-CN" sz="1400" dirty="0"/>
                  <a:t>e.g. Jose R. Espinosa, Thomas </a:t>
                </a:r>
                <a:r>
                  <a:rPr lang="en-US" altLang="zh-CN" sz="1400" dirty="0" err="1"/>
                  <a:t>Konstandin</a:t>
                </a:r>
                <a:r>
                  <a:rPr lang="en-US" altLang="zh-CN" sz="1400" dirty="0"/>
                  <a:t>, et. al. 2010</a:t>
                </a:r>
                <a:endParaRPr lang="en-US" altLang="zh-CN" sz="1400" i="1" dirty="0">
                  <a:latin typeface="Cambria Math" panose="02040503050406030204" pitchFamily="18" charset="0"/>
                </a:endParaRPr>
              </a:p>
              <a:p>
                <a:pPr marL="285744" indent="-285744">
                  <a:buFont typeface="Arial" panose="020B0604020202020204" pitchFamily="34" charset="0"/>
                  <a:buChar char="•"/>
                </a:pP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m:t>
                        </m:r>
                      </m:sub>
                    </m:sSub>
                    <m:r>
                      <a:rPr lang="en-US" altLang="zh-CN" i="1">
                        <a:latin typeface="Cambria Math" panose="02040503050406030204" pitchFamily="18" charset="0"/>
                      </a:rPr>
                      <m:t>=</m:t>
                    </m:r>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en-US" altLang="zh-CN" i="1">
                                <a:latin typeface="Cambria Math" panose="02040503050406030204" pitchFamily="18" charset="0"/>
                              </a:rPr>
                              <m:t>8</m:t>
                            </m:r>
                            <m:r>
                              <a:rPr lang="en-US" altLang="zh-CN" i="1">
                                <a:latin typeface="Cambria Math" panose="02040503050406030204" pitchFamily="18" charset="0"/>
                              </a:rPr>
                              <m:t>𝜋</m:t>
                            </m:r>
                          </m:e>
                        </m:d>
                      </m:e>
                      <m:sup>
                        <m:f>
                          <m:fPr>
                            <m:type m:val="lin"/>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3</m:t>
                            </m:r>
                          </m:den>
                        </m:f>
                      </m:sup>
                    </m:sSup>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𝑤</m:t>
                        </m:r>
                      </m:sub>
                    </m:sSub>
                    <m:r>
                      <a:rPr lang="en-US" altLang="zh-CN" i="1">
                        <a:latin typeface="Cambria Math" panose="02040503050406030204" pitchFamily="18" charset="0"/>
                      </a:rPr>
                      <m:t>𝛽</m:t>
                    </m:r>
                  </m:oMath>
                </a14:m>
                <a:r>
                  <a:rPr lang="en-US" altLang="zh-CN" i="1" dirty="0">
                    <a:latin typeface="Cambria Math" panose="02040503050406030204" pitchFamily="18" charset="0"/>
                  </a:rPr>
                  <a:t> </a:t>
                </a:r>
                <a:br>
                  <a:rPr lang="en-US" altLang="zh-CN" i="1" dirty="0">
                    <a:latin typeface="Cambria Math" panose="02040503050406030204" pitchFamily="18" charset="0"/>
                  </a:rPr>
                </a:b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𝑁</m:t>
                        </m:r>
                      </m:sub>
                    </m:sSub>
                    <m:r>
                      <a:rPr lang="en-US" altLang="zh-CN" b="0" i="1" smtClean="0">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10</m:t>
                        </m:r>
                      </m:e>
                      <m:sup>
                        <m:r>
                          <a:rPr lang="en-US" altLang="zh-CN" i="1">
                            <a:latin typeface="Cambria Math" panose="02040503050406030204" pitchFamily="18" charset="0"/>
                          </a:rPr>
                          <m:t>11</m:t>
                        </m:r>
                      </m:sup>
                    </m:sSup>
                  </m:oMath>
                </a14:m>
                <a:r>
                  <a:rPr lang="en-US" altLang="zh-CN" dirty="0"/>
                  <a:t> </a:t>
                </a:r>
              </a:p>
            </p:txBody>
          </p:sp>
        </mc:Choice>
        <mc:Fallback xmlns="">
          <p:sp>
            <p:nvSpPr>
              <p:cNvPr id="205" name="文本框 204">
                <a:extLst>
                  <a:ext uri="{FF2B5EF4-FFF2-40B4-BE49-F238E27FC236}">
                    <a16:creationId xmlns:a16="http://schemas.microsoft.com/office/drawing/2014/main" id="{D2B359AD-E647-115A-D5AD-96451CBEB9A3}"/>
                  </a:ext>
                </a:extLst>
              </p:cNvPr>
              <p:cNvSpPr txBox="1">
                <a:spLocks noRot="1" noChangeAspect="1" noMove="1" noResize="1" noEditPoints="1" noAdjustHandles="1" noChangeArrowheads="1" noChangeShapeType="1" noTextEdit="1"/>
              </p:cNvSpPr>
              <p:nvPr/>
            </p:nvSpPr>
            <p:spPr>
              <a:xfrm>
                <a:off x="4614926" y="2576985"/>
                <a:ext cx="4191084" cy="1063561"/>
              </a:xfrm>
              <a:prstGeom prst="rect">
                <a:avLst/>
              </a:prstGeom>
              <a:blipFill>
                <a:blip r:embed="rId16"/>
                <a:stretch>
                  <a:fillRect l="-3052" t="-7471" r="-1744" b="-1379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6" name="文本框 205">
                <a:extLst>
                  <a:ext uri="{FF2B5EF4-FFF2-40B4-BE49-F238E27FC236}">
                    <a16:creationId xmlns:a16="http://schemas.microsoft.com/office/drawing/2014/main" id="{531A0040-6D74-4F2D-3C22-4CA330534360}"/>
                  </a:ext>
                </a:extLst>
              </p:cNvPr>
              <p:cNvSpPr txBox="1"/>
              <p:nvPr/>
            </p:nvSpPr>
            <p:spPr>
              <a:xfrm>
                <a:off x="4582248" y="3830746"/>
                <a:ext cx="3490892" cy="1152560"/>
              </a:xfrm>
              <a:prstGeom prst="rect">
                <a:avLst/>
              </a:prstGeom>
              <a:noFill/>
            </p:spPr>
            <p:txBody>
              <a:bodyPr wrap="none" lIns="0" tIns="0" rIns="0" bIns="0" rtlCol="0">
                <a:spAutoFit/>
              </a:bodyPr>
              <a:lstStyle/>
              <a:p>
                <a:pPr marL="285744" indent="-285744">
                  <a:buFont typeface="Arial" panose="020B0604020202020204" pitchFamily="34" charset="0"/>
                  <a:buChar char="•"/>
                </a:pPr>
                <a14:m>
                  <m:oMath xmlns:m="http://schemas.openxmlformats.org/officeDocument/2006/math">
                    <m:r>
                      <a:rPr lang="en-US" altLang="zh-CN" i="1" smtClean="0">
                        <a:latin typeface="Cambria Math" panose="02040503050406030204" pitchFamily="18" charset="0"/>
                      </a:rPr>
                      <m:t>𝜆</m:t>
                    </m:r>
                    <m:r>
                      <a:rPr lang="en-US" altLang="zh-CN"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𝜆</m:t>
                        </m:r>
                      </m:e>
                      <m:sub>
                        <m:r>
                          <m:rPr>
                            <m:sty m:val="p"/>
                          </m:rPr>
                          <a:rPr lang="en-US" altLang="zh-CN" i="1">
                            <a:latin typeface="Cambria Math" panose="02040503050406030204" pitchFamily="18" charset="0"/>
                          </a:rPr>
                          <m:t>mfp</m:t>
                        </m:r>
                      </m:sub>
                    </m:sSub>
                  </m:oMath>
                </a14:m>
                <a:r>
                  <a:rPr lang="en-US" altLang="zh-CN" dirty="0"/>
                  <a:t>: Boltzmann equation</a:t>
                </a:r>
                <a:br>
                  <a:rPr lang="en-US" altLang="zh-CN" dirty="0"/>
                </a:br>
                <a:r>
                  <a:rPr lang="en-US" altLang="zh-CN" sz="1400" dirty="0"/>
                  <a:t>e.g. Guy D. Moore, Tomislav </a:t>
                </a:r>
                <a:r>
                  <a:rPr lang="en-US" altLang="zh-CN" sz="1400" dirty="0" err="1"/>
                  <a:t>Prokopec</a:t>
                </a:r>
                <a:r>
                  <a:rPr lang="en-US" altLang="zh-CN" sz="1400" dirty="0"/>
                  <a:t>, 1995</a:t>
                </a:r>
                <a:endParaRPr lang="en-US" altLang="zh-CN" i="1" dirty="0">
                  <a:latin typeface="Cambria Math" panose="02040503050406030204" pitchFamily="18" charset="0"/>
                </a:endParaRPr>
              </a:p>
              <a:p>
                <a:pPr marL="285744" indent="-285744">
                  <a:buFont typeface="Arial" panose="020B0604020202020204" pitchFamily="34" charset="0"/>
                  <a:buChar char="•"/>
                </a:pPr>
                <a14:m>
                  <m:oMath xmlns:m="http://schemas.openxmlformats.org/officeDocument/2006/math">
                    <m:sSubSup>
                      <m:sSubSupPr>
                        <m:ctrlPr>
                          <a:rPr lang="en-US" altLang="zh-CN" b="0" i="1" smtClean="0">
                            <a:latin typeface="Cambria Math" panose="02040503050406030204" pitchFamily="18" charset="0"/>
                          </a:rPr>
                        </m:ctrlPr>
                      </m:sSubSupPr>
                      <m:e>
                        <m:r>
                          <a:rPr lang="en-US" altLang="zh-CN" i="1">
                            <a:latin typeface="Cambria Math" panose="02040503050406030204" pitchFamily="18" charset="0"/>
                          </a:rPr>
                          <m:t>𝜆</m:t>
                        </m:r>
                      </m:e>
                      <m:sub>
                        <m:r>
                          <m:rPr>
                            <m:sty m:val="p"/>
                          </m:rPr>
                          <a:rPr lang="en-US" altLang="zh-CN" i="1">
                            <a:latin typeface="Cambria Math" panose="02040503050406030204" pitchFamily="18" charset="0"/>
                          </a:rPr>
                          <m:t>mfp</m:t>
                        </m:r>
                      </m:sub>
                      <m:sup>
                        <m:r>
                          <a:rPr lang="en-US" altLang="zh-CN" b="0" i="1" smtClean="0">
                            <a:latin typeface="Cambria Math" panose="02040503050406030204" pitchFamily="18" charset="0"/>
                          </a:rPr>
                          <m:t>−1</m:t>
                        </m:r>
                      </m:sup>
                    </m:sSubSup>
                    <m:r>
                      <a:rPr lang="en-US" altLang="zh-CN" b="0" i="1" smtClean="0">
                        <a:latin typeface="Cambria Math" panose="02040503050406030204" pitchFamily="18" charset="0"/>
                      </a:rPr>
                      <m:t>=</m:t>
                    </m:r>
                    <m:nary>
                      <m:naryPr>
                        <m:chr m:val="∑"/>
                        <m:supHide m:val="on"/>
                        <m:ctrlPr>
                          <a:rPr lang="en-US" altLang="zh-CN" i="1">
                            <a:latin typeface="Cambria Math" panose="02040503050406030204" pitchFamily="18" charset="0"/>
                          </a:rPr>
                        </m:ctrlPr>
                      </m:naryPr>
                      <m:sub>
                        <m:r>
                          <a:rPr lang="en-US" altLang="zh-CN" i="1">
                            <a:latin typeface="Cambria Math" panose="02040503050406030204" pitchFamily="18" charset="0"/>
                          </a:rPr>
                          <m:t>𝑖</m:t>
                        </m:r>
                      </m:sub>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𝑖</m:t>
                            </m:r>
                          </m:sub>
                        </m:sSub>
                        <m:sSub>
                          <m:sSubPr>
                            <m:ctrlPr>
                              <a:rPr lang="en-US" altLang="zh-CN" i="1">
                                <a:latin typeface="Cambria Math" panose="02040503050406030204" pitchFamily="18" charset="0"/>
                              </a:rPr>
                            </m:ctrlPr>
                          </m:sSubPr>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𝑣</m:t>
                                </m:r>
                                <m:r>
                                  <a:rPr lang="en-US" altLang="zh-CN" i="1">
                                    <a:latin typeface="Cambria Math" panose="02040503050406030204" pitchFamily="18" charset="0"/>
                                  </a:rPr>
                                  <m:t>𝜎</m:t>
                                </m:r>
                              </m:e>
                            </m:d>
                          </m:e>
                          <m:sub>
                            <m:r>
                              <a:rPr lang="en-US" altLang="zh-CN" i="1">
                                <a:latin typeface="Cambria Math" panose="02040503050406030204" pitchFamily="18" charset="0"/>
                              </a:rPr>
                              <m:t>2→2</m:t>
                            </m:r>
                          </m:sub>
                        </m:sSub>
                      </m:e>
                    </m:nary>
                  </m:oMath>
                </a14:m>
                <a:r>
                  <a:rPr lang="en-US" altLang="zh-CN" i="1" dirty="0">
                    <a:latin typeface="Cambria Math" panose="02040503050406030204" pitchFamily="18" charset="0"/>
                  </a:rPr>
                  <a:t> </a:t>
                </a:r>
                <a:br>
                  <a:rPr lang="en-US" altLang="zh-CN" i="1" dirty="0">
                    <a:latin typeface="Cambria Math" panose="02040503050406030204" pitchFamily="18" charset="0"/>
                  </a:rPr>
                </a:b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𝜆</m:t>
                        </m:r>
                      </m:e>
                      <m:sub>
                        <m:r>
                          <m:rPr>
                            <m:sty m:val="p"/>
                          </m:rPr>
                          <a:rPr lang="en-US" altLang="zh-CN" i="1">
                            <a:latin typeface="Cambria Math" panose="02040503050406030204" pitchFamily="18" charset="0"/>
                          </a:rPr>
                          <m:t>mfp</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𝑁</m:t>
                        </m:r>
                      </m:sub>
                    </m:sSub>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10</m:t>
                        </m:r>
                      </m:e>
                      <m:sup>
                        <m:r>
                          <a:rPr lang="en-US" altLang="zh-CN" i="1">
                            <a:latin typeface="Cambria Math" panose="02040503050406030204" pitchFamily="18" charset="0"/>
                          </a:rPr>
                          <m:t>4</m:t>
                        </m:r>
                      </m:sup>
                    </m:sSup>
                  </m:oMath>
                </a14:m>
                <a:r>
                  <a:rPr lang="en-US" altLang="zh-CN" dirty="0"/>
                  <a:t> </a:t>
                </a:r>
              </a:p>
            </p:txBody>
          </p:sp>
        </mc:Choice>
        <mc:Fallback xmlns="">
          <p:sp>
            <p:nvSpPr>
              <p:cNvPr id="206" name="文本框 205">
                <a:extLst>
                  <a:ext uri="{FF2B5EF4-FFF2-40B4-BE49-F238E27FC236}">
                    <a16:creationId xmlns:a16="http://schemas.microsoft.com/office/drawing/2014/main" id="{531A0040-6D74-4F2D-3C22-4CA330534360}"/>
                  </a:ext>
                </a:extLst>
              </p:cNvPr>
              <p:cNvSpPr txBox="1">
                <a:spLocks noRot="1" noChangeAspect="1" noMove="1" noResize="1" noEditPoints="1" noAdjustHandles="1" noChangeArrowheads="1" noChangeShapeType="1" noTextEdit="1"/>
              </p:cNvSpPr>
              <p:nvPr/>
            </p:nvSpPr>
            <p:spPr>
              <a:xfrm>
                <a:off x="4582248" y="3830746"/>
                <a:ext cx="3490892" cy="1152560"/>
              </a:xfrm>
              <a:prstGeom prst="rect">
                <a:avLst/>
              </a:prstGeom>
              <a:blipFill>
                <a:blip r:embed="rId17"/>
                <a:stretch>
                  <a:fillRect l="-3846" t="-6349" r="-2448" b="-338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7" name="文本框 206">
                <a:extLst>
                  <a:ext uri="{FF2B5EF4-FFF2-40B4-BE49-F238E27FC236}">
                    <a16:creationId xmlns:a16="http://schemas.microsoft.com/office/drawing/2014/main" id="{66473FA6-DBD8-0226-4D26-E74D2CD315AC}"/>
                  </a:ext>
                </a:extLst>
              </p:cNvPr>
              <p:cNvSpPr txBox="1"/>
              <p:nvPr/>
            </p:nvSpPr>
            <p:spPr>
              <a:xfrm>
                <a:off x="4582248" y="5279657"/>
                <a:ext cx="4089902" cy="769441"/>
              </a:xfrm>
              <a:prstGeom prst="rect">
                <a:avLst/>
              </a:prstGeom>
              <a:noFill/>
            </p:spPr>
            <p:txBody>
              <a:bodyPr wrap="none" lIns="0" tIns="0" rIns="0" bIns="0" rtlCol="0">
                <a:spAutoFit/>
              </a:bodyPr>
              <a:lstStyle/>
              <a:p>
                <a:pPr marL="285744" indent="-285744">
                  <a:buFont typeface="Arial" panose="020B0604020202020204" pitchFamily="34" charset="0"/>
                  <a:buChar char="•"/>
                </a:pPr>
                <a14:m>
                  <m:oMath xmlns:m="http://schemas.openxmlformats.org/officeDocument/2006/math">
                    <m:r>
                      <a:rPr lang="en-US" altLang="zh-CN" i="1" smtClean="0">
                        <a:latin typeface="Cambria Math" panose="02040503050406030204" pitchFamily="18" charset="0"/>
                      </a:rPr>
                      <m:t>𝜆</m:t>
                    </m:r>
                    <m:r>
                      <a:rPr lang="en-US" altLang="zh-CN"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𝑤</m:t>
                        </m:r>
                      </m:sub>
                    </m:sSub>
                  </m:oMath>
                </a14:m>
                <a:r>
                  <a:rPr lang="en-US" altLang="zh-CN" dirty="0"/>
                  <a:t>: Free particle approximation</a:t>
                </a:r>
                <a:br>
                  <a:rPr lang="en-US" altLang="zh-CN" dirty="0"/>
                </a:br>
                <a:r>
                  <a:rPr lang="en-US" altLang="zh-CN" sz="1400" dirty="0"/>
                  <a:t>e.g. Marc Barroso Mancha, Tomislav </a:t>
                </a:r>
                <a:r>
                  <a:rPr lang="en-US" altLang="zh-CN" sz="1400" dirty="0" err="1"/>
                  <a:t>Prokopec</a:t>
                </a:r>
                <a:r>
                  <a:rPr lang="en-US" altLang="zh-CN" sz="1400" dirty="0"/>
                  <a:t>, 2005</a:t>
                </a:r>
                <a:endParaRPr lang="en-US" altLang="zh-CN" sz="1400" i="1" dirty="0">
                  <a:latin typeface="Cambria Math" panose="02040503050406030204" pitchFamily="18" charset="0"/>
                </a:endParaRPr>
              </a:p>
              <a:p>
                <a:pPr marL="285744" indent="-285744">
                  <a:buFont typeface="Arial" panose="020B0604020202020204" pitchFamily="34" charset="0"/>
                  <a:buChar char="•"/>
                </a:pPr>
                <a14:m>
                  <m:oMath xmlns:m="http://schemas.openxmlformats.org/officeDocument/2006/math">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𝑤</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𝑁</m:t>
                        </m:r>
                      </m:sub>
                    </m:sSub>
                    <m:r>
                      <a:rPr lang="en-US" altLang="zh-CN" i="1">
                        <a:latin typeface="Cambria Math" panose="02040503050406030204" pitchFamily="18" charset="0"/>
                      </a:rPr>
                      <m:t>~</m:t>
                    </m:r>
                    <m:r>
                      <a:rPr lang="zh-CN" altLang="en-US" i="1">
                        <a:latin typeface="Cambria Math" panose="02040503050406030204" pitchFamily="18" charset="0"/>
                      </a:rPr>
                      <m:t>𝒪</m:t>
                    </m:r>
                    <m:d>
                      <m:dPr>
                        <m:ctrlPr>
                          <a:rPr lang="en-US" altLang="zh-CN" i="1">
                            <a:latin typeface="Cambria Math" panose="02040503050406030204" pitchFamily="18" charset="0"/>
                          </a:rPr>
                        </m:ctrlPr>
                      </m:dPr>
                      <m:e>
                        <m:r>
                          <a:rPr lang="en-US" altLang="zh-CN" i="1">
                            <a:latin typeface="Cambria Math" panose="02040503050406030204" pitchFamily="18" charset="0"/>
                          </a:rPr>
                          <m:t>2</m:t>
                        </m:r>
                      </m:e>
                    </m:d>
                  </m:oMath>
                </a14:m>
                <a:r>
                  <a:rPr lang="en-US" altLang="zh-CN" dirty="0"/>
                  <a:t> </a:t>
                </a:r>
              </a:p>
            </p:txBody>
          </p:sp>
        </mc:Choice>
        <mc:Fallback xmlns="">
          <p:sp>
            <p:nvSpPr>
              <p:cNvPr id="207" name="文本框 206">
                <a:extLst>
                  <a:ext uri="{FF2B5EF4-FFF2-40B4-BE49-F238E27FC236}">
                    <a16:creationId xmlns:a16="http://schemas.microsoft.com/office/drawing/2014/main" id="{66473FA6-DBD8-0226-4D26-E74D2CD315AC}"/>
                  </a:ext>
                </a:extLst>
              </p:cNvPr>
              <p:cNvSpPr txBox="1">
                <a:spLocks noRot="1" noChangeAspect="1" noMove="1" noResize="1" noEditPoints="1" noAdjustHandles="1" noChangeArrowheads="1" noChangeShapeType="1" noTextEdit="1"/>
              </p:cNvSpPr>
              <p:nvPr/>
            </p:nvSpPr>
            <p:spPr>
              <a:xfrm>
                <a:off x="4582248" y="5279657"/>
                <a:ext cx="4089902" cy="769441"/>
              </a:xfrm>
              <a:prstGeom prst="rect">
                <a:avLst/>
              </a:prstGeom>
              <a:blipFill>
                <a:blip r:embed="rId18"/>
                <a:stretch>
                  <a:fillRect l="-3279" t="-10317" r="-1788" b="-150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6628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16007C-4D2E-ABE5-CF20-7C39E269D983}"/>
              </a:ext>
            </a:extLst>
          </p:cNvPr>
          <p:cNvSpPr>
            <a:spLocks noGrp="1"/>
          </p:cNvSpPr>
          <p:nvPr>
            <p:ph type="title"/>
          </p:nvPr>
        </p:nvSpPr>
        <p:spPr/>
        <p:txBody>
          <a:bodyPr>
            <a:normAutofit/>
          </a:bodyPr>
          <a:lstStyle/>
          <a:p>
            <a:r>
              <a:rPr lang="en-US" altLang="zh-CN" sz="4000" dirty="0"/>
              <a:t>Field-Plasma System: </a:t>
            </a:r>
            <a:br>
              <a:rPr lang="en-US" altLang="zh-CN" sz="4000" dirty="0"/>
            </a:br>
            <a:r>
              <a:rPr lang="en-US" altLang="zh-CN" sz="2800" dirty="0"/>
              <a:t>Free Particle Approximation</a:t>
            </a:r>
            <a:endParaRPr lang="zh-CN" altLang="en-US" sz="4000" dirty="0"/>
          </a:p>
        </p:txBody>
      </p:sp>
      <p:pic>
        <p:nvPicPr>
          <p:cNvPr id="4" name="图片 3">
            <a:extLst>
              <a:ext uri="{FF2B5EF4-FFF2-40B4-BE49-F238E27FC236}">
                <a16:creationId xmlns:a16="http://schemas.microsoft.com/office/drawing/2014/main" id="{ECAB7975-CBEC-F79D-5BC4-57F0A4DB69BF}"/>
              </a:ext>
            </a:extLst>
          </p:cNvPr>
          <p:cNvPicPr>
            <a:picLocks noChangeAspect="1"/>
          </p:cNvPicPr>
          <p:nvPr/>
        </p:nvPicPr>
        <p:blipFill rotWithShape="1">
          <a:blip r:embed="rId3">
            <a:clrChange>
              <a:clrFrom>
                <a:srgbClr val="FFFFFF"/>
              </a:clrFrom>
              <a:clrTo>
                <a:srgbClr val="FFFFFF">
                  <a:alpha val="0"/>
                </a:srgbClr>
              </a:clrTo>
            </a:clrChange>
          </a:blip>
          <a:srcRect t="1" r="9866" b="506"/>
          <a:stretch/>
        </p:blipFill>
        <p:spPr>
          <a:xfrm>
            <a:off x="4480535" y="3869912"/>
            <a:ext cx="4469735" cy="2877051"/>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1326B50-9D47-FD81-4E9C-8E2FC7A84C4E}"/>
                  </a:ext>
                </a:extLst>
              </p:cNvPr>
              <p:cNvSpPr txBox="1"/>
              <p:nvPr/>
            </p:nvSpPr>
            <p:spPr>
              <a:xfrm>
                <a:off x="240871" y="1939521"/>
                <a:ext cx="4545027" cy="4641912"/>
              </a:xfrm>
              <a:prstGeom prst="rect">
                <a:avLst/>
              </a:prstGeom>
              <a:noFill/>
            </p:spPr>
            <p:txBody>
              <a:bodyPr wrap="none" lIns="0" tIns="0" rIns="0" bIns="0" rtlCol="0">
                <a:spAutoFit/>
              </a:bodyPr>
              <a:lstStyle/>
              <a:p>
                <a:pPr marL="285744" indent="-285744">
                  <a:buFont typeface="Arial" panose="020B0604020202020204" pitchFamily="34" charset="0"/>
                  <a:buChar char="•"/>
                </a:pPr>
                <a:r>
                  <a:rPr lang="en-US" altLang="zh-CN" dirty="0"/>
                  <a:t>Semiclassical force</a:t>
                </a:r>
                <a:br>
                  <a:rPr lang="en-US" altLang="zh-CN" dirty="0"/>
                </a:br>
                <a14:m>
                  <m:oMath xmlns:m="http://schemas.openxmlformats.org/officeDocument/2006/math">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𝑧</m:t>
                                </m:r>
                              </m:sub>
                            </m:sSub>
                          </m:num>
                          <m:den>
                            <m:r>
                              <a:rPr lang="en-US" altLang="zh-CN" b="0" i="1" smtClean="0">
                                <a:latin typeface="Cambria Math" panose="02040503050406030204" pitchFamily="18" charset="0"/>
                              </a:rPr>
                              <m:t>𝐸</m:t>
                            </m:r>
                          </m:den>
                        </m:f>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num>
                          <m:den>
                            <m:r>
                              <a:rPr lang="en-US" altLang="zh-CN" b="0" i="1" smtClean="0">
                                <a:latin typeface="Cambria Math" panose="02040503050406030204" pitchFamily="18" charset="0"/>
                              </a:rPr>
                              <m:t>𝜕</m:t>
                            </m:r>
                            <m:r>
                              <a:rPr lang="en-US" altLang="zh-CN" b="0" i="1" smtClean="0">
                                <a:latin typeface="Cambria Math" panose="02040503050406030204" pitchFamily="18" charset="0"/>
                              </a:rPr>
                              <m:t>𝑧</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𝑚</m:t>
                            </m:r>
                          </m:num>
                          <m:den>
                            <m:r>
                              <a:rPr lang="en-US" altLang="zh-CN" b="0" i="1" smtClean="0">
                                <a:latin typeface="Cambria Math" panose="02040503050406030204" pitchFamily="18" charset="0"/>
                              </a:rPr>
                              <m:t>𝐸</m:t>
                            </m:r>
                          </m:den>
                        </m:f>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r>
                              <a:rPr lang="en-US" altLang="zh-CN" b="0" i="1" smtClean="0">
                                <a:latin typeface="Cambria Math" panose="02040503050406030204" pitchFamily="18" charset="0"/>
                              </a:rPr>
                              <m:t>𝑚</m:t>
                            </m:r>
                          </m:num>
                          <m:den>
                            <m:r>
                              <a:rPr lang="en-US" altLang="zh-CN" b="0" i="1" smtClean="0">
                                <a:latin typeface="Cambria Math" panose="02040503050406030204" pitchFamily="18" charset="0"/>
                              </a:rPr>
                              <m:t>𝜕</m:t>
                            </m:r>
                            <m:r>
                              <a:rPr lang="en-US" altLang="zh-CN" b="0" i="1" smtClean="0">
                                <a:latin typeface="Cambria Math" panose="02040503050406030204" pitchFamily="18" charset="0"/>
                              </a:rPr>
                              <m:t>𝑧</m:t>
                            </m:r>
                          </m:den>
                        </m:f>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num>
                          <m:den>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𝑧</m:t>
                                </m:r>
                              </m:sub>
                            </m:sSub>
                          </m:den>
                        </m:f>
                      </m:e>
                    </m:d>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𝑧</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𝑧</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𝐶</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𝑓</m:t>
                        </m:r>
                      </m:e>
                    </m:d>
                  </m:oMath>
                </a14:m>
                <a:r>
                  <a:rPr lang="en-US" altLang="zh-CN" dirty="0"/>
                  <a:t> </a:t>
                </a:r>
              </a:p>
              <a:p>
                <a:pPr marL="285744" indent="-285744">
                  <a:spcBef>
                    <a:spcPts val="600"/>
                  </a:spcBef>
                  <a:buFont typeface="Arial" panose="020B0604020202020204" pitchFamily="34" charset="0"/>
                  <a:buChar char="•"/>
                </a:pPr>
                <a:r>
                  <a:rPr lang="en-US" altLang="zh-CN" dirty="0"/>
                  <a:t>Ansatz:</a:t>
                </a:r>
                <a:br>
                  <a:rPr lang="en-US" altLang="zh-CN" dirty="0"/>
                </a:br>
                <a:r>
                  <a:rPr lang="en-US" altLang="zh-CN" dirty="0"/>
                  <a:t>incident particles are in equilibrium</a:t>
                </a:r>
                <a:br>
                  <a:rPr lang="en-US" altLang="zh-CN" dirty="0"/>
                </a:b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b="0" i="1" smtClean="0">
                                <a:latin typeface="Cambria Math" panose="02040503050406030204" pitchFamily="18" charset="0"/>
                              </a:rPr>
                              <m:t>±</m:t>
                            </m:r>
                          </m:sub>
                        </m:sSub>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𝑏</m:t>
                        </m:r>
                        <m:r>
                          <a:rPr lang="en-US" altLang="zh-CN" b="0" i="1" smtClean="0">
                            <a:latin typeface="Cambria Math" panose="02040503050406030204" pitchFamily="18" charset="0"/>
                          </a:rPr>
                          <m:t>,</m:t>
                        </m:r>
                        <m:r>
                          <a:rPr lang="en-US" altLang="zh-CN" b="0" i="1" smtClean="0">
                            <a:latin typeface="Cambria Math" panose="02040503050406030204" pitchFamily="18" charset="0"/>
                          </a:rPr>
                          <m:t>𝑠</m:t>
                        </m:r>
                      </m:sub>
                      <m:sup>
                        <m:r>
                          <m:rPr>
                            <m:sty m:val="p"/>
                          </m:rPr>
                          <a:rPr lang="en-US" altLang="zh-CN" b="0" i="1" smtClean="0">
                            <a:latin typeface="Cambria Math" panose="02040503050406030204" pitchFamily="18" charset="0"/>
                          </a:rPr>
                          <m:t>eq</m:t>
                        </m:r>
                      </m:sup>
                    </m:sSubSup>
                    <m:d>
                      <m:dPr>
                        <m:begChr m:val="["/>
                        <m:endChr m:val="]"/>
                        <m:ctrlPr>
                          <a:rPr lang="en-US" altLang="zh-CN" b="0"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𝑤</m:t>
                            </m:r>
                          </m:sub>
                        </m:sSub>
                        <m:r>
                          <a:rPr lang="en-US" altLang="zh-CN" i="1">
                            <a:latin typeface="Cambria Math" panose="02040503050406030204" pitchFamily="18" charset="0"/>
                          </a:rPr>
                          <m:t>𝐸</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𝑤</m:t>
                            </m:r>
                          </m:sub>
                        </m:sSub>
                        <m:rad>
                          <m:radPr>
                            <m:degHide m:val="on"/>
                            <m:ctrlPr>
                              <a:rPr lang="en-US" altLang="zh-CN" i="1">
                                <a:latin typeface="Cambria Math" panose="02040503050406030204" pitchFamily="18" charset="0"/>
                              </a:rPr>
                            </m:ctrlPr>
                          </m:radPr>
                          <m:deg/>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𝑝</m:t>
                                </m:r>
                              </m:e>
                              <m:sub>
                                <m:r>
                                  <a:rPr lang="en-US" altLang="zh-CN" i="1">
                                    <a:latin typeface="Cambria Math" panose="02040503050406030204" pitchFamily="18" charset="0"/>
                                  </a:rPr>
                                  <m:t>𝑧</m:t>
                                </m:r>
                              </m:sub>
                              <m:sup>
                                <m:r>
                                  <a:rPr lang="en-US" altLang="zh-CN" i="1">
                                    <a:latin typeface="Cambria Math" panose="02040503050406030204" pitchFamily="18" charset="0"/>
                                  </a:rPr>
                                  <m:t>2</m:t>
                                </m:r>
                              </m:sup>
                            </m:sSub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𝑚</m:t>
                                </m:r>
                              </m:e>
                              <m:sup>
                                <m:r>
                                  <a:rPr lang="en-US" altLang="zh-CN" i="1">
                                    <a:latin typeface="Cambria Math" panose="02040503050406030204" pitchFamily="18" charset="0"/>
                                  </a:rPr>
                                  <m:t>2</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𝑚</m:t>
                                </m:r>
                              </m:e>
                              <m:sub>
                                <m:r>
                                  <a:rPr lang="en-US" altLang="zh-CN" b="0" i="1" smtClean="0">
                                    <a:latin typeface="Cambria Math" panose="02040503050406030204" pitchFamily="18" charset="0"/>
                                  </a:rPr>
                                  <m:t>𝑏</m:t>
                                </m:r>
                                <m:r>
                                  <a:rPr lang="en-US" altLang="zh-CN" b="0" i="1" smtClean="0">
                                    <a:latin typeface="Cambria Math" panose="02040503050406030204" pitchFamily="18" charset="0"/>
                                  </a:rPr>
                                  <m:t>,</m:t>
                                </m:r>
                                <m:r>
                                  <a:rPr lang="en-US" altLang="zh-CN" b="0" i="1" smtClean="0">
                                    <a:latin typeface="Cambria Math" panose="02040503050406030204" pitchFamily="18" charset="0"/>
                                  </a:rPr>
                                  <m:t>𝑠</m:t>
                                </m:r>
                              </m:sub>
                              <m:sup>
                                <m:r>
                                  <a:rPr lang="en-US" altLang="zh-CN" i="1">
                                    <a:latin typeface="Cambria Math" panose="02040503050406030204" pitchFamily="18" charset="0"/>
                                  </a:rPr>
                                  <m:t>2</m:t>
                                </m:r>
                              </m:sup>
                            </m:sSubSup>
                          </m:e>
                        </m:rad>
                      </m:e>
                    </m:d>
                  </m:oMath>
                </a14:m>
                <a:r>
                  <a:rPr lang="en-US" altLang="zh-CN" dirty="0"/>
                  <a:t> </a:t>
                </a:r>
                <a:br>
                  <a:rPr lang="en-US" altLang="zh-CN" dirty="0"/>
                </a:br>
                <a:r>
                  <a:rPr lang="en-US" altLang="zh-CN" dirty="0"/>
                  <a:t>where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𝑏</m:t>
                        </m:r>
                        <m:r>
                          <a:rPr lang="en-US" altLang="zh-CN" b="0" i="1" smtClean="0">
                            <a:latin typeface="Cambria Math" panose="02040503050406030204" pitchFamily="18" charset="0"/>
                          </a:rPr>
                          <m:t>,</m:t>
                        </m:r>
                        <m:r>
                          <a:rPr lang="en-US" altLang="zh-CN" b="0" i="1" smtClean="0">
                            <a:latin typeface="Cambria Math" panose="02040503050406030204" pitchFamily="18" charset="0"/>
                          </a:rPr>
                          <m:t>𝑠</m:t>
                        </m:r>
                      </m:sub>
                      <m:sup>
                        <m:r>
                          <m:rPr>
                            <m:sty m:val="p"/>
                          </m:rPr>
                          <a:rPr lang="en-US" altLang="zh-CN" b="0" i="1" smtClean="0">
                            <a:latin typeface="Cambria Math" panose="02040503050406030204" pitchFamily="18" charset="0"/>
                          </a:rPr>
                          <m:t>eq</m:t>
                        </m:r>
                      </m:sup>
                    </m:sSubSup>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exp</m:t>
                            </m:r>
                          </m:fName>
                          <m:e>
                            <m:d>
                              <m:dPr>
                                <m:ctrlPr>
                                  <a:rPr lang="en-US" altLang="zh-CN" b="0" i="1" smtClean="0">
                                    <a:latin typeface="Cambria Math" panose="02040503050406030204" pitchFamily="18" charset="0"/>
                                  </a:rPr>
                                </m:ctrlPr>
                              </m:dPr>
                              <m:e>
                                <m:f>
                                  <m:fPr>
                                    <m:type m:val="lin"/>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𝐸</m:t>
                                    </m:r>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𝑏</m:t>
                                        </m:r>
                                        <m:r>
                                          <a:rPr lang="en-US" altLang="zh-CN" b="0" i="1" smtClean="0">
                                            <a:latin typeface="Cambria Math" panose="02040503050406030204" pitchFamily="18" charset="0"/>
                                          </a:rPr>
                                          <m:t>,</m:t>
                                        </m:r>
                                        <m:r>
                                          <a:rPr lang="en-US" altLang="zh-CN" b="0" i="1" smtClean="0">
                                            <a:latin typeface="Cambria Math" panose="02040503050406030204" pitchFamily="18" charset="0"/>
                                          </a:rPr>
                                          <m:t>𝑠</m:t>
                                        </m:r>
                                      </m:sub>
                                    </m:sSub>
                                  </m:den>
                                </m:f>
                              </m:e>
                            </m:d>
                          </m:e>
                        </m:func>
                        <m:r>
                          <a:rPr lang="en-US" altLang="zh-CN" b="0" i="1" smtClean="0">
                            <a:latin typeface="Cambria Math" panose="02040503050406030204" pitchFamily="18" charset="0"/>
                          </a:rPr>
                          <m:t>±1</m:t>
                        </m:r>
                      </m:den>
                    </m:f>
                  </m:oMath>
                </a14:m>
                <a:endParaRPr lang="en-US" altLang="zh-CN" dirty="0"/>
              </a:p>
              <a:p>
                <a:pPr marL="285744" indent="-285744">
                  <a:spcBef>
                    <a:spcPts val="600"/>
                  </a:spcBef>
                  <a:buFont typeface="Arial" panose="020B0604020202020204" pitchFamily="34" charset="0"/>
                  <a:buChar char="•"/>
                </a:pPr>
                <a:r>
                  <a:rPr lang="en-US" altLang="zh-CN" dirty="0"/>
                  <a:t>Energy-momentum flux</a:t>
                </a:r>
                <a:br>
                  <a:rPr lang="en-US" altLang="zh-CN" dirty="0"/>
                </a:b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𝑇</m:t>
                        </m:r>
                      </m:e>
                      <m:sub>
                        <m:r>
                          <m:rPr>
                            <m:sty m:val="p"/>
                          </m:rPr>
                          <a:rPr lang="en-US" altLang="zh-CN" b="0" i="1" smtClean="0">
                            <a:latin typeface="Cambria Math" panose="02040503050406030204" pitchFamily="18" charset="0"/>
                          </a:rPr>
                          <m:t>FP</m:t>
                        </m:r>
                      </m:sub>
                      <m:sup>
                        <m:r>
                          <a:rPr lang="en-US" altLang="zh-CN" b="0" i="1" smtClean="0">
                            <a:latin typeface="Cambria Math" panose="02040503050406030204" pitchFamily="18" charset="0"/>
                          </a:rPr>
                          <m:t>𝜇𝜈</m:t>
                        </m:r>
                      </m:sup>
                    </m:sSubSup>
                    <m:r>
                      <a:rPr lang="en-US" altLang="zh-CN" b="0" i="1" smtClean="0">
                        <a:latin typeface="Cambria Math" panose="02040503050406030204" pitchFamily="18" charset="0"/>
                      </a:rPr>
                      <m:t>=</m:t>
                    </m:r>
                    <m:nary>
                      <m:naryPr>
                        <m:subHide m:val="on"/>
                        <m:supHide m:val="on"/>
                        <m:ctrlPr>
                          <a:rPr lang="en-US" altLang="zh-CN" b="0" i="1" smtClean="0">
                            <a:latin typeface="Cambria Math" panose="02040503050406030204" pitchFamily="18" charset="0"/>
                          </a:rPr>
                        </m:ctrlPr>
                      </m:naryPr>
                      <m:sub/>
                      <m:sup/>
                      <m:e>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d</m:t>
                                </m:r>
                              </m:e>
                              <m:sup>
                                <m:r>
                                  <a:rPr lang="en-US" altLang="zh-CN" b="0" i="1" smtClean="0">
                                    <a:latin typeface="Cambria Math" panose="02040503050406030204" pitchFamily="18" charset="0"/>
                                  </a:rPr>
                                  <m:t>3</m:t>
                                </m:r>
                              </m:sup>
                            </m:sSup>
                            <m:r>
                              <a:rPr lang="en-US" altLang="zh-CN" b="0" i="1" smtClean="0">
                                <a:latin typeface="Cambria Math" panose="02040503050406030204" pitchFamily="18" charset="0"/>
                              </a:rPr>
                              <m:t>𝑝</m:t>
                            </m:r>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2</m:t>
                                    </m:r>
                                    <m:r>
                                      <a:rPr lang="en-US" altLang="zh-CN" b="0" i="1" smtClean="0">
                                        <a:latin typeface="Cambria Math" panose="02040503050406030204" pitchFamily="18" charset="0"/>
                                      </a:rPr>
                                      <m:t>𝜋</m:t>
                                    </m:r>
                                  </m:e>
                                </m:d>
                              </m:e>
                              <m:sup>
                                <m:r>
                                  <a:rPr lang="en-US" altLang="zh-CN" b="0" i="1" smtClean="0">
                                    <a:latin typeface="Cambria Math" panose="02040503050406030204" pitchFamily="18" charset="0"/>
                                  </a:rPr>
                                  <m:t>3</m:t>
                                </m:r>
                              </m:sup>
                            </m:sSup>
                            <m:r>
                              <a:rPr lang="en-US" altLang="zh-CN" b="0" i="1" smtClean="0">
                                <a:latin typeface="Cambria Math" panose="02040503050406030204" pitchFamily="18" charset="0"/>
                              </a:rPr>
                              <m:t>2</m:t>
                            </m:r>
                            <m:r>
                              <a:rPr lang="en-US" altLang="zh-CN" b="0" i="1" smtClean="0">
                                <a:latin typeface="Cambria Math" panose="02040503050406030204" pitchFamily="18" charset="0"/>
                              </a:rPr>
                              <m:t>𝐸</m:t>
                            </m:r>
                          </m:den>
                        </m:f>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𝑝</m:t>
                            </m:r>
                          </m:e>
                          <m:sup>
                            <m:r>
                              <a:rPr lang="en-US" altLang="zh-CN" b="0" i="1" smtClean="0">
                                <a:latin typeface="Cambria Math" panose="02040503050406030204" pitchFamily="18" charset="0"/>
                              </a:rPr>
                              <m:t>𝜇</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𝑝</m:t>
                            </m:r>
                          </m:e>
                          <m:sup>
                            <m:r>
                              <a:rPr lang="en-US" altLang="zh-CN" b="0" i="1" smtClean="0">
                                <a:latin typeface="Cambria Math" panose="02040503050406030204" pitchFamily="18" charset="0"/>
                              </a:rPr>
                              <m:t>𝜈</m:t>
                            </m:r>
                          </m:sup>
                        </m:sSup>
                        <m:r>
                          <a:rPr lang="en-US" altLang="zh-CN" b="0" i="1" smtClean="0">
                            <a:latin typeface="Cambria Math" panose="02040503050406030204" pitchFamily="18" charset="0"/>
                          </a:rPr>
                          <m:t>𝑓</m:t>
                        </m:r>
                      </m:e>
                    </m:nary>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𝑇</m:t>
                        </m:r>
                      </m:e>
                      <m:sub>
                        <m:r>
                          <m:rPr>
                            <m:sty m:val="p"/>
                          </m:rPr>
                          <a:rPr lang="en-US" altLang="zh-CN" b="0" i="1" smtClean="0">
                            <a:latin typeface="Cambria Math" panose="02040503050406030204" pitchFamily="18" charset="0"/>
                          </a:rPr>
                          <m:t>field</m:t>
                        </m:r>
                      </m:sub>
                      <m:sup>
                        <m:r>
                          <a:rPr lang="en-US" altLang="zh-CN" b="0" i="1" smtClean="0">
                            <a:latin typeface="Cambria Math" panose="02040503050406030204" pitchFamily="18" charset="0"/>
                          </a:rPr>
                          <m:t>𝜇𝜈</m:t>
                        </m:r>
                      </m:sup>
                    </m:sSubSup>
                  </m:oMath>
                </a14:m>
                <a:r>
                  <a:rPr lang="en-US" altLang="zh-CN" dirty="0"/>
                  <a:t> </a:t>
                </a:r>
                <a:br>
                  <a:rPr lang="en-US" altLang="zh-CN" dirty="0"/>
                </a:br>
                <a:r>
                  <a:rPr lang="en-US" altLang="zh-CN" dirty="0"/>
                  <a:t>where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𝑇</m:t>
                        </m:r>
                      </m:e>
                      <m:sub>
                        <m:r>
                          <m:rPr>
                            <m:sty m:val="p"/>
                          </m:rPr>
                          <a:rPr lang="en-US" altLang="zh-CN" i="1">
                            <a:latin typeface="Cambria Math" panose="02040503050406030204" pitchFamily="18" charset="0"/>
                          </a:rPr>
                          <m:t>field</m:t>
                        </m:r>
                      </m:sub>
                      <m:sup>
                        <m:r>
                          <a:rPr lang="en-US" altLang="zh-CN" i="1">
                            <a:latin typeface="Cambria Math" panose="02040503050406030204" pitchFamily="18" charset="0"/>
                          </a:rPr>
                          <m:t>𝜇𝜈</m:t>
                        </m:r>
                      </m:sup>
                    </m:sSub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𝑔</m:t>
                        </m:r>
                      </m:e>
                      <m:sup>
                        <m:r>
                          <a:rPr lang="en-US" altLang="zh-CN" b="0" i="1" smtClean="0">
                            <a:latin typeface="Cambria Math" panose="02040503050406030204" pitchFamily="18" charset="0"/>
                          </a:rPr>
                          <m:t>𝜇𝜈</m:t>
                        </m:r>
                      </m:sup>
                    </m:sSup>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𝐶𝑊</m:t>
                            </m:r>
                          </m:sub>
                        </m:sSub>
                      </m:e>
                    </m:d>
                    <m:r>
                      <a:rPr lang="en-US" altLang="zh-CN" b="0" i="1" smtClean="0">
                        <a:latin typeface="Cambria Math" panose="02040503050406030204" pitchFamily="18" charset="0"/>
                      </a:rPr>
                      <m:t>+…</m:t>
                    </m:r>
                  </m:oMath>
                </a14:m>
                <a:endParaRPr lang="en-US" altLang="zh-CN" dirty="0"/>
              </a:p>
              <a:p>
                <a:pPr marL="285744" indent="-285744">
                  <a:spcBef>
                    <a:spcPts val="600"/>
                  </a:spcBef>
                  <a:buFont typeface="Arial" panose="020B0604020202020204" pitchFamily="34" charset="0"/>
                  <a:buChar char="•"/>
                </a:pPr>
                <a:r>
                  <a:rPr lang="en-US" altLang="zh-CN" dirty="0"/>
                  <a:t>Non-runaway criterion: </a:t>
                </a:r>
                <a:br>
                  <a:rPr lang="en-US" altLang="zh-CN" dirty="0"/>
                </a:br>
                <a:r>
                  <a:rPr lang="en-US" altLang="zh-CN" dirty="0"/>
                  <a:t>B</a:t>
                </a:r>
                <a:r>
                  <a:rPr lang="de-DE" altLang="zh-CN" dirty="0"/>
                  <a:t>ödeker</a:t>
                </a:r>
                <a:r>
                  <a:rPr lang="en-US" altLang="zh-CN" dirty="0"/>
                  <a:t>-Moore limit</a:t>
                </a:r>
                <a:br>
                  <a:rPr lang="en-US" altLang="zh-CN" dirty="0"/>
                </a:br>
                <a14:m>
                  <m:oMath xmlns:m="http://schemas.openxmlformats.org/officeDocument/2006/math">
                    <m:sSub>
                      <m:sSubPr>
                        <m:ctrlPr>
                          <a:rPr lang="en-US" altLang="zh-CN" b="0" i="1" smtClean="0">
                            <a:latin typeface="Cambria Math" panose="02040503050406030204" pitchFamily="18" charset="0"/>
                          </a:rPr>
                        </m:ctrlPr>
                      </m:sSubPr>
                      <m:e>
                        <m:r>
                          <a:rPr lang="zh-CN" altLang="en-US" i="1" smtClean="0">
                            <a:latin typeface="Cambria Math" panose="02040503050406030204" pitchFamily="18" charset="0"/>
                          </a:rPr>
                          <m:t>𝒫</m:t>
                        </m:r>
                      </m:e>
                      <m:sub>
                        <m:r>
                          <m:rPr>
                            <m:sty m:val="p"/>
                          </m:rPr>
                          <a:rPr lang="en-US" altLang="zh-CN" b="0" i="1" smtClean="0">
                            <a:latin typeface="Cambria Math" panose="02040503050406030204" pitchFamily="18" charset="0"/>
                          </a:rPr>
                          <m:t>BM</m:t>
                        </m:r>
                      </m:sub>
                    </m:sSub>
                    <m:r>
                      <a:rPr lang="en-US" altLang="zh-CN" b="0" i="1" smtClean="0">
                        <a:latin typeface="Cambria Math" panose="02040503050406030204" pitchFamily="18" charset="0"/>
                      </a:rPr>
                      <m:t>=</m:t>
                    </m:r>
                    <m:nary>
                      <m:naryPr>
                        <m:chr m:val="∑"/>
                        <m:supHide m:val="on"/>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sub>
                      <m:sup/>
                      <m:e>
                        <m:r>
                          <m:rPr>
                            <m:sty m:val="p"/>
                          </m:rPr>
                          <a:rPr lang="en-US" altLang="zh-CN" b="0" i="0" smtClean="0">
                            <a:latin typeface="Cambria Math" panose="02040503050406030204" pitchFamily="18" charset="0"/>
                          </a:rPr>
                          <m:t>Δ</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2</m:t>
                            </m:r>
                          </m:sup>
                        </m:sSubSup>
                        <m:nary>
                          <m:naryPr>
                            <m:subHide m:val="on"/>
                            <m:supHide m:val="on"/>
                            <m:ctrlPr>
                              <a:rPr lang="en-US" altLang="zh-CN" b="0" i="1" smtClean="0">
                                <a:latin typeface="Cambria Math" panose="02040503050406030204" pitchFamily="18" charset="0"/>
                              </a:rPr>
                            </m:ctrlPr>
                          </m:naryPr>
                          <m:sub/>
                          <m:sup/>
                          <m:e>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d</m:t>
                                    </m:r>
                                  </m:e>
                                  <m:sup>
                                    <m:r>
                                      <a:rPr lang="en-US" altLang="zh-CN" b="0" i="1" smtClean="0">
                                        <a:latin typeface="Cambria Math" panose="02040503050406030204" pitchFamily="18" charset="0"/>
                                      </a:rPr>
                                      <m:t>3</m:t>
                                    </m:r>
                                  </m:sup>
                                </m:sSup>
                                <m:r>
                                  <a:rPr lang="en-US" altLang="zh-CN" b="0" i="1" smtClean="0">
                                    <a:latin typeface="Cambria Math" panose="02040503050406030204" pitchFamily="18" charset="0"/>
                                  </a:rPr>
                                  <m:t>𝑝</m:t>
                                </m:r>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2</m:t>
                                        </m:r>
                                        <m:r>
                                          <a:rPr lang="en-US" altLang="zh-CN" b="0" i="1" smtClean="0">
                                            <a:latin typeface="Cambria Math" panose="02040503050406030204" pitchFamily="18" charset="0"/>
                                          </a:rPr>
                                          <m:t>𝜋</m:t>
                                        </m:r>
                                      </m:e>
                                    </m:d>
                                  </m:e>
                                  <m:sup>
                                    <m:r>
                                      <a:rPr lang="en-US" altLang="zh-CN" b="0" i="1" smtClean="0">
                                        <a:latin typeface="Cambria Math" panose="02040503050406030204" pitchFamily="18" charset="0"/>
                                      </a:rPr>
                                      <m:t>3</m:t>
                                    </m:r>
                                  </m:sup>
                                </m:sSup>
                                <m:r>
                                  <a:rPr lang="en-US" altLang="zh-CN" b="0" i="1" smtClean="0">
                                    <a:latin typeface="Cambria Math" panose="02040503050406030204" pitchFamily="18" charset="0"/>
                                  </a:rPr>
                                  <m:t>2</m:t>
                                </m:r>
                                <m:r>
                                  <a:rPr lang="en-US" altLang="zh-CN" b="0" i="1" smtClean="0">
                                    <a:latin typeface="Cambria Math" panose="02040503050406030204" pitchFamily="18" charset="0"/>
                                  </a:rPr>
                                  <m:t>𝐸</m:t>
                                </m:r>
                              </m:den>
                            </m:f>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𝑖</m:t>
                                </m:r>
                              </m:sub>
                            </m:sSub>
                          </m:e>
                        </m:nary>
                      </m:e>
                    </m:nary>
                  </m:oMath>
                </a14:m>
                <a:r>
                  <a:rPr lang="en-US" altLang="zh-CN" dirty="0"/>
                  <a:t> </a:t>
                </a:r>
              </a:p>
            </p:txBody>
          </p:sp>
        </mc:Choice>
        <mc:Fallback xmlns="">
          <p:sp>
            <p:nvSpPr>
              <p:cNvPr id="5" name="文本框 4">
                <a:extLst>
                  <a:ext uri="{FF2B5EF4-FFF2-40B4-BE49-F238E27FC236}">
                    <a16:creationId xmlns:a16="http://schemas.microsoft.com/office/drawing/2014/main" id="{81326B50-9D47-FD81-4E9C-8E2FC7A84C4E}"/>
                  </a:ext>
                </a:extLst>
              </p:cNvPr>
              <p:cNvSpPr txBox="1">
                <a:spLocks noRot="1" noChangeAspect="1" noMove="1" noResize="1" noEditPoints="1" noAdjustHandles="1" noChangeArrowheads="1" noChangeShapeType="1" noTextEdit="1"/>
              </p:cNvSpPr>
              <p:nvPr/>
            </p:nvSpPr>
            <p:spPr>
              <a:xfrm>
                <a:off x="240871" y="1939521"/>
                <a:ext cx="4545027" cy="4641912"/>
              </a:xfrm>
              <a:prstGeom prst="rect">
                <a:avLst/>
              </a:prstGeom>
              <a:blipFill>
                <a:blip r:embed="rId4"/>
                <a:stretch>
                  <a:fillRect l="-2953" t="-1706"/>
                </a:stretch>
              </a:blipFill>
            </p:spPr>
            <p:txBody>
              <a:bodyPr/>
              <a:lstStyle/>
              <a:p>
                <a:r>
                  <a:rPr lang="zh-CN" altLang="en-US">
                    <a:noFill/>
                  </a:rPr>
                  <a:t> </a:t>
                </a:r>
              </a:p>
            </p:txBody>
          </p:sp>
        </mc:Fallback>
      </mc:AlternateContent>
      <p:cxnSp>
        <p:nvCxnSpPr>
          <p:cNvPr id="7" name="直接连接符 6">
            <a:extLst>
              <a:ext uri="{FF2B5EF4-FFF2-40B4-BE49-F238E27FC236}">
                <a16:creationId xmlns:a16="http://schemas.microsoft.com/office/drawing/2014/main" id="{34716119-4E29-4D49-8B1E-140A0C57DEC3}"/>
              </a:ext>
            </a:extLst>
          </p:cNvPr>
          <p:cNvCxnSpPr>
            <a:cxnSpLocks/>
          </p:cNvCxnSpPr>
          <p:nvPr/>
        </p:nvCxnSpPr>
        <p:spPr>
          <a:xfrm>
            <a:off x="3608505" y="2371278"/>
            <a:ext cx="478679" cy="20865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43" name="图片 42">
            <a:extLst>
              <a:ext uri="{FF2B5EF4-FFF2-40B4-BE49-F238E27FC236}">
                <a16:creationId xmlns:a16="http://schemas.microsoft.com/office/drawing/2014/main" id="{AAE9DCE0-3D6A-0F36-AF45-9FC14A8928C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818693" y="995569"/>
            <a:ext cx="4131577" cy="2622900"/>
          </a:xfrm>
          <a:prstGeom prst="rect">
            <a:avLst/>
          </a:prstGeom>
        </p:spPr>
      </p:pic>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04420C3F-8144-063D-58FD-A689367F257E}"/>
                  </a:ext>
                </a:extLst>
              </p:cNvPr>
              <p:cNvSpPr txBox="1"/>
              <p:nvPr/>
            </p:nvSpPr>
            <p:spPr>
              <a:xfrm>
                <a:off x="5930601" y="3621080"/>
                <a:ext cx="2492092" cy="246221"/>
              </a:xfrm>
              <a:prstGeom prst="rect">
                <a:avLst/>
              </a:prstGeom>
              <a:noFill/>
            </p:spPr>
            <p:txBody>
              <a:bodyPr wrap="none" lIns="0" tIns="0" rIns="0" bIns="0" rtlCol="0">
                <a:spAutoFit/>
              </a:bodyPr>
              <a:lstStyle/>
              <a:p>
                <a:r>
                  <a:rPr lang="en-US" altLang="zh-CN" sz="1600" dirty="0"/>
                  <a:t>solid line: </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m:t>
                        </m:r>
                      </m:sub>
                    </m:sSub>
                  </m:oMath>
                </a14:m>
                <a:r>
                  <a:rPr lang="en-US" altLang="zh-CN" sz="1600" dirty="0"/>
                  <a:t>     dashed line: </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m:t>
                        </m:r>
                      </m:sub>
                    </m:sSub>
                  </m:oMath>
                </a14:m>
                <a:endParaRPr lang="en-US" altLang="zh-CN" sz="1600" dirty="0"/>
              </a:p>
            </p:txBody>
          </p:sp>
        </mc:Choice>
        <mc:Fallback xmlns="">
          <p:sp>
            <p:nvSpPr>
              <p:cNvPr id="44" name="文本框 43">
                <a:extLst>
                  <a:ext uri="{FF2B5EF4-FFF2-40B4-BE49-F238E27FC236}">
                    <a16:creationId xmlns:a16="http://schemas.microsoft.com/office/drawing/2014/main" id="{04420C3F-8144-063D-58FD-A689367F257E}"/>
                  </a:ext>
                </a:extLst>
              </p:cNvPr>
              <p:cNvSpPr txBox="1">
                <a:spLocks noRot="1" noChangeAspect="1" noMove="1" noResize="1" noEditPoints="1" noAdjustHandles="1" noChangeArrowheads="1" noChangeShapeType="1" noTextEdit="1"/>
              </p:cNvSpPr>
              <p:nvPr/>
            </p:nvSpPr>
            <p:spPr>
              <a:xfrm>
                <a:off x="5930601" y="3621080"/>
                <a:ext cx="2492092" cy="246221"/>
              </a:xfrm>
              <a:prstGeom prst="rect">
                <a:avLst/>
              </a:prstGeom>
              <a:blipFill>
                <a:blip r:embed="rId6"/>
                <a:stretch>
                  <a:fillRect l="-5134" t="-25000" r="-244" b="-525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374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16007C-4D2E-ABE5-CF20-7C39E269D983}"/>
              </a:ext>
            </a:extLst>
          </p:cNvPr>
          <p:cNvSpPr>
            <a:spLocks noGrp="1"/>
          </p:cNvSpPr>
          <p:nvPr>
            <p:ph type="title"/>
          </p:nvPr>
        </p:nvSpPr>
        <p:spPr/>
        <p:txBody>
          <a:bodyPr>
            <a:normAutofit/>
          </a:bodyPr>
          <a:lstStyle/>
          <a:p>
            <a:r>
              <a:rPr lang="en-US" altLang="zh-CN" sz="4000" dirty="0"/>
              <a:t>Field-Plasma System: </a:t>
            </a:r>
            <a:br>
              <a:rPr lang="en-US" altLang="zh-CN" sz="4000" dirty="0"/>
            </a:br>
            <a:r>
              <a:rPr lang="en-US" altLang="zh-CN" sz="2800" dirty="0"/>
              <a:t>LTE Approximation</a:t>
            </a:r>
            <a:endParaRPr lang="zh-CN" altLang="en-US" sz="4000" dirty="0"/>
          </a:p>
        </p:txBody>
      </p:sp>
      <p:grpSp>
        <p:nvGrpSpPr>
          <p:cNvPr id="4" name="组合 3">
            <a:extLst>
              <a:ext uri="{FF2B5EF4-FFF2-40B4-BE49-F238E27FC236}">
                <a16:creationId xmlns:a16="http://schemas.microsoft.com/office/drawing/2014/main" id="{9DD6DF63-C49C-50E0-36F5-DA5E4A82E956}"/>
              </a:ext>
            </a:extLst>
          </p:cNvPr>
          <p:cNvGrpSpPr/>
          <p:nvPr/>
        </p:nvGrpSpPr>
        <p:grpSpPr>
          <a:xfrm>
            <a:off x="4216996" y="3332747"/>
            <a:ext cx="3806109" cy="3457360"/>
            <a:chOff x="6328632" y="3115915"/>
            <a:chExt cx="2194893" cy="2097434"/>
          </a:xfrm>
        </p:grpSpPr>
        <p:pic>
          <p:nvPicPr>
            <p:cNvPr id="5" name="图片 4">
              <a:extLst>
                <a:ext uri="{FF2B5EF4-FFF2-40B4-BE49-F238E27FC236}">
                  <a16:creationId xmlns:a16="http://schemas.microsoft.com/office/drawing/2014/main" id="{C8941FC9-16E6-107A-CEB0-739E973F65F0}"/>
                </a:ext>
              </a:extLst>
            </p:cNvPr>
            <p:cNvPicPr>
              <a:picLocks noChangeAspect="1"/>
            </p:cNvPicPr>
            <p:nvPr/>
          </p:nvPicPr>
          <p:blipFill rotWithShape="1">
            <a:blip r:embed="rId3">
              <a:clrChange>
                <a:clrFrom>
                  <a:srgbClr val="FFFFFF"/>
                </a:clrFrom>
                <a:clrTo>
                  <a:srgbClr val="FFFFFF">
                    <a:alpha val="0"/>
                  </a:srgbClr>
                </a:clrTo>
              </a:clrChange>
            </a:blip>
            <a:srcRect t="-1" b="8199"/>
            <a:stretch/>
          </p:blipFill>
          <p:spPr>
            <a:xfrm>
              <a:off x="6347966" y="3115915"/>
              <a:ext cx="2175559" cy="978091"/>
            </a:xfrm>
            <a:prstGeom prst="rect">
              <a:avLst/>
            </a:prstGeom>
          </p:spPr>
        </p:pic>
        <p:pic>
          <p:nvPicPr>
            <p:cNvPr id="6" name="图片 5">
              <a:extLst>
                <a:ext uri="{FF2B5EF4-FFF2-40B4-BE49-F238E27FC236}">
                  <a16:creationId xmlns:a16="http://schemas.microsoft.com/office/drawing/2014/main" id="{C95FDEEE-2A55-057B-1E05-42B0E9202D5E}"/>
                </a:ext>
              </a:extLst>
            </p:cNvPr>
            <p:cNvPicPr>
              <a:picLocks noChangeAspect="1"/>
            </p:cNvPicPr>
            <p:nvPr/>
          </p:nvPicPr>
          <p:blipFill rotWithShape="1">
            <a:blip r:embed="rId4">
              <a:clrChange>
                <a:clrFrom>
                  <a:srgbClr val="FFFFFF"/>
                </a:clrFrom>
                <a:clrTo>
                  <a:srgbClr val="FFFFFF">
                    <a:alpha val="0"/>
                  </a:srgbClr>
                </a:clrTo>
              </a:clrChange>
            </a:blip>
            <a:srcRect t="705" b="1"/>
            <a:stretch/>
          </p:blipFill>
          <p:spPr>
            <a:xfrm>
              <a:off x="6328632" y="4068760"/>
              <a:ext cx="2194830" cy="1144589"/>
            </a:xfrm>
            <a:prstGeom prst="rect">
              <a:avLst/>
            </a:prstGeom>
          </p:spPr>
        </p:pic>
      </p:grpSp>
      <p:grpSp>
        <p:nvGrpSpPr>
          <p:cNvPr id="21" name="组合 20">
            <a:extLst>
              <a:ext uri="{FF2B5EF4-FFF2-40B4-BE49-F238E27FC236}">
                <a16:creationId xmlns:a16="http://schemas.microsoft.com/office/drawing/2014/main" id="{A676C9E3-0179-2F98-9354-8B7F2DA1D134}"/>
              </a:ext>
            </a:extLst>
          </p:cNvPr>
          <p:cNvGrpSpPr/>
          <p:nvPr/>
        </p:nvGrpSpPr>
        <p:grpSpPr>
          <a:xfrm>
            <a:off x="5750333" y="1592330"/>
            <a:ext cx="969587" cy="969585"/>
            <a:chOff x="4270857" y="2285411"/>
            <a:chExt cx="1909537" cy="1909535"/>
          </a:xfrm>
        </p:grpSpPr>
        <p:sp>
          <p:nvSpPr>
            <p:cNvPr id="11" name="圆: 空心 10">
              <a:extLst>
                <a:ext uri="{FF2B5EF4-FFF2-40B4-BE49-F238E27FC236}">
                  <a16:creationId xmlns:a16="http://schemas.microsoft.com/office/drawing/2014/main" id="{80E3FB74-39FA-1F52-C8B5-2CEA27C5FC7B}"/>
                </a:ext>
              </a:extLst>
            </p:cNvPr>
            <p:cNvSpPr/>
            <p:nvPr/>
          </p:nvSpPr>
          <p:spPr>
            <a:xfrm>
              <a:off x="4270857" y="2285411"/>
              <a:ext cx="1909537" cy="1909535"/>
            </a:xfrm>
            <a:prstGeom prst="donut">
              <a:avLst>
                <a:gd name="adj" fmla="val 11194"/>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a:extLst>
                <a:ext uri="{FF2B5EF4-FFF2-40B4-BE49-F238E27FC236}">
                  <a16:creationId xmlns:a16="http://schemas.microsoft.com/office/drawing/2014/main" id="{0D372093-8CFB-E6A3-C9D7-A62F94B14E3C}"/>
                </a:ext>
              </a:extLst>
            </p:cNvPr>
            <p:cNvSpPr/>
            <p:nvPr/>
          </p:nvSpPr>
          <p:spPr>
            <a:xfrm>
              <a:off x="4389767" y="2404320"/>
              <a:ext cx="1671716" cy="167171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2" name="组合 21">
            <a:extLst>
              <a:ext uri="{FF2B5EF4-FFF2-40B4-BE49-F238E27FC236}">
                <a16:creationId xmlns:a16="http://schemas.microsoft.com/office/drawing/2014/main" id="{C3D1E0C3-D0E1-8555-0A79-9BF8F060E51B}"/>
              </a:ext>
            </a:extLst>
          </p:cNvPr>
          <p:cNvGrpSpPr/>
          <p:nvPr/>
        </p:nvGrpSpPr>
        <p:grpSpPr>
          <a:xfrm>
            <a:off x="6923681" y="1598031"/>
            <a:ext cx="969587" cy="969585"/>
            <a:chOff x="1113208" y="2082893"/>
            <a:chExt cx="1909537" cy="1909536"/>
          </a:xfrm>
        </p:grpSpPr>
        <p:sp>
          <p:nvSpPr>
            <p:cNvPr id="17" name="圆: 空心 16">
              <a:extLst>
                <a:ext uri="{FF2B5EF4-FFF2-40B4-BE49-F238E27FC236}">
                  <a16:creationId xmlns:a16="http://schemas.microsoft.com/office/drawing/2014/main" id="{FB85C797-56B3-DF7B-221F-5A60236A2166}"/>
                </a:ext>
              </a:extLst>
            </p:cNvPr>
            <p:cNvSpPr/>
            <p:nvPr/>
          </p:nvSpPr>
          <p:spPr>
            <a:xfrm>
              <a:off x="1113208" y="2082893"/>
              <a:ext cx="1909537" cy="1909535"/>
            </a:xfrm>
            <a:prstGeom prst="donut">
              <a:avLst>
                <a:gd name="adj" fmla="val 11194"/>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a:extLst>
                <a:ext uri="{FF2B5EF4-FFF2-40B4-BE49-F238E27FC236}">
                  <a16:creationId xmlns:a16="http://schemas.microsoft.com/office/drawing/2014/main" id="{147C5FF3-89DE-913F-8030-5123BA622F68}"/>
                </a:ext>
              </a:extLst>
            </p:cNvPr>
            <p:cNvSpPr/>
            <p:nvPr/>
          </p:nvSpPr>
          <p:spPr>
            <a:xfrm>
              <a:off x="1113209" y="2082893"/>
              <a:ext cx="1909536" cy="190953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3" name="组合 22">
            <a:extLst>
              <a:ext uri="{FF2B5EF4-FFF2-40B4-BE49-F238E27FC236}">
                <a16:creationId xmlns:a16="http://schemas.microsoft.com/office/drawing/2014/main" id="{606BD49D-35C4-F0F5-5D54-61017FCD4108}"/>
              </a:ext>
            </a:extLst>
          </p:cNvPr>
          <p:cNvGrpSpPr/>
          <p:nvPr/>
        </p:nvGrpSpPr>
        <p:grpSpPr>
          <a:xfrm>
            <a:off x="4533351" y="1620923"/>
            <a:ext cx="969587" cy="969584"/>
            <a:chOff x="2573122" y="3513473"/>
            <a:chExt cx="1909537" cy="1909535"/>
          </a:xfrm>
        </p:grpSpPr>
        <p:sp>
          <p:nvSpPr>
            <p:cNvPr id="19" name="圆: 空心 18">
              <a:extLst>
                <a:ext uri="{FF2B5EF4-FFF2-40B4-BE49-F238E27FC236}">
                  <a16:creationId xmlns:a16="http://schemas.microsoft.com/office/drawing/2014/main" id="{F80F440F-78D6-6118-2EDD-010B1913BE4D}"/>
                </a:ext>
              </a:extLst>
            </p:cNvPr>
            <p:cNvSpPr/>
            <p:nvPr/>
          </p:nvSpPr>
          <p:spPr>
            <a:xfrm>
              <a:off x="2573122" y="3513473"/>
              <a:ext cx="1909537" cy="1909535"/>
            </a:xfrm>
            <a:prstGeom prst="donut">
              <a:avLst>
                <a:gd name="adj" fmla="val 11194"/>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a:extLst>
                <a:ext uri="{FF2B5EF4-FFF2-40B4-BE49-F238E27FC236}">
                  <a16:creationId xmlns:a16="http://schemas.microsoft.com/office/drawing/2014/main" id="{52B2AB8C-FB8C-B469-1B6B-746415375B39}"/>
                </a:ext>
              </a:extLst>
            </p:cNvPr>
            <p:cNvSpPr/>
            <p:nvPr/>
          </p:nvSpPr>
          <p:spPr>
            <a:xfrm>
              <a:off x="2790894" y="3731244"/>
              <a:ext cx="1489246" cy="148924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E1AEB772-41F9-5499-4E94-23CB1B0C4DAF}"/>
                  </a:ext>
                </a:extLst>
              </p:cNvPr>
              <p:cNvSpPr txBox="1"/>
              <p:nvPr/>
            </p:nvSpPr>
            <p:spPr>
              <a:xfrm>
                <a:off x="4480826" y="2682060"/>
                <a:ext cx="1065996" cy="492443"/>
              </a:xfrm>
              <a:prstGeom prst="rect">
                <a:avLst/>
              </a:prstGeom>
              <a:noFill/>
            </p:spPr>
            <p:txBody>
              <a:bodyPr wrap="none" lIns="0" tIns="0" rIns="0" bIns="0" rtlCol="0">
                <a:spAutoFit/>
              </a:bodyPr>
              <a:lstStyle/>
              <a:p>
                <a:pPr algn="ctr"/>
                <a:r>
                  <a:rPr lang="en-US" altLang="zh-CN" sz="1600" dirty="0"/>
                  <a:t>deflagration</a:t>
                </a:r>
              </a:p>
              <a:p>
                <a:pPr algn="ctr"/>
                <a14:m>
                  <m:oMathPara xmlns:m="http://schemas.openxmlformats.org/officeDocument/2006/math">
                    <m:oMathParaPr>
                      <m:jc m:val="centerGroup"/>
                    </m:oMathParaPr>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i="1">
                              <a:latin typeface="Cambria Math" panose="02040503050406030204" pitchFamily="18" charset="0"/>
                            </a:rPr>
                            <m:t>𝑤</m:t>
                          </m:r>
                        </m:sub>
                      </m:sSub>
                      <m:r>
                        <a:rPr lang="en-US" altLang="zh-CN" sz="1600" i="1">
                          <a:latin typeface="Cambria Math" panose="02040503050406030204" pitchFamily="18" charset="0"/>
                        </a:rPr>
                        <m:t>&lt;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𝑐</m:t>
                          </m:r>
                        </m:e>
                        <m:sub>
                          <m:r>
                            <a:rPr lang="en-US" altLang="zh-CN" sz="1600" i="1">
                              <a:latin typeface="Cambria Math" panose="02040503050406030204" pitchFamily="18" charset="0"/>
                            </a:rPr>
                            <m:t>𝑠</m:t>
                          </m:r>
                        </m:sub>
                      </m:sSub>
                    </m:oMath>
                  </m:oMathPara>
                </a14:m>
                <a:endParaRPr lang="en-US" altLang="zh-CN" sz="1600" dirty="0"/>
              </a:p>
            </p:txBody>
          </p:sp>
        </mc:Choice>
        <mc:Fallback xmlns="">
          <p:sp>
            <p:nvSpPr>
              <p:cNvPr id="24" name="文本框 23">
                <a:extLst>
                  <a:ext uri="{FF2B5EF4-FFF2-40B4-BE49-F238E27FC236}">
                    <a16:creationId xmlns:a16="http://schemas.microsoft.com/office/drawing/2014/main" id="{E1AEB772-41F9-5499-4E94-23CB1B0C4DAF}"/>
                  </a:ext>
                </a:extLst>
              </p:cNvPr>
              <p:cNvSpPr txBox="1">
                <a:spLocks noRot="1" noChangeAspect="1" noMove="1" noResize="1" noEditPoints="1" noAdjustHandles="1" noChangeArrowheads="1" noChangeShapeType="1" noTextEdit="1"/>
              </p:cNvSpPr>
              <p:nvPr/>
            </p:nvSpPr>
            <p:spPr>
              <a:xfrm>
                <a:off x="4480826" y="2682060"/>
                <a:ext cx="1065996" cy="492443"/>
              </a:xfrm>
              <a:prstGeom prst="rect">
                <a:avLst/>
              </a:prstGeom>
              <a:blipFill>
                <a:blip r:embed="rId5"/>
                <a:stretch>
                  <a:fillRect l="-8000" t="-13580" r="-8571" b="-37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F9DCD54A-3CBE-35FE-460C-999D16B05154}"/>
                  </a:ext>
                </a:extLst>
              </p:cNvPr>
              <p:cNvSpPr txBox="1"/>
              <p:nvPr/>
            </p:nvSpPr>
            <p:spPr>
              <a:xfrm>
                <a:off x="5597700" y="2682853"/>
                <a:ext cx="1183529" cy="509755"/>
              </a:xfrm>
              <a:prstGeom prst="rect">
                <a:avLst/>
              </a:prstGeom>
              <a:noFill/>
            </p:spPr>
            <p:txBody>
              <a:bodyPr wrap="none" lIns="0" tIns="0" rIns="0" bIns="0" rtlCol="0">
                <a:spAutoFit/>
              </a:bodyPr>
              <a:lstStyle/>
              <a:p>
                <a:pPr algn="ctr"/>
                <a:r>
                  <a:rPr lang="en-US" altLang="zh-CN" sz="1600" dirty="0"/>
                  <a:t>hybrid</a:t>
                </a:r>
              </a:p>
              <a:p>
                <a:pPr algn="ctr"/>
                <a14:m>
                  <m:oMathPara xmlns:m="http://schemas.openxmlformats.org/officeDocument/2006/math">
                    <m:oMathParaPr>
                      <m:jc m:val="centerGroup"/>
                    </m:oMathParaPr>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𝑐</m:t>
                          </m:r>
                        </m:e>
                        <m:sub>
                          <m:r>
                            <a:rPr lang="en-US" altLang="zh-CN" sz="1600" i="1">
                              <a:latin typeface="Cambria Math" panose="02040503050406030204" pitchFamily="18" charset="0"/>
                            </a:rPr>
                            <m:t>𝑠</m:t>
                          </m:r>
                        </m:sub>
                      </m:sSub>
                      <m:r>
                        <a:rPr lang="en-US" altLang="zh-CN" sz="1600" i="1">
                          <a:latin typeface="Cambria Math" panose="02040503050406030204" pitchFamily="18" charset="0"/>
                        </a:rPr>
                        <m:t>&lt;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i="1">
                              <a:latin typeface="Cambria Math" panose="02040503050406030204" pitchFamily="18" charset="0"/>
                            </a:rPr>
                            <m:t>𝑤</m:t>
                          </m:r>
                        </m:sub>
                      </m:sSub>
                      <m:r>
                        <a:rPr lang="en-US" altLang="zh-CN" sz="1600" i="1">
                          <a:latin typeface="Cambria Math" panose="02040503050406030204" pitchFamily="18" charset="0"/>
                        </a:rPr>
                        <m:t>&lt;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i="1">
                              <a:latin typeface="Cambria Math" panose="02040503050406030204" pitchFamily="18" charset="0"/>
                            </a:rPr>
                            <m:t>𝐽</m:t>
                          </m:r>
                        </m:sub>
                      </m:sSub>
                    </m:oMath>
                  </m:oMathPara>
                </a14:m>
                <a:endParaRPr lang="en-US" altLang="zh-CN" sz="1600" dirty="0"/>
              </a:p>
            </p:txBody>
          </p:sp>
        </mc:Choice>
        <mc:Fallback xmlns="">
          <p:sp>
            <p:nvSpPr>
              <p:cNvPr id="25" name="文本框 24">
                <a:extLst>
                  <a:ext uri="{FF2B5EF4-FFF2-40B4-BE49-F238E27FC236}">
                    <a16:creationId xmlns:a16="http://schemas.microsoft.com/office/drawing/2014/main" id="{F9DCD54A-3CBE-35FE-460C-999D16B05154}"/>
                  </a:ext>
                </a:extLst>
              </p:cNvPr>
              <p:cNvSpPr txBox="1">
                <a:spLocks noRot="1" noChangeAspect="1" noMove="1" noResize="1" noEditPoints="1" noAdjustHandles="1" noChangeArrowheads="1" noChangeShapeType="1" noTextEdit="1"/>
              </p:cNvSpPr>
              <p:nvPr/>
            </p:nvSpPr>
            <p:spPr>
              <a:xfrm>
                <a:off x="5597700" y="2682853"/>
                <a:ext cx="1183529" cy="509755"/>
              </a:xfrm>
              <a:prstGeom prst="rect">
                <a:avLst/>
              </a:prstGeom>
              <a:blipFill>
                <a:blip r:embed="rId6"/>
                <a:stretch>
                  <a:fillRect l="-3608" t="-11905" b="-10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A36BB6E4-76B6-1B04-DAD8-05D022A68485}"/>
                  </a:ext>
                </a:extLst>
              </p:cNvPr>
              <p:cNvSpPr txBox="1"/>
              <p:nvPr/>
            </p:nvSpPr>
            <p:spPr>
              <a:xfrm>
                <a:off x="6929864" y="2707757"/>
                <a:ext cx="963405" cy="509755"/>
              </a:xfrm>
              <a:prstGeom prst="rect">
                <a:avLst/>
              </a:prstGeom>
              <a:noFill/>
            </p:spPr>
            <p:txBody>
              <a:bodyPr wrap="none" lIns="0" tIns="0" rIns="0" bIns="0" rtlCol="0">
                <a:spAutoFit/>
              </a:bodyPr>
              <a:lstStyle/>
              <a:p>
                <a:pPr algn="ctr"/>
                <a:r>
                  <a:rPr lang="en-US" altLang="zh-CN" sz="1600" dirty="0"/>
                  <a:t>detonation</a:t>
                </a:r>
              </a:p>
              <a:p>
                <a:pPr algn="ctr"/>
                <a14:m>
                  <m:oMathPara xmlns:m="http://schemas.openxmlformats.org/officeDocument/2006/math">
                    <m:oMathParaPr>
                      <m:jc m:val="centerGroup"/>
                    </m:oMathParaPr>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i="1">
                              <a:latin typeface="Cambria Math" panose="02040503050406030204" pitchFamily="18" charset="0"/>
                            </a:rPr>
                            <m:t>𝐽</m:t>
                          </m:r>
                        </m:sub>
                      </m:sSub>
                      <m:r>
                        <a:rPr lang="en-US" altLang="zh-CN" sz="1600" i="1">
                          <a:latin typeface="Cambria Math" panose="02040503050406030204" pitchFamily="18" charset="0"/>
                        </a:rPr>
                        <m:t>&lt;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i="1">
                              <a:latin typeface="Cambria Math" panose="02040503050406030204" pitchFamily="18" charset="0"/>
                            </a:rPr>
                            <m:t>𝑤</m:t>
                          </m:r>
                        </m:sub>
                      </m:sSub>
                    </m:oMath>
                  </m:oMathPara>
                </a14:m>
                <a:endParaRPr lang="en-US" altLang="zh-CN" sz="1600" dirty="0"/>
              </a:p>
            </p:txBody>
          </p:sp>
        </mc:Choice>
        <mc:Fallback xmlns="">
          <p:sp>
            <p:nvSpPr>
              <p:cNvPr id="26" name="文本框 25">
                <a:extLst>
                  <a:ext uri="{FF2B5EF4-FFF2-40B4-BE49-F238E27FC236}">
                    <a16:creationId xmlns:a16="http://schemas.microsoft.com/office/drawing/2014/main" id="{A36BB6E4-76B6-1B04-DAD8-05D022A68485}"/>
                  </a:ext>
                </a:extLst>
              </p:cNvPr>
              <p:cNvSpPr txBox="1">
                <a:spLocks noRot="1" noChangeAspect="1" noMove="1" noResize="1" noEditPoints="1" noAdjustHandles="1" noChangeArrowheads="1" noChangeShapeType="1" noTextEdit="1"/>
              </p:cNvSpPr>
              <p:nvPr/>
            </p:nvSpPr>
            <p:spPr>
              <a:xfrm>
                <a:off x="6929864" y="2707757"/>
                <a:ext cx="963405" cy="509755"/>
              </a:xfrm>
              <a:prstGeom prst="rect">
                <a:avLst/>
              </a:prstGeom>
              <a:blipFill>
                <a:blip r:embed="rId7"/>
                <a:stretch>
                  <a:fillRect l="-10127" t="-11905" r="-8861" b="-10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F1EFD5FF-8E7B-EFB8-FE79-84B6D557E1C8}"/>
                  </a:ext>
                </a:extLst>
              </p:cNvPr>
              <p:cNvSpPr txBox="1"/>
              <p:nvPr/>
            </p:nvSpPr>
            <p:spPr>
              <a:xfrm>
                <a:off x="815494" y="2105715"/>
                <a:ext cx="3221972" cy="4400372"/>
              </a:xfrm>
              <a:prstGeom prst="rect">
                <a:avLst/>
              </a:prstGeom>
              <a:noFill/>
            </p:spPr>
            <p:txBody>
              <a:bodyPr wrap="none" lIns="0" tIns="0" rIns="0" bIns="0" rtlCol="0">
                <a:spAutoFit/>
              </a:bodyPr>
              <a:lstStyle/>
              <a:p>
                <a:pPr marL="285744" indent="-285744">
                  <a:buFont typeface="Arial" panose="020B0604020202020204" pitchFamily="34" charset="0"/>
                  <a:buChar char="•"/>
                </a:pPr>
                <a:r>
                  <a:rPr lang="en-US" altLang="zh-CN" dirty="0"/>
                  <a:t>Hydrodynamics</a:t>
                </a:r>
                <a:br>
                  <a:rPr lang="en-US" altLang="zh-CN" dirty="0"/>
                </a:b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𝑇</m:t>
                        </m:r>
                      </m:e>
                      <m:sub>
                        <m:r>
                          <m:rPr>
                            <m:sty m:val="p"/>
                          </m:rPr>
                          <a:rPr lang="en-US" altLang="zh-CN" i="1">
                            <a:latin typeface="Cambria Math" panose="02040503050406030204" pitchFamily="18" charset="0"/>
                          </a:rPr>
                          <m:t>LTE</m:t>
                        </m:r>
                      </m:sub>
                      <m:sup>
                        <m:r>
                          <a:rPr lang="en-US" altLang="zh-CN" i="1">
                            <a:latin typeface="Cambria Math" panose="02040503050406030204" pitchFamily="18" charset="0"/>
                          </a:rPr>
                          <m:t>𝜇𝜈</m:t>
                        </m:r>
                      </m:sup>
                    </m:sSubSup>
                    <m:r>
                      <a:rPr lang="en-US" altLang="zh-CN" i="1">
                        <a:latin typeface="Cambria Math" panose="02040503050406030204" pitchFamily="18" charset="0"/>
                      </a:rPr>
                      <m:t>=</m:t>
                    </m:r>
                    <m:r>
                      <a:rPr lang="en-US" altLang="zh-CN" i="1">
                        <a:latin typeface="Cambria Math" panose="02040503050406030204" pitchFamily="18" charset="0"/>
                      </a:rPr>
                      <m:t>𝑤</m:t>
                    </m:r>
                    <m:sSup>
                      <m:sSupPr>
                        <m:ctrlPr>
                          <a:rPr lang="en-US" altLang="zh-CN" i="1">
                            <a:latin typeface="Cambria Math" panose="02040503050406030204" pitchFamily="18" charset="0"/>
                          </a:rPr>
                        </m:ctrlPr>
                      </m:sSupPr>
                      <m:e>
                        <m:r>
                          <a:rPr lang="en-US" altLang="zh-CN" i="1">
                            <a:latin typeface="Cambria Math" panose="02040503050406030204" pitchFamily="18" charset="0"/>
                          </a:rPr>
                          <m:t>𝑢</m:t>
                        </m:r>
                      </m:e>
                      <m:sup>
                        <m:r>
                          <a:rPr lang="en-US" altLang="zh-CN" i="1">
                            <a:latin typeface="Cambria Math" panose="02040503050406030204" pitchFamily="18" charset="0"/>
                          </a:rPr>
                          <m:t>𝜇</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𝑢</m:t>
                        </m:r>
                      </m:e>
                      <m:sup>
                        <m:r>
                          <a:rPr lang="en-US" altLang="zh-CN" i="1">
                            <a:latin typeface="Cambria Math" panose="02040503050406030204" pitchFamily="18" charset="0"/>
                          </a:rPr>
                          <m:t>𝜈</m:t>
                        </m:r>
                      </m:sup>
                    </m:sSup>
                    <m:r>
                      <a:rPr lang="en-US" altLang="zh-CN" i="1">
                        <a:latin typeface="Cambria Math" panose="02040503050406030204" pitchFamily="18" charset="0"/>
                      </a:rPr>
                      <m:t>+</m:t>
                    </m:r>
                    <m:r>
                      <a:rPr lang="en-US" altLang="zh-CN" i="1">
                        <a:latin typeface="Cambria Math" panose="02040503050406030204" pitchFamily="18" charset="0"/>
                      </a:rPr>
                      <m:t>𝑝</m:t>
                    </m:r>
                    <m:sSup>
                      <m:sSupPr>
                        <m:ctrlPr>
                          <a:rPr lang="en-US" altLang="zh-CN" i="1">
                            <a:latin typeface="Cambria Math" panose="02040503050406030204" pitchFamily="18" charset="0"/>
                          </a:rPr>
                        </m:ctrlPr>
                      </m:sSupPr>
                      <m:e>
                        <m:r>
                          <a:rPr lang="en-US" altLang="zh-CN" i="1">
                            <a:latin typeface="Cambria Math" panose="02040503050406030204" pitchFamily="18" charset="0"/>
                          </a:rPr>
                          <m:t>𝑔</m:t>
                        </m:r>
                      </m:e>
                      <m:sup>
                        <m:r>
                          <a:rPr lang="en-US" altLang="zh-CN" i="1">
                            <a:latin typeface="Cambria Math" panose="02040503050406030204" pitchFamily="18" charset="0"/>
                          </a:rPr>
                          <m:t>𝜇𝜈</m:t>
                        </m:r>
                      </m:sup>
                    </m:sSup>
                  </m:oMath>
                </a14:m>
                <a:r>
                  <a:rPr lang="en-US" altLang="zh-CN" dirty="0"/>
                  <a:t> </a:t>
                </a:r>
                <a:br>
                  <a:rPr lang="en-US" altLang="zh-CN" dirty="0"/>
                </a:br>
                <a14:m>
                  <m:oMath xmlns:m="http://schemas.openxmlformats.org/officeDocument/2006/math">
                    <m:r>
                      <a:rPr lang="en-US" altLang="zh-CN" i="1">
                        <a:latin typeface="Cambria Math" panose="02040503050406030204" pitchFamily="18" charset="0"/>
                      </a:rPr>
                      <m:t>𝑝</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m:rPr>
                            <m:sty m:val="p"/>
                          </m:rPr>
                          <a:rPr lang="en-US" altLang="zh-CN" i="1">
                            <a:latin typeface="Cambria Math" panose="02040503050406030204" pitchFamily="18" charset="0"/>
                          </a:rPr>
                          <m:t>eff</m:t>
                        </m:r>
                      </m:sub>
                    </m:sSub>
                  </m:oMath>
                </a14:m>
                <a:r>
                  <a:rPr lang="en-US" altLang="zh-CN" dirty="0"/>
                  <a:t>, </a:t>
                </a:r>
                <a14:m>
                  <m:oMath xmlns:m="http://schemas.openxmlformats.org/officeDocument/2006/math">
                    <m:r>
                      <a:rPr lang="en-US" altLang="zh-CN" i="1">
                        <a:latin typeface="Cambria Math" panose="02040503050406030204" pitchFamily="18" charset="0"/>
                      </a:rPr>
                      <m:t>𝑤</m:t>
                    </m:r>
                    <m:r>
                      <a:rPr lang="en-US" altLang="zh-CN" i="1">
                        <a:latin typeface="Cambria Math" panose="02040503050406030204" pitchFamily="18" charset="0"/>
                      </a:rPr>
                      <m:t>=−</m:t>
                    </m:r>
                    <m:r>
                      <a:rPr lang="en-US" altLang="zh-CN" i="1">
                        <a:latin typeface="Cambria Math" panose="02040503050406030204" pitchFamily="18" charset="0"/>
                      </a:rPr>
                      <m:t>𝑇</m:t>
                    </m:r>
                    <m:f>
                      <m:fPr>
                        <m:ctrlPr>
                          <a:rPr lang="en-US" altLang="zh-CN" i="1">
                            <a:latin typeface="Cambria Math" panose="02040503050406030204" pitchFamily="18" charset="0"/>
                          </a:rPr>
                        </m:ctrlPr>
                      </m:fPr>
                      <m:num>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m:rPr>
                                <m:sty m:val="p"/>
                              </m:rPr>
                              <a:rPr lang="en-US" altLang="zh-CN" i="1">
                                <a:latin typeface="Cambria Math" panose="02040503050406030204" pitchFamily="18" charset="0"/>
                              </a:rPr>
                              <m:t>eff</m:t>
                            </m:r>
                          </m:sub>
                        </m:sSub>
                      </m:num>
                      <m:den>
                        <m:r>
                          <a:rPr lang="en-US" altLang="zh-CN" i="1">
                            <a:latin typeface="Cambria Math" panose="02040503050406030204" pitchFamily="18" charset="0"/>
                          </a:rPr>
                          <m:t>𝜕</m:t>
                        </m:r>
                        <m:r>
                          <a:rPr lang="en-US" altLang="zh-CN" i="1">
                            <a:latin typeface="Cambria Math" panose="02040503050406030204" pitchFamily="18" charset="0"/>
                          </a:rPr>
                          <m:t>𝑇</m:t>
                        </m:r>
                      </m:den>
                    </m:f>
                  </m:oMath>
                </a14:m>
                <a:r>
                  <a:rPr lang="en-US" altLang="zh-CN" dirty="0"/>
                  <a:t> </a:t>
                </a:r>
                <a:br>
                  <a:rPr lang="en-US" altLang="zh-CN" dirty="0"/>
                </a:b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m:t>
                        </m:r>
                      </m:e>
                      <m:sub>
                        <m:r>
                          <a:rPr lang="en-US" altLang="zh-CN" b="0" i="1" smtClean="0">
                            <a:latin typeface="Cambria Math" panose="02040503050406030204" pitchFamily="18" charset="0"/>
                          </a:rPr>
                          <m:t>𝜇</m:t>
                        </m:r>
                      </m:sub>
                    </m:s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𝑇</m:t>
                        </m:r>
                      </m:e>
                      <m:sup>
                        <m:r>
                          <a:rPr lang="en-US" altLang="zh-CN" b="0" i="1" smtClean="0">
                            <a:latin typeface="Cambria Math" panose="02040503050406030204" pitchFamily="18" charset="0"/>
                          </a:rPr>
                          <m:t>𝜇𝜈</m:t>
                        </m:r>
                      </m:sup>
                    </m:sSup>
                    <m:r>
                      <a:rPr lang="en-US" altLang="zh-CN" b="0" i="1" smtClean="0">
                        <a:latin typeface="Cambria Math" panose="02040503050406030204" pitchFamily="18" charset="0"/>
                      </a:rPr>
                      <m:t>=0</m:t>
                    </m:r>
                  </m:oMath>
                </a14:m>
                <a:r>
                  <a:rPr lang="en-US" altLang="zh-CN" dirty="0"/>
                  <a:t> </a:t>
                </a:r>
              </a:p>
              <a:p>
                <a:pPr marL="285744" indent="-285744">
                  <a:lnSpc>
                    <a:spcPct val="150000"/>
                  </a:lnSpc>
                  <a:buFont typeface="Arial" panose="020B0604020202020204" pitchFamily="34" charset="0"/>
                  <a:buChar char="•"/>
                </a:pPr>
                <a:r>
                  <a:rPr lang="en-US" altLang="zh-CN" dirty="0"/>
                  <a:t>Self-similar solution </a:t>
                </a:r>
                <a:br>
                  <a:rPr lang="en-US" altLang="zh-CN" dirty="0"/>
                </a:br>
                <a14:m>
                  <m:oMath xmlns:m="http://schemas.openxmlformats.org/officeDocument/2006/math">
                    <m:r>
                      <a:rPr lang="en-US" altLang="zh-CN">
                        <a:latin typeface="Cambria Math" panose="02040503050406030204" pitchFamily="18" charset="0"/>
                      </a:rPr>
                      <m:t>2</m:t>
                    </m:r>
                    <m:f>
                      <m:fPr>
                        <m:ctrlPr>
                          <a:rPr lang="en-US" altLang="zh-CN" i="1">
                            <a:latin typeface="Cambria Math" panose="02040503050406030204" pitchFamily="18" charset="0"/>
                          </a:rPr>
                        </m:ctrlPr>
                      </m:fPr>
                      <m:num>
                        <m:r>
                          <a:rPr lang="en-US" altLang="zh-CN" i="1">
                            <a:latin typeface="Cambria Math" panose="02040503050406030204" pitchFamily="18" charset="0"/>
                          </a:rPr>
                          <m:t>𝑣</m:t>
                        </m:r>
                      </m:num>
                      <m:den>
                        <m:r>
                          <a:rPr lang="en-US" altLang="zh-CN" i="1">
                            <a:latin typeface="Cambria Math" panose="02040503050406030204" pitchFamily="18" charset="0"/>
                          </a:rPr>
                          <m:t>𝜉</m:t>
                        </m:r>
                      </m:den>
                    </m:f>
                    <m:r>
                      <a:rPr lang="en-US" altLang="zh-CN" i="1">
                        <a:latin typeface="Cambria Math" panose="02040503050406030204" pitchFamily="18" charset="0"/>
                      </a:rPr>
                      <m:t>=</m:t>
                    </m:r>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i="1">
                                    <a:latin typeface="Cambria Math" panose="02040503050406030204" pitchFamily="18" charset="0"/>
                                  </a:rPr>
                                  <m:t>𝜇</m:t>
                                </m:r>
                              </m:e>
                              <m:sup>
                                <m:r>
                                  <a:rPr lang="en-US" altLang="zh-CN" i="1">
                                    <a:latin typeface="Cambria Math" panose="02040503050406030204" pitchFamily="18" charset="0"/>
                                  </a:rPr>
                                  <m:t>2</m:t>
                                </m:r>
                              </m:sup>
                            </m:sSup>
                          </m:num>
                          <m:den>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𝑐</m:t>
                                </m:r>
                              </m:e>
                              <m:sub>
                                <m:r>
                                  <a:rPr lang="en-US" altLang="zh-CN" i="1">
                                    <a:latin typeface="Cambria Math" panose="02040503050406030204" pitchFamily="18" charset="0"/>
                                  </a:rPr>
                                  <m:t>𝑠</m:t>
                                </m:r>
                              </m:sub>
                              <m:sup>
                                <m:r>
                                  <a:rPr lang="en-US" altLang="zh-CN" i="1">
                                    <a:latin typeface="Cambria Math" panose="02040503050406030204" pitchFamily="18" charset="0"/>
                                  </a:rPr>
                                  <m:t>2</m:t>
                                </m:r>
                              </m:sup>
                            </m:sSubSup>
                          </m:den>
                        </m:f>
                        <m:r>
                          <a:rPr lang="en-US" altLang="zh-CN" i="1">
                            <a:latin typeface="Cambria Math" panose="02040503050406030204" pitchFamily="18" charset="0"/>
                          </a:rPr>
                          <m:t>−1</m:t>
                        </m:r>
                      </m:e>
                    </m:d>
                    <m:sSup>
                      <m:sSupPr>
                        <m:ctrlPr>
                          <a:rPr lang="en-US" altLang="zh-CN" i="1">
                            <a:latin typeface="Cambria Math" panose="02040503050406030204" pitchFamily="18" charset="0"/>
                          </a:rPr>
                        </m:ctrlPr>
                      </m:sSupPr>
                      <m:e>
                        <m:r>
                          <a:rPr lang="en-US" altLang="zh-CN" i="1">
                            <a:latin typeface="Cambria Math" panose="02040503050406030204" pitchFamily="18" charset="0"/>
                          </a:rPr>
                          <m:t>𝛾</m:t>
                        </m:r>
                      </m:e>
                      <m:sup>
                        <m:r>
                          <a:rPr lang="en-US" altLang="zh-CN" i="1">
                            <a:latin typeface="Cambria Math" panose="02040503050406030204" pitchFamily="18" charset="0"/>
                          </a:rPr>
                          <m:t>2</m:t>
                        </m:r>
                      </m:sup>
                    </m:sSup>
                    <m:d>
                      <m:dPr>
                        <m:ctrlPr>
                          <a:rPr lang="en-US" altLang="zh-CN" i="1">
                            <a:latin typeface="Cambria Math" panose="02040503050406030204" pitchFamily="18" charset="0"/>
                          </a:rPr>
                        </m:ctrlPr>
                      </m:dPr>
                      <m:e>
                        <m:r>
                          <a:rPr lang="en-US" altLang="zh-CN" i="1">
                            <a:latin typeface="Cambria Math" panose="02040503050406030204" pitchFamily="18" charset="0"/>
                          </a:rPr>
                          <m:t>1−</m:t>
                        </m:r>
                        <m:r>
                          <a:rPr lang="en-US" altLang="zh-CN" i="1">
                            <a:latin typeface="Cambria Math" panose="02040503050406030204" pitchFamily="18" charset="0"/>
                          </a:rPr>
                          <m:t>𝜉</m:t>
                        </m:r>
                        <m:r>
                          <a:rPr lang="en-US" altLang="zh-CN" i="1">
                            <a:latin typeface="Cambria Math" panose="02040503050406030204" pitchFamily="18" charset="0"/>
                          </a:rPr>
                          <m:t>𝑣</m:t>
                        </m:r>
                      </m:e>
                    </m:d>
                    <m:sSub>
                      <m:sSubPr>
                        <m:ctrlPr>
                          <a:rPr lang="en-US" altLang="zh-CN" i="1">
                            <a:latin typeface="Cambria Math" panose="02040503050406030204" pitchFamily="18" charset="0"/>
                          </a:rPr>
                        </m:ctrlPr>
                      </m:sSubPr>
                      <m:e>
                        <m:r>
                          <a:rPr lang="en-US" altLang="zh-CN" i="1">
                            <a:latin typeface="Cambria Math" panose="02040503050406030204" pitchFamily="18" charset="0"/>
                          </a:rPr>
                          <m:t>𝜕</m:t>
                        </m:r>
                      </m:e>
                      <m:sub>
                        <m:r>
                          <a:rPr lang="en-US" altLang="zh-CN" i="1">
                            <a:latin typeface="Cambria Math" panose="02040503050406030204" pitchFamily="18" charset="0"/>
                          </a:rPr>
                          <m:t>𝜉</m:t>
                        </m:r>
                      </m:sub>
                    </m:sSub>
                    <m:r>
                      <a:rPr lang="en-US" altLang="zh-CN" i="1">
                        <a:latin typeface="Cambria Math" panose="02040503050406030204" pitchFamily="18" charset="0"/>
                      </a:rPr>
                      <m:t>𝑣</m:t>
                    </m:r>
                  </m:oMath>
                </a14:m>
                <a:r>
                  <a:rPr lang="en-US" altLang="zh-CN" dirty="0"/>
                  <a:t> </a:t>
                </a:r>
                <a:br>
                  <a:rPr lang="en-US" altLang="zh-CN" dirty="0"/>
                </a:br>
                <a14:m>
                  <m:oMath xmlns:m="http://schemas.openxmlformats.org/officeDocument/2006/math">
                    <m:r>
                      <a:rPr lang="en-US" altLang="zh-CN">
                        <a:latin typeface="Cambria Math" panose="02040503050406030204" pitchFamily="18" charset="0"/>
                      </a:rPr>
                      <m:t>2</m:t>
                    </m:r>
                    <m:f>
                      <m:fPr>
                        <m:ctrlPr>
                          <a:rPr lang="en-US" altLang="zh-CN" i="1">
                            <a:latin typeface="Cambria Math" panose="02040503050406030204" pitchFamily="18" charset="0"/>
                          </a:rPr>
                        </m:ctrlPr>
                      </m:fPr>
                      <m:num>
                        <m:r>
                          <a:rPr lang="en-US" altLang="zh-CN" i="1">
                            <a:latin typeface="Cambria Math" panose="02040503050406030204" pitchFamily="18" charset="0"/>
                          </a:rPr>
                          <m:t>𝑣</m:t>
                        </m:r>
                      </m:num>
                      <m:den>
                        <m:r>
                          <a:rPr lang="en-US" altLang="zh-CN" i="1">
                            <a:latin typeface="Cambria Math" panose="02040503050406030204" pitchFamily="18" charset="0"/>
                          </a:rPr>
                          <m:t>𝜉</m:t>
                        </m:r>
                      </m:den>
                    </m:f>
                    <m:r>
                      <a:rPr lang="en-US" altLang="zh-CN" i="1">
                        <a:latin typeface="Cambria Math" panose="02040503050406030204" pitchFamily="18" charset="0"/>
                      </a:rPr>
                      <m:t>=</m:t>
                    </m:r>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i="1">
                                    <a:latin typeface="Cambria Math" panose="02040503050406030204" pitchFamily="18" charset="0"/>
                                  </a:rPr>
                                  <m:t>𝜇</m:t>
                                </m:r>
                              </m:e>
                              <m:sup>
                                <m:r>
                                  <a:rPr lang="en-US" altLang="zh-CN" i="1">
                                    <a:latin typeface="Cambria Math" panose="02040503050406030204" pitchFamily="18" charset="0"/>
                                  </a:rPr>
                                  <m:t>2</m:t>
                                </m:r>
                              </m:sup>
                            </m:sSup>
                          </m:num>
                          <m:den>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𝑐</m:t>
                                </m:r>
                              </m:e>
                              <m:sub>
                                <m:r>
                                  <a:rPr lang="en-US" altLang="zh-CN" i="1">
                                    <a:latin typeface="Cambria Math" panose="02040503050406030204" pitchFamily="18" charset="0"/>
                                  </a:rPr>
                                  <m:t>𝑠</m:t>
                                </m:r>
                              </m:sub>
                              <m:sup>
                                <m:r>
                                  <a:rPr lang="en-US" altLang="zh-CN" i="1">
                                    <a:latin typeface="Cambria Math" panose="02040503050406030204" pitchFamily="18" charset="0"/>
                                  </a:rPr>
                                  <m:t>2</m:t>
                                </m:r>
                              </m:sup>
                            </m:sSubSup>
                          </m:den>
                        </m:f>
                        <m:r>
                          <a:rPr lang="en-US" altLang="zh-CN" i="1">
                            <a:latin typeface="Cambria Math" panose="02040503050406030204" pitchFamily="18" charset="0"/>
                          </a:rPr>
                          <m:t>−1</m:t>
                        </m:r>
                      </m:e>
                    </m:d>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en-US" altLang="zh-CN" i="1">
                                    <a:latin typeface="Cambria Math" panose="02040503050406030204" pitchFamily="18" charset="0"/>
                                  </a:rPr>
                                  <m:t>1−</m:t>
                                </m:r>
                                <m:r>
                                  <a:rPr lang="en-US" altLang="zh-CN" i="1">
                                    <a:latin typeface="Cambria Math" panose="02040503050406030204" pitchFamily="18" charset="0"/>
                                  </a:rPr>
                                  <m:t>𝜉</m:t>
                                </m:r>
                                <m:r>
                                  <a:rPr lang="en-US" altLang="zh-CN" i="1">
                                    <a:latin typeface="Cambria Math" panose="02040503050406030204" pitchFamily="18" charset="0"/>
                                  </a:rPr>
                                  <m:t>𝑣</m:t>
                                </m:r>
                              </m:e>
                            </m:d>
                          </m:e>
                          <m:sup>
                            <m:r>
                              <a:rPr lang="en-US" altLang="zh-CN" i="1">
                                <a:latin typeface="Cambria Math" panose="02040503050406030204" pitchFamily="18" charset="0"/>
                              </a:rPr>
                              <m:t>2</m:t>
                            </m:r>
                          </m:sup>
                        </m:sSup>
                      </m:num>
                      <m:den>
                        <m:r>
                          <a:rPr lang="en-US" altLang="zh-CN" i="1">
                            <a:latin typeface="Cambria Math" panose="02040503050406030204" pitchFamily="18" charset="0"/>
                          </a:rPr>
                          <m:t>𝜉</m:t>
                        </m:r>
                        <m:r>
                          <a:rPr lang="en-US" altLang="zh-CN" i="1">
                            <a:latin typeface="Cambria Math" panose="02040503050406030204" pitchFamily="18" charset="0"/>
                          </a:rPr>
                          <m:t>−</m:t>
                        </m:r>
                        <m:r>
                          <a:rPr lang="en-US" altLang="zh-CN" i="1">
                            <a:latin typeface="Cambria Math" panose="02040503050406030204" pitchFamily="18" charset="0"/>
                          </a:rPr>
                          <m:t>𝑣</m:t>
                        </m:r>
                      </m:den>
                    </m:f>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m:t>
                            </m:r>
                          </m:e>
                          <m:sub>
                            <m:r>
                              <a:rPr lang="en-US" altLang="zh-CN" i="1">
                                <a:latin typeface="Cambria Math" panose="02040503050406030204" pitchFamily="18" charset="0"/>
                              </a:rPr>
                              <m:t>𝜉</m:t>
                            </m:r>
                          </m:sub>
                        </m:sSub>
                        <m:r>
                          <a:rPr lang="en-US" altLang="zh-CN" i="1">
                            <a:latin typeface="Cambria Math" panose="02040503050406030204" pitchFamily="18" charset="0"/>
                          </a:rPr>
                          <m:t>𝑇</m:t>
                        </m:r>
                      </m:num>
                      <m:den>
                        <m:r>
                          <a:rPr lang="en-US" altLang="zh-CN" i="1">
                            <a:latin typeface="Cambria Math" panose="02040503050406030204" pitchFamily="18" charset="0"/>
                          </a:rPr>
                          <m:t>𝜕</m:t>
                        </m:r>
                        <m:r>
                          <a:rPr lang="en-US" altLang="zh-CN" i="1">
                            <a:latin typeface="Cambria Math" panose="02040503050406030204" pitchFamily="18" charset="0"/>
                          </a:rPr>
                          <m:t>𝑇</m:t>
                        </m:r>
                      </m:den>
                    </m:f>
                  </m:oMath>
                </a14:m>
                <a:r>
                  <a:rPr lang="en-US" altLang="zh-CN" dirty="0"/>
                  <a:t> </a:t>
                </a:r>
                <a:br>
                  <a:rPr lang="en-US" altLang="zh-CN" dirty="0"/>
                </a:br>
                <a:r>
                  <a:rPr lang="en-US" altLang="zh-CN" dirty="0"/>
                  <a:t>where </a:t>
                </a:r>
                <a14:m>
                  <m:oMath xmlns:m="http://schemas.openxmlformats.org/officeDocument/2006/math">
                    <m:r>
                      <a:rPr lang="en-US" altLang="zh-CN" i="1">
                        <a:latin typeface="Cambria Math" panose="02040503050406030204" pitchFamily="18" charset="0"/>
                      </a:rPr>
                      <m:t>𝜉</m:t>
                    </m:r>
                    <m:r>
                      <a:rPr lang="en-US" altLang="zh-CN" i="1">
                        <a:latin typeface="Cambria Math" panose="02040503050406030204" pitchFamily="18" charset="0"/>
                      </a:rPr>
                      <m:t>≡</m:t>
                    </m:r>
                    <m:f>
                      <m:fPr>
                        <m:type m:val="lin"/>
                        <m:ctrlPr>
                          <a:rPr lang="en-US" altLang="zh-CN" i="1">
                            <a:latin typeface="Cambria Math" panose="02040503050406030204" pitchFamily="18" charset="0"/>
                          </a:rPr>
                        </m:ctrlPr>
                      </m:fPr>
                      <m:num>
                        <m:r>
                          <a:rPr lang="en-US" altLang="zh-CN" i="1">
                            <a:latin typeface="Cambria Math" panose="02040503050406030204" pitchFamily="18" charset="0"/>
                          </a:rPr>
                          <m:t>𝑟</m:t>
                        </m:r>
                      </m:num>
                      <m:den>
                        <m:r>
                          <a:rPr lang="en-US" altLang="zh-CN" i="1">
                            <a:latin typeface="Cambria Math" panose="02040503050406030204" pitchFamily="18" charset="0"/>
                          </a:rPr>
                          <m:t>𝑡</m:t>
                        </m:r>
                      </m:den>
                    </m:f>
                  </m:oMath>
                </a14:m>
                <a:endParaRPr lang="en-US" altLang="zh-CN" dirty="0"/>
              </a:p>
              <a:p>
                <a:pPr marL="285744" indent="-285744">
                  <a:buFont typeface="Arial" panose="020B0604020202020204" pitchFamily="34" charset="0"/>
                  <a:buChar char="•"/>
                </a:pPr>
                <a:r>
                  <a:rPr lang="en-US" altLang="zh-CN" dirty="0"/>
                  <a:t>Matching condition</a:t>
                </a:r>
                <a:br>
                  <a:rPr lang="en-US" altLang="zh-CN" dirty="0"/>
                </a:b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m:t>
                        </m:r>
                      </m:sub>
                    </m:sSub>
                  </m:oMath>
                </a14:m>
                <a:r>
                  <a:rPr lang="en-US" altLang="zh-CN" dirty="0"/>
                  <a:t> </a:t>
                </a:r>
                <a:br>
                  <a:rPr lang="en-US" altLang="zh-CN" dirty="0"/>
                </a:b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m:t>
                        </m:r>
                      </m:sub>
                    </m:sSub>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𝑢</m:t>
                        </m:r>
                      </m:e>
                      <m:sub>
                        <m:r>
                          <a:rPr lang="en-US" altLang="zh-CN" i="1">
                            <a:latin typeface="Cambria Math" panose="02040503050406030204" pitchFamily="18" charset="0"/>
                          </a:rPr>
                          <m:t>+</m:t>
                        </m:r>
                      </m:sub>
                      <m:sup>
                        <m:r>
                          <a:rPr lang="en-US" altLang="zh-CN" i="1">
                            <a:latin typeface="Cambria Math" panose="02040503050406030204" pitchFamily="18" charset="0"/>
                          </a:rPr>
                          <m:t>2</m:t>
                        </m:r>
                      </m:sup>
                    </m:sSubSup>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m:t>
                        </m:r>
                      </m:sub>
                    </m:sSub>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𝑢</m:t>
                        </m:r>
                      </m:e>
                      <m:sub>
                        <m:r>
                          <a:rPr lang="en-US" altLang="zh-CN" i="1">
                            <a:latin typeface="Cambria Math" panose="02040503050406030204" pitchFamily="18" charset="0"/>
                          </a:rPr>
                          <m:t>−</m:t>
                        </m:r>
                      </m:sub>
                      <m:sup>
                        <m:r>
                          <a:rPr lang="en-US" altLang="zh-CN" i="1">
                            <a:latin typeface="Cambria Math" panose="02040503050406030204" pitchFamily="18" charset="0"/>
                          </a:rPr>
                          <m:t>2</m:t>
                        </m:r>
                      </m:sup>
                    </m:sSubSup>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m:t>
                        </m:r>
                      </m:sub>
                    </m:sSub>
                  </m:oMath>
                </a14:m>
                <a:r>
                  <a:rPr lang="en-US" altLang="zh-CN" dirty="0"/>
                  <a:t> </a:t>
                </a:r>
              </a:p>
            </p:txBody>
          </p:sp>
        </mc:Choice>
        <mc:Fallback xmlns="">
          <p:sp>
            <p:nvSpPr>
              <p:cNvPr id="27" name="文本框 26">
                <a:extLst>
                  <a:ext uri="{FF2B5EF4-FFF2-40B4-BE49-F238E27FC236}">
                    <a16:creationId xmlns:a16="http://schemas.microsoft.com/office/drawing/2014/main" id="{F1EFD5FF-8E7B-EFB8-FE79-84B6D557E1C8}"/>
                  </a:ext>
                </a:extLst>
              </p:cNvPr>
              <p:cNvSpPr txBox="1">
                <a:spLocks noRot="1" noChangeAspect="1" noMove="1" noResize="1" noEditPoints="1" noAdjustHandles="1" noChangeArrowheads="1" noChangeShapeType="1" noTextEdit="1"/>
              </p:cNvSpPr>
              <p:nvPr/>
            </p:nvSpPr>
            <p:spPr>
              <a:xfrm>
                <a:off x="815494" y="2105715"/>
                <a:ext cx="3221972" cy="4400372"/>
              </a:xfrm>
              <a:prstGeom prst="rect">
                <a:avLst/>
              </a:prstGeom>
              <a:blipFill>
                <a:blip r:embed="rId8"/>
                <a:stretch>
                  <a:fillRect l="-4167" t="-1801" b="-12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96804587"/>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12206</TotalTime>
  <Words>2716</Words>
  <Application>Microsoft Office PowerPoint</Application>
  <PresentationFormat>全屏显示(4:3)</PresentationFormat>
  <Paragraphs>238</Paragraphs>
  <Slides>16</Slides>
  <Notes>15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16</vt:i4>
      </vt:variant>
    </vt:vector>
  </HeadingPairs>
  <TitlesOfParts>
    <vt:vector size="23" baseType="lpstr">
      <vt:lpstr>等线</vt:lpstr>
      <vt:lpstr>Arial</vt:lpstr>
      <vt:lpstr>Calibri</vt:lpstr>
      <vt:lpstr>Calibri Light</vt:lpstr>
      <vt:lpstr>Cambria Math</vt:lpstr>
      <vt:lpstr>Latin Modern Math</vt:lpstr>
      <vt:lpstr>Office 主题​​</vt:lpstr>
      <vt:lpstr>Bubble wall velocity and gravitational wave in the minimal left-right symmetric model</vt:lpstr>
      <vt:lpstr>Content</vt:lpstr>
      <vt:lpstr>Minimal Left-Right Symmetric Model</vt:lpstr>
      <vt:lpstr>Minimal Left-Right Symmetric Model</vt:lpstr>
      <vt:lpstr>Cosmological FOPT</vt:lpstr>
      <vt:lpstr>Content</vt:lpstr>
      <vt:lpstr>Field-Plasma System: Overview</vt:lpstr>
      <vt:lpstr>Field-Plasma System:  Free Particle Approximation</vt:lpstr>
      <vt:lpstr>Field-Plasma System:  LTE Approximation</vt:lpstr>
      <vt:lpstr>Field-Plasma System:  Matching Condition and Bubble Wall Velocity</vt:lpstr>
      <vt:lpstr>Field-Plasma System:  Matching Condition and Bubble Wall Velocity</vt:lpstr>
      <vt:lpstr>Content</vt:lpstr>
      <vt:lpstr>Gravitational Wave</vt:lpstr>
      <vt:lpstr>Gravitational Wave</vt:lpstr>
      <vt:lpstr>Summary</vt:lpstr>
      <vt:lpstr>Thanks for your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典为 王</dc:creator>
  <cp:lastModifiedBy>典为 王</cp:lastModifiedBy>
  <cp:revision>187</cp:revision>
  <dcterms:created xsi:type="dcterms:W3CDTF">2024-09-20T07:01:02Z</dcterms:created>
  <dcterms:modified xsi:type="dcterms:W3CDTF">2024-09-30T11:51:30Z</dcterms:modified>
</cp:coreProperties>
</file>