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F40EC2-E1C1-4064-8E08-6A7280686688}" type="datetimeFigureOut">
              <a:rPr lang="zh-CN" altLang="en-US" smtClean="0"/>
              <a:t>2024/7/19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7445A5-4A45-4598-AFEA-A48149BC7D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621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AF365-2483-4A3A-849B-795B96F1D72E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88201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7445A5-4A45-4598-AFEA-A48149BC7DD3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4017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9BF811-4AF4-2E89-2406-8492637713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9DB053F-6158-DA70-03F0-96788FFC43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0B7C5B3-20BC-9101-F1C0-22E350826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5712-3AC1-4A11-8840-052ACE0F5D09}" type="datetime1">
              <a:rPr lang="zh-CN" altLang="en-US" smtClean="0"/>
              <a:t>2024/7/19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341FEC5-4C34-2807-CE82-BA540A112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447FBF0-4774-5E80-82FF-3FDB33E4D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E7DF-86A5-4575-9755-855D13A2F4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7108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02A135D-2424-9C00-B247-32E62CCBC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8A0A044-D110-5CAD-93BF-D5FB132CF1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EBC255D-1FDA-F254-915F-BF41BEAFC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1010B-1955-401B-9CA0-C585DD4103CF}" type="datetime1">
              <a:rPr lang="zh-CN" altLang="en-US" smtClean="0"/>
              <a:t>2024/7/19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BCCA848-5D49-5A9A-A834-138847055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6FD8F58-F7B9-A02A-1BD3-043778E26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E7DF-86A5-4575-9755-855D13A2F4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8366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3A29782-338A-FBF1-DFDA-E9E6DBE952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CD47679-43A7-14BB-6DDC-D51D88D2C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6A0D7F6-01DA-78DD-B84A-CCF9AD1CF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5AF23-1CBD-40B3-9515-892466D3B01F}" type="datetime1">
              <a:rPr lang="zh-CN" altLang="en-US" smtClean="0"/>
              <a:t>2024/7/19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D801391-1B4E-D6DF-A46B-37DDB93AC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EBCDB2A-F459-4EA1-4869-31FB7CDE3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E7DF-86A5-4575-9755-855D13A2F4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7347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6F3A32D-E2EC-8523-A7A2-66EDB6F7C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4B80A2F-01F8-1F34-2979-62FEC8C1C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35A7155-D54B-D638-F7F8-3E145C995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746B-72F0-4F90-88CC-A6F2BD25B32D}" type="datetime1">
              <a:rPr lang="zh-CN" altLang="en-US" smtClean="0"/>
              <a:t>2024/7/19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40F451F-09C3-11F4-B6C1-2D59AB42A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4695851-1A25-AA3D-CAD7-E8BF02051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E7DF-86A5-4575-9755-855D13A2F4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294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0C53457-E6BA-6AC7-9485-99CECB601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A7D46A3-7609-522C-9866-4F11D540FA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D611445-99EF-4F26-29B9-9C7938732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A8F49-E18F-4625-8E1B-94C8EDEB9989}" type="datetime1">
              <a:rPr lang="zh-CN" altLang="en-US" smtClean="0"/>
              <a:t>2024/7/19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4C2EB0B-81CD-C2CE-1050-40375DE1D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3929AFF-49DE-AEEF-ED97-F608E772E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E7DF-86A5-4575-9755-855D13A2F4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7172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44B610-A85E-3C0F-BC64-248210DB6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36EF17B-8E77-C3D6-57C7-1C62F11BDE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75F9B3F-92F7-E08A-B0FA-EE1D9EA173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323855D-40E8-C495-67FF-D6D1A5C74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8B2E-1682-412E-B822-4330AA1B4978}" type="datetime1">
              <a:rPr lang="zh-CN" altLang="en-US" smtClean="0"/>
              <a:t>2024/7/19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6C4A7FF-CFF5-6FEC-B5A1-A2B21614B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CA2512E-9229-DADD-F447-6D795ED98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E7DF-86A5-4575-9755-855D13A2F4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8551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D552C7-FE03-7615-464D-8B9B75B19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0E0DC0B-66B7-A030-4DEB-47E36551EA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86B6682-629D-6B8D-5452-F378541F01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AF233002-F04A-B98A-A3B8-06549D72D1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D0B78C41-08C2-38A0-CD2C-60043BDF44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E0D5C45-40B6-EC48-8C66-B4168E381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5E2C-1574-4802-8EA0-01261661EE40}" type="datetime1">
              <a:rPr lang="zh-CN" altLang="en-US" smtClean="0"/>
              <a:t>2024/7/19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3D2A3255-ADB3-1566-46BF-DC5463656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91DDE2CC-30F2-09C1-A72B-11F4E393F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E7DF-86A5-4575-9755-855D13A2F4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9777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ABE7D24-0D17-32D0-DF0A-E6D59DBC7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43A1A73-43B6-5211-E363-16A25DD53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7D591-F444-4837-9284-35FF1550AFAC}" type="datetime1">
              <a:rPr lang="zh-CN" altLang="en-US" smtClean="0"/>
              <a:t>2024/7/19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CDAEE81-E5DC-56F3-7326-8092E1CDC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BAAE288-A027-AE2D-A5FB-CB8780799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E7DF-86A5-4575-9755-855D13A2F4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6739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308E78D5-2E50-69A6-328E-06132F3B1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F030D-D35A-4C16-A9D0-9930CADEC2B8}" type="datetime1">
              <a:rPr lang="zh-CN" altLang="en-US" smtClean="0"/>
              <a:t>2024/7/19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728618D-175B-1537-3DBF-8C0271ECC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E93FD5C-8FE9-6D63-C43F-F3B01CDA6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E7DF-86A5-4575-9755-855D13A2F4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0327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BE7D884-F762-7ACC-C3B7-884857D0F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263739E-5B7B-6DDA-D907-06D1A6DD1B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52DFBCF-79C3-88F8-52FC-C2FBA24EC3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5ECD3B7-3218-33CC-9351-992E16368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75779-01EE-4E41-B7F9-D17A46BFA059}" type="datetime1">
              <a:rPr lang="zh-CN" altLang="en-US" smtClean="0"/>
              <a:t>2024/7/19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833F14C-6B49-E1CB-FE5D-8CA9CA491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BB3268A-05EA-8438-A09F-F0ECD3817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E7DF-86A5-4575-9755-855D13A2F4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5369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7418BD9-59E8-4714-E22E-8BA901307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0F3AE89F-3F0E-58D4-DC73-3ED6CE1FF7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60C5B02-C681-AF2F-1748-18ED5B18AC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9DF3A9A-CB4B-F3F6-60A0-B8140C61C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042A6-2F33-4488-8C6C-20F0BDA564FA}" type="datetime1">
              <a:rPr lang="zh-CN" altLang="en-US" smtClean="0"/>
              <a:t>2024/7/19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7069984-E885-3075-CB7F-BD9ABFBD3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6A895EC-D886-D3BB-34EC-D3A6A70DC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E7DF-86A5-4575-9755-855D13A2F4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4016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260FD965-25A3-07B1-0D9D-8D9C135EB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251235C-87C8-4066-3C72-3F5B4DC861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193AABF-162F-71A6-5119-D61EF91C5F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64386-BC1B-4226-A148-5D7B968E4061}" type="datetime1">
              <a:rPr lang="zh-CN" altLang="en-US" smtClean="0"/>
              <a:t>2024/7/19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752BDC3-4EEE-D364-6DE2-4B0ED0D4B8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FF76048-4F4C-8648-8334-5DA0482E57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0E7DF-86A5-4575-9755-855D13A2F4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4134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839C885-F7AE-7006-B64E-93880C2CFC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H2a4b updates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16EDC35-0762-1520-AB25-EB862A642A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--</a:t>
            </a:r>
            <a:r>
              <a:rPr lang="en-US" altLang="zh-CN" dirty="0" err="1"/>
              <a:t>Zelin</a:t>
            </a:r>
            <a:r>
              <a:rPr lang="en-US" altLang="zh-CN" dirty="0"/>
              <a:t> Yan</a:t>
            </a:r>
            <a:endParaRPr lang="zh-CN" altLang="en-US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563B93BF-EDEC-8EAF-8EB7-62B82FDED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8A1E9-3D5D-481F-9880-9234CC6796D2}" type="datetime1">
              <a:rPr lang="zh-CN" altLang="en-US" smtClean="0"/>
              <a:t>2024/7/19</a:t>
            </a:fld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451A50E-91B7-5A08-E703-FC50D3173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9DFAD-0CA1-4651-BD3B-7F48B98ED33C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8870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0799C9B-3B42-B278-3B0A-B318FB923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801" y="368383"/>
            <a:ext cx="10515600" cy="1325563"/>
          </a:xfrm>
        </p:spPr>
        <p:txBody>
          <a:bodyPr/>
          <a:lstStyle/>
          <a:p>
            <a:r>
              <a:rPr lang="en-US" altLang="zh-CN" dirty="0"/>
              <a:t>Analysis overview</a:t>
            </a: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27F1F40B-1E38-C712-58DC-658DCC96C7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2568" y="2155859"/>
            <a:ext cx="4647619" cy="3000000"/>
          </a:xfr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40058E89-BCB8-C110-1732-3D1C4A5FA33A}"/>
              </a:ext>
            </a:extLst>
          </p:cNvPr>
          <p:cNvSpPr txBox="1"/>
          <p:nvPr/>
        </p:nvSpPr>
        <p:spPr>
          <a:xfrm>
            <a:off x="621813" y="2495224"/>
            <a:ext cx="699504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Process:H→2a→4b</a:t>
            </a:r>
          </a:p>
          <a:p>
            <a:endParaRPr lang="en-US" altLang="zh-CN" sz="3200" dirty="0"/>
          </a:p>
          <a:p>
            <a:r>
              <a:rPr lang="en-US" altLang="zh-CN" sz="3200" dirty="0"/>
              <a:t>Transform to </a:t>
            </a:r>
            <a:r>
              <a:rPr lang="en-US" altLang="zh-CN" sz="3200" dirty="0" err="1"/>
              <a:t>easyjet_Zcharm</a:t>
            </a:r>
            <a:r>
              <a:rPr lang="en-US" altLang="zh-CN" sz="3200" dirty="0"/>
              <a:t> framework</a:t>
            </a:r>
          </a:p>
          <a:p>
            <a:pPr algn="ctr"/>
            <a:endParaRPr lang="en-US" altLang="zh-CN" sz="3200" dirty="0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3741FBE-3F0D-5DCD-EA5E-CE068F0DE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FB268-5502-47E8-8A39-CAD094E9F9DE}" type="datetime1">
              <a:rPr lang="zh-CN" altLang="en-US" smtClean="0"/>
              <a:t>2024/7/19</a:t>
            </a:fld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BAC2401-D83F-8C9B-77AB-1C79B40B2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FECE7-304D-47F2-A417-4B21C93688D8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3605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EAAFFEC-62B7-C5E3-A545-6D44AF904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Easyjet_Zcharm</a:t>
            </a:r>
            <a:r>
              <a:rPr lang="en-US" altLang="zh-CN" dirty="0"/>
              <a:t> framework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9ED5E09-57C3-F455-67FB-6BF7A553A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40405"/>
            <a:ext cx="10257148" cy="4351338"/>
          </a:xfrm>
        </p:spPr>
        <p:txBody>
          <a:bodyPr/>
          <a:lstStyle/>
          <a:p>
            <a:r>
              <a:rPr lang="en-US" altLang="zh-CN" dirty="0"/>
              <a:t>Sample:mc23_13p6TeV.601229.PhPy8EG_A14_ttbar_hdamp258p75_SingleLep.deriv.DAOD_PHYS.e8514_s4159_r14799_p5980(from Rui)</a:t>
            </a:r>
          </a:p>
          <a:p>
            <a:r>
              <a:rPr lang="en-US" altLang="zh-CN" dirty="0" err="1"/>
              <a:t>Successly</a:t>
            </a:r>
            <a:r>
              <a:rPr lang="en-US" altLang="zh-CN" dirty="0"/>
              <a:t> run </a:t>
            </a:r>
            <a:r>
              <a:rPr lang="en-US" altLang="zh-CN" dirty="0" err="1"/>
              <a:t>Easyjet</a:t>
            </a:r>
            <a:r>
              <a:rPr lang="en-US" altLang="zh-CN" dirty="0"/>
              <a:t> and </a:t>
            </a:r>
            <a:r>
              <a:rPr lang="en-US" altLang="zh-CN" dirty="0" err="1"/>
              <a:t>ZCharmAnalysis</a:t>
            </a:r>
            <a:endParaRPr lang="en-US" altLang="zh-CN" dirty="0"/>
          </a:p>
          <a:p>
            <a:r>
              <a:rPr lang="en-US" altLang="zh-CN" dirty="0"/>
              <a:t>One problem in </a:t>
            </a:r>
            <a:r>
              <a:rPr lang="en-US" altLang="zh-CN" dirty="0" err="1"/>
              <a:t>ZCharm</a:t>
            </a:r>
            <a:r>
              <a:rPr lang="en-US" altLang="zh-CN" dirty="0"/>
              <a:t> </a:t>
            </a:r>
            <a:r>
              <a:rPr lang="en-US" altLang="zh-CN" dirty="0" err="1"/>
              <a:t>cutflow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DF9C447-B545-7F73-A79C-090E1C0B0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AF393-B67C-41A8-B24B-27B2AA6A83AD}" type="datetime1">
              <a:rPr lang="zh-CN" altLang="en-US" smtClean="0"/>
              <a:t>2024/7/19</a:t>
            </a:fld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368EFAA-6CF6-6BA3-39AD-E5F539354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E7DF-86A5-4575-9755-855D13A2F41C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120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B780935-D820-D46A-4A0C-126337A61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Problem in </a:t>
            </a:r>
            <a:r>
              <a:rPr lang="en-US" altLang="zh-CN" dirty="0" err="1"/>
              <a:t>cutflow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803DE5A-2A8B-FBF7-B07C-792095546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Cut: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altLang="zh-CN" dirty="0"/>
              <a:t>PASS_TRIGGER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altLang="zh-CN" dirty="0"/>
              <a:t>EXACTLY_TWO_LEPTONS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altLang="zh-CN" dirty="0"/>
              <a:t>OPPOSITE_CHARGE_LEPTONS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altLang="zh-CN" dirty="0"/>
              <a:t>DILEPTON_MASS_WINDOW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altLang="zh-CN" dirty="0"/>
              <a:t>MET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altLang="zh-CN" dirty="0"/>
              <a:t>ONE_B_JETS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altLang="zh-CN" dirty="0"/>
              <a:t>TWO_B_JETS</a:t>
            </a:r>
          </a:p>
          <a:p>
            <a:r>
              <a:rPr lang="en-US" altLang="zh-CN" dirty="0" err="1"/>
              <a:t>EvtNum</a:t>
            </a:r>
            <a:r>
              <a:rPr lang="en-US" altLang="zh-CN" dirty="0"/>
              <a:t> = 2000</a:t>
            </a:r>
          </a:p>
          <a:p>
            <a:r>
              <a:rPr lang="en-US" altLang="zh-CN" dirty="0"/>
              <a:t>Events can’t pass trigger</a:t>
            </a:r>
            <a:endParaRPr lang="zh-CN" altLang="en-US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A21406B4-7F3D-5700-C487-D57E526323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3319" y="862012"/>
            <a:ext cx="4409170" cy="2631895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F4ED3C89-A40D-D408-95F9-799CF89759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3319" y="3628844"/>
            <a:ext cx="4151070" cy="3013790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F3BF566D-BAFF-0844-7181-92AF89ECA6ED}"/>
              </a:ext>
            </a:extLst>
          </p:cNvPr>
          <p:cNvSpPr txBox="1"/>
          <p:nvPr/>
        </p:nvSpPr>
        <p:spPr>
          <a:xfrm>
            <a:off x="6205195" y="3357410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/>
              <a:t>1.PASS_EVENT_CLEANING_OR_OTHER_FILTER</a:t>
            </a:r>
            <a:endParaRPr lang="zh-CN" altLang="en-US" dirty="0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B7983F9B-77FF-B495-37E2-AEA76EFBA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F14F6-26D1-4B54-A2DF-854622E9A7CF}" type="datetime1">
              <a:rPr lang="zh-CN" altLang="en-US" smtClean="0"/>
              <a:t>2024/7/19</a:t>
            </a:fld>
            <a:endParaRPr lang="zh-CN" altLang="en-US"/>
          </a:p>
        </p:txBody>
      </p:sp>
      <p:sp>
        <p:nvSpPr>
          <p:cNvPr id="8" name="灯片编号占位符 7">
            <a:extLst>
              <a:ext uri="{FF2B5EF4-FFF2-40B4-BE49-F238E27FC236}">
                <a16:creationId xmlns:a16="http://schemas.microsoft.com/office/drawing/2014/main" id="{2C564834-8CB3-2D71-12AC-C37DA82C9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E7DF-86A5-4575-9755-855D13A2F41C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3776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72C9577-4898-1167-9234-976121510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Reason in </a:t>
            </a:r>
            <a:r>
              <a:rPr lang="en-US" altLang="zh-CN" dirty="0" err="1"/>
              <a:t>ZCharmAnalysis</a:t>
            </a:r>
            <a:r>
              <a:rPr lang="en-US" altLang="zh-CN" dirty="0"/>
              <a:t>(helped by Zhen)</a:t>
            </a:r>
            <a:endParaRPr lang="zh-CN" altLang="en-US" dirty="0"/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id="{FFB8CE14-1368-3D24-7D98-DD0DBF2F3A5A}"/>
              </a:ext>
            </a:extLst>
          </p:cNvPr>
          <p:cNvSpPr txBox="1"/>
          <p:nvPr/>
        </p:nvSpPr>
        <p:spPr>
          <a:xfrm>
            <a:off x="1070177" y="4363991"/>
            <a:ext cx="103789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In </a:t>
            </a:r>
            <a:r>
              <a:rPr lang="en-US" altLang="zh-CN" sz="2400" dirty="0" err="1"/>
              <a:t>ZCharmAnalysis,default</a:t>
            </a:r>
            <a:r>
              <a:rPr lang="en-US" altLang="zh-CN" sz="2400" dirty="0"/>
              <a:t> </a:t>
            </a:r>
            <a:r>
              <a:rPr lang="en-US" altLang="zh-CN" sz="2400" dirty="0" err="1"/>
              <a:t>leptonNum</a:t>
            </a:r>
            <a:r>
              <a:rPr lang="en-US" altLang="zh-CN" sz="2400" dirty="0"/>
              <a:t> is 2. But in used ttbar sample , there is </a:t>
            </a:r>
            <a:r>
              <a:rPr lang="en-US" altLang="zh-CN" sz="2400" dirty="0" err="1"/>
              <a:t>singlelepton</a:t>
            </a:r>
            <a:r>
              <a:rPr lang="en-US" altLang="zh-CN" sz="2400" dirty="0"/>
              <a:t> .</a:t>
            </a:r>
            <a:endParaRPr lang="zh-CN" altLang="en-US" sz="2400" dirty="0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1ED3854-9054-F358-D6EF-1505248BE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6835-76DD-44B1-AEA0-2D4ECA5106C6}" type="datetime1">
              <a:rPr lang="zh-CN" altLang="en-US" smtClean="0"/>
              <a:t>2024/7/19</a:t>
            </a:fld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77BE0B0-DFB3-56F3-2A58-2AF88B607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E7DF-86A5-4575-9755-855D13A2F41C}" type="slidenum">
              <a:rPr lang="zh-CN" altLang="en-US" smtClean="0"/>
              <a:t>5</a:t>
            </a:fld>
            <a:endParaRPr lang="zh-CN" altLang="en-US"/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63BEA739-108F-403B-D89A-1EF3946B04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499266"/>
              </p:ext>
            </p:extLst>
          </p:nvPr>
        </p:nvGraphicFramePr>
        <p:xfrm>
          <a:off x="479333" y="5211160"/>
          <a:ext cx="499097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5485">
                  <a:extLst>
                    <a:ext uri="{9D8B030D-6E8A-4147-A177-3AD203B41FA5}">
                      <a16:colId xmlns:a16="http://schemas.microsoft.com/office/drawing/2014/main" val="3446192910"/>
                    </a:ext>
                  </a:extLst>
                </a:gridCol>
                <a:gridCol w="2495485">
                  <a:extLst>
                    <a:ext uri="{9D8B030D-6E8A-4147-A177-3AD203B41FA5}">
                      <a16:colId xmlns:a16="http://schemas.microsoft.com/office/drawing/2014/main" val="32635883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ZCharm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Def of leptons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3681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Num_e</a:t>
                      </a:r>
                      <a:r>
                        <a:rPr lang="en-US" altLang="zh-CN" dirty="0"/>
                        <a:t> ≥ 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e1,e2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36971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Num_mu</a:t>
                      </a:r>
                      <a:r>
                        <a:rPr lang="en-US" altLang="zh-CN" dirty="0"/>
                        <a:t> ≥2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mu1,mu2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194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Num_e</a:t>
                      </a:r>
                      <a:r>
                        <a:rPr lang="en-US" altLang="zh-CN" dirty="0"/>
                        <a:t>=1&amp;Num_mu=1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e1,mu1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3834938"/>
                  </a:ext>
                </a:extLst>
              </a:tr>
            </a:tbl>
          </a:graphicData>
        </a:graphic>
      </p:graphicFrame>
      <p:graphicFrame>
        <p:nvGraphicFramePr>
          <p:cNvPr id="13" name="表格 12">
            <a:extLst>
              <a:ext uri="{FF2B5EF4-FFF2-40B4-BE49-F238E27FC236}">
                <a16:creationId xmlns:a16="http://schemas.microsoft.com/office/drawing/2014/main" id="{187C015D-06DD-6663-9591-3EAC15A1A3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761372"/>
              </p:ext>
            </p:extLst>
          </p:nvPr>
        </p:nvGraphicFramePr>
        <p:xfrm>
          <a:off x="6126192" y="4888523"/>
          <a:ext cx="486758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3794">
                  <a:extLst>
                    <a:ext uri="{9D8B030D-6E8A-4147-A177-3AD203B41FA5}">
                      <a16:colId xmlns:a16="http://schemas.microsoft.com/office/drawing/2014/main" val="405186805"/>
                    </a:ext>
                  </a:extLst>
                </a:gridCol>
                <a:gridCol w="2433794">
                  <a:extLst>
                    <a:ext uri="{9D8B030D-6E8A-4147-A177-3AD203B41FA5}">
                      <a16:colId xmlns:a16="http://schemas.microsoft.com/office/drawing/2014/main" val="15208780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SingleLepton.ttbar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Def of leptons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1099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Num_e</a:t>
                      </a:r>
                      <a:r>
                        <a:rPr lang="en-US" altLang="zh-CN" dirty="0"/>
                        <a:t> = 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e1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2972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Num_e</a:t>
                      </a:r>
                      <a:r>
                        <a:rPr lang="en-US" altLang="zh-CN" dirty="0"/>
                        <a:t> ≥ 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e1,e2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2866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Num_mu</a:t>
                      </a:r>
                      <a:r>
                        <a:rPr lang="en-US" altLang="zh-CN" dirty="0"/>
                        <a:t> = 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mu1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7243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Num_mu</a:t>
                      </a:r>
                      <a:r>
                        <a:rPr lang="en-US" altLang="zh-CN" dirty="0"/>
                        <a:t> ≥ 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mu1,mu2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6596677"/>
                  </a:ext>
                </a:extLst>
              </a:tr>
            </a:tbl>
          </a:graphicData>
        </a:graphic>
      </p:graphicFrame>
      <p:grpSp>
        <p:nvGrpSpPr>
          <p:cNvPr id="32" name="组合 31">
            <a:extLst>
              <a:ext uri="{FF2B5EF4-FFF2-40B4-BE49-F238E27FC236}">
                <a16:creationId xmlns:a16="http://schemas.microsoft.com/office/drawing/2014/main" id="{4F2CA727-DDB1-C3A9-7A37-68D8266467D5}"/>
              </a:ext>
            </a:extLst>
          </p:cNvPr>
          <p:cNvGrpSpPr/>
          <p:nvPr/>
        </p:nvGrpSpPr>
        <p:grpSpPr>
          <a:xfrm>
            <a:off x="310299" y="1513502"/>
            <a:ext cx="11346306" cy="2834317"/>
            <a:chOff x="838200" y="1584984"/>
            <a:chExt cx="11346306" cy="2834317"/>
          </a:xfrm>
        </p:grpSpPr>
        <p:grpSp>
          <p:nvGrpSpPr>
            <p:cNvPr id="47" name="组合 46">
              <a:extLst>
                <a:ext uri="{FF2B5EF4-FFF2-40B4-BE49-F238E27FC236}">
                  <a16:creationId xmlns:a16="http://schemas.microsoft.com/office/drawing/2014/main" id="{0E5B4E74-2064-40D3-74BF-9D126A31AF7E}"/>
                </a:ext>
              </a:extLst>
            </p:cNvPr>
            <p:cNvGrpSpPr/>
            <p:nvPr/>
          </p:nvGrpSpPr>
          <p:grpSpPr>
            <a:xfrm>
              <a:off x="838200" y="1584984"/>
              <a:ext cx="10006524" cy="2834317"/>
              <a:chOff x="351195" y="2904737"/>
              <a:chExt cx="10006524" cy="2834317"/>
            </a:xfrm>
          </p:grpSpPr>
          <p:grpSp>
            <p:nvGrpSpPr>
              <p:cNvPr id="6" name="组合 5">
                <a:extLst>
                  <a:ext uri="{FF2B5EF4-FFF2-40B4-BE49-F238E27FC236}">
                    <a16:creationId xmlns:a16="http://schemas.microsoft.com/office/drawing/2014/main" id="{FA6A08E5-AB53-9A01-BE7C-CB936C258494}"/>
                  </a:ext>
                </a:extLst>
              </p:cNvPr>
              <p:cNvGrpSpPr/>
              <p:nvPr/>
            </p:nvGrpSpPr>
            <p:grpSpPr>
              <a:xfrm>
                <a:off x="7312622" y="3272490"/>
                <a:ext cx="1369242" cy="655547"/>
                <a:chOff x="337009" y="4119514"/>
                <a:chExt cx="1404593" cy="659876"/>
              </a:xfrm>
            </p:grpSpPr>
            <p:sp>
              <p:nvSpPr>
                <p:cNvPr id="4" name="矩形 3">
                  <a:extLst>
                    <a:ext uri="{FF2B5EF4-FFF2-40B4-BE49-F238E27FC236}">
                      <a16:creationId xmlns:a16="http://schemas.microsoft.com/office/drawing/2014/main" id="{C4B05409-688B-5978-6B45-F1899989C148}"/>
                    </a:ext>
                  </a:extLst>
                </p:cNvPr>
                <p:cNvSpPr/>
                <p:nvPr/>
              </p:nvSpPr>
              <p:spPr>
                <a:xfrm>
                  <a:off x="337009" y="4119514"/>
                  <a:ext cx="1404593" cy="659876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5" name="文本框 4">
                  <a:extLst>
                    <a:ext uri="{FF2B5EF4-FFF2-40B4-BE49-F238E27FC236}">
                      <a16:creationId xmlns:a16="http://schemas.microsoft.com/office/drawing/2014/main" id="{F5DE5A73-D833-7BD6-B02F-B3465E703688}"/>
                    </a:ext>
                  </a:extLst>
                </p:cNvPr>
                <p:cNvSpPr txBox="1"/>
                <p:nvPr/>
              </p:nvSpPr>
              <p:spPr>
                <a:xfrm>
                  <a:off x="513761" y="4264786"/>
                  <a:ext cx="105108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dirty="0" err="1"/>
                    <a:t>m_bools</a:t>
                  </a:r>
                  <a:endParaRPr lang="zh-CN" altLang="en-US" dirty="0"/>
                </a:p>
              </p:txBody>
            </p:sp>
          </p:grpSp>
          <p:grpSp>
            <p:nvGrpSpPr>
              <p:cNvPr id="20" name="组合 19">
                <a:extLst>
                  <a:ext uri="{FF2B5EF4-FFF2-40B4-BE49-F238E27FC236}">
                    <a16:creationId xmlns:a16="http://schemas.microsoft.com/office/drawing/2014/main" id="{6253CC62-D72D-E5D2-F749-5C5337BE8868}"/>
                  </a:ext>
                </a:extLst>
              </p:cNvPr>
              <p:cNvGrpSpPr/>
              <p:nvPr/>
            </p:nvGrpSpPr>
            <p:grpSpPr>
              <a:xfrm>
                <a:off x="351195" y="2923645"/>
                <a:ext cx="10006524" cy="1821244"/>
                <a:chOff x="351195" y="2923645"/>
                <a:chExt cx="10006524" cy="1821244"/>
              </a:xfrm>
            </p:grpSpPr>
            <p:grpSp>
              <p:nvGrpSpPr>
                <p:cNvPr id="12" name="组合 11">
                  <a:extLst>
                    <a:ext uri="{FF2B5EF4-FFF2-40B4-BE49-F238E27FC236}">
                      <a16:creationId xmlns:a16="http://schemas.microsoft.com/office/drawing/2014/main" id="{F540603F-ACD3-0BB7-0788-E6BF082719E5}"/>
                    </a:ext>
                  </a:extLst>
                </p:cNvPr>
                <p:cNvGrpSpPr/>
                <p:nvPr/>
              </p:nvGrpSpPr>
              <p:grpSpPr>
                <a:xfrm>
                  <a:off x="351195" y="3108311"/>
                  <a:ext cx="1939518" cy="1531856"/>
                  <a:chOff x="2158738" y="3524221"/>
                  <a:chExt cx="1939518" cy="1531856"/>
                </a:xfrm>
              </p:grpSpPr>
              <p:sp>
                <p:nvSpPr>
                  <p:cNvPr id="9" name="椭圆 8">
                    <a:extLst>
                      <a:ext uri="{FF2B5EF4-FFF2-40B4-BE49-F238E27FC236}">
                        <a16:creationId xmlns:a16="http://schemas.microsoft.com/office/drawing/2014/main" id="{8DD9C5A3-7FA2-3AEC-B0D8-00A0C6F77991}"/>
                      </a:ext>
                    </a:extLst>
                  </p:cNvPr>
                  <p:cNvSpPr/>
                  <p:nvPr/>
                </p:nvSpPr>
                <p:spPr>
                  <a:xfrm>
                    <a:off x="2158738" y="3817855"/>
                    <a:ext cx="1593130" cy="961535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  <p:sp>
                <p:nvSpPr>
                  <p:cNvPr id="10" name="文本框 9">
                    <a:extLst>
                      <a:ext uri="{FF2B5EF4-FFF2-40B4-BE49-F238E27FC236}">
                        <a16:creationId xmlns:a16="http://schemas.microsoft.com/office/drawing/2014/main" id="{04FD8652-BB6A-335D-E1CA-7194E6CE4673}"/>
                      </a:ext>
                    </a:extLst>
                  </p:cNvPr>
                  <p:cNvSpPr txBox="1"/>
                  <p:nvPr/>
                </p:nvSpPr>
                <p:spPr>
                  <a:xfrm>
                    <a:off x="2248293" y="4105483"/>
                    <a:ext cx="1503575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dirty="0" err="1"/>
                      <a:t>CutManager</a:t>
                    </a:r>
                    <a:endParaRPr lang="zh-CN" altLang="en-US" dirty="0"/>
                  </a:p>
                </p:txBody>
              </p:sp>
              <p:sp>
                <p:nvSpPr>
                  <p:cNvPr id="11" name="左大括号 10">
                    <a:extLst>
                      <a:ext uri="{FF2B5EF4-FFF2-40B4-BE49-F238E27FC236}">
                        <a16:creationId xmlns:a16="http://schemas.microsoft.com/office/drawing/2014/main" id="{321B29B1-701B-09D7-0812-96391C9C1FC6}"/>
                      </a:ext>
                    </a:extLst>
                  </p:cNvPr>
                  <p:cNvSpPr/>
                  <p:nvPr/>
                </p:nvSpPr>
                <p:spPr>
                  <a:xfrm>
                    <a:off x="3751868" y="3524221"/>
                    <a:ext cx="346388" cy="1531856"/>
                  </a:xfrm>
                  <a:prstGeom prst="leftBrac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</p:grpSp>
            <p:sp>
              <p:nvSpPr>
                <p:cNvPr id="14" name="文本框 13">
                  <a:extLst>
                    <a:ext uri="{FF2B5EF4-FFF2-40B4-BE49-F238E27FC236}">
                      <a16:creationId xmlns:a16="http://schemas.microsoft.com/office/drawing/2014/main" id="{7B989C27-188F-8C6A-C07E-78574FA27119}"/>
                    </a:ext>
                  </a:extLst>
                </p:cNvPr>
                <p:cNvSpPr txBox="1"/>
                <p:nvPr/>
              </p:nvSpPr>
              <p:spPr>
                <a:xfrm>
                  <a:off x="1944325" y="2923645"/>
                  <a:ext cx="2288310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lvl="1"/>
                  <a:r>
                    <a:rPr lang="en-US" altLang="zh-CN" dirty="0"/>
                    <a:t>PASS_TRIGGER</a:t>
                  </a:r>
                </a:p>
              </p:txBody>
            </p:sp>
            <p:sp>
              <p:nvSpPr>
                <p:cNvPr id="16" name="文本框 15">
                  <a:extLst>
                    <a:ext uri="{FF2B5EF4-FFF2-40B4-BE49-F238E27FC236}">
                      <a16:creationId xmlns:a16="http://schemas.microsoft.com/office/drawing/2014/main" id="{599B5E1F-6B15-9C03-8EC4-95878DBA823C}"/>
                    </a:ext>
                  </a:extLst>
                </p:cNvPr>
                <p:cNvSpPr txBox="1"/>
                <p:nvPr/>
              </p:nvSpPr>
              <p:spPr>
                <a:xfrm>
                  <a:off x="1932100" y="3369276"/>
                  <a:ext cx="3293787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lvl="1"/>
                  <a:r>
                    <a:rPr lang="en-US" altLang="zh-CN" dirty="0"/>
                    <a:t>EXACTLY_TWO_LEPTONS</a:t>
                  </a:r>
                </a:p>
              </p:txBody>
            </p:sp>
            <p:sp>
              <p:nvSpPr>
                <p:cNvPr id="18" name="文本框 17">
                  <a:extLst>
                    <a:ext uri="{FF2B5EF4-FFF2-40B4-BE49-F238E27FC236}">
                      <a16:creationId xmlns:a16="http://schemas.microsoft.com/office/drawing/2014/main" id="{3BA71974-1CC2-BB5C-DFA6-6C4245CF9F52}"/>
                    </a:ext>
                  </a:extLst>
                </p:cNvPr>
                <p:cNvSpPr txBox="1"/>
                <p:nvPr/>
              </p:nvSpPr>
              <p:spPr>
                <a:xfrm>
                  <a:off x="1932100" y="3827917"/>
                  <a:ext cx="3664624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lvl="1"/>
                  <a:r>
                    <a:rPr lang="en-US" altLang="zh-CN" dirty="0"/>
                    <a:t>OPPOSITE_CHARGE_LEPTONS</a:t>
                  </a:r>
                </a:p>
              </p:txBody>
            </p:sp>
            <p:sp>
              <p:nvSpPr>
                <p:cNvPr id="19" name="文本框 18">
                  <a:extLst>
                    <a:ext uri="{FF2B5EF4-FFF2-40B4-BE49-F238E27FC236}">
                      <a16:creationId xmlns:a16="http://schemas.microsoft.com/office/drawing/2014/main" id="{EFE22D87-4B10-0B36-15CD-98669CAC1A3C}"/>
                    </a:ext>
                  </a:extLst>
                </p:cNvPr>
                <p:cNvSpPr txBox="1"/>
                <p:nvPr/>
              </p:nvSpPr>
              <p:spPr>
                <a:xfrm>
                  <a:off x="2688162" y="4283224"/>
                  <a:ext cx="23071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800" dirty="0"/>
                    <a:t>●●●</a:t>
                  </a:r>
                  <a:endParaRPr lang="zh-CN" altLang="en-US" sz="800" dirty="0"/>
                </a:p>
              </p:txBody>
            </p:sp>
            <p:sp>
              <p:nvSpPr>
                <p:cNvPr id="25" name="文本框 24">
                  <a:extLst>
                    <a:ext uri="{FF2B5EF4-FFF2-40B4-BE49-F238E27FC236}">
                      <a16:creationId xmlns:a16="http://schemas.microsoft.com/office/drawing/2014/main" id="{589CD742-02BA-3CB9-43B2-FFF5469C7E64}"/>
                    </a:ext>
                  </a:extLst>
                </p:cNvPr>
                <p:cNvSpPr txBox="1"/>
                <p:nvPr/>
              </p:nvSpPr>
              <p:spPr>
                <a:xfrm>
                  <a:off x="10127005" y="3523065"/>
                  <a:ext cx="23071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800" dirty="0"/>
                    <a:t>●●●</a:t>
                  </a:r>
                  <a:endParaRPr lang="zh-CN" altLang="en-US" sz="800" dirty="0"/>
                </a:p>
              </p:txBody>
            </p:sp>
            <p:sp>
              <p:nvSpPr>
                <p:cNvPr id="27" name="文本框 26">
                  <a:extLst>
                    <a:ext uri="{FF2B5EF4-FFF2-40B4-BE49-F238E27FC236}">
                      <a16:creationId xmlns:a16="http://schemas.microsoft.com/office/drawing/2014/main" id="{1B80F8C3-2132-4E16-2391-6A972A10F09D}"/>
                    </a:ext>
                  </a:extLst>
                </p:cNvPr>
                <p:cNvSpPr txBox="1"/>
                <p:nvPr/>
              </p:nvSpPr>
              <p:spPr>
                <a:xfrm>
                  <a:off x="10127005" y="3958929"/>
                  <a:ext cx="23071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800" dirty="0"/>
                    <a:t>●●●</a:t>
                  </a:r>
                  <a:endParaRPr lang="zh-CN" altLang="en-US" sz="800" dirty="0"/>
                </a:p>
              </p:txBody>
            </p:sp>
          </p:grpSp>
          <p:cxnSp>
            <p:nvCxnSpPr>
              <p:cNvPr id="22" name="直接箭头连接符 21">
                <a:extLst>
                  <a:ext uri="{FF2B5EF4-FFF2-40B4-BE49-F238E27FC236}">
                    <a16:creationId xmlns:a16="http://schemas.microsoft.com/office/drawing/2014/main" id="{676C5AD0-52BD-1ADE-1A48-CE00D24537B0}"/>
                  </a:ext>
                </a:extLst>
              </p:cNvPr>
              <p:cNvCxnSpPr>
                <a:stCxn id="14" idx="3"/>
                <a:endCxn id="4" idx="1"/>
              </p:cNvCxnSpPr>
              <p:nvPr/>
            </p:nvCxnSpPr>
            <p:spPr>
              <a:xfrm>
                <a:off x="4232635" y="3108311"/>
                <a:ext cx="3079987" cy="49195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接箭头连接符 23">
                <a:extLst>
                  <a:ext uri="{FF2B5EF4-FFF2-40B4-BE49-F238E27FC236}">
                    <a16:creationId xmlns:a16="http://schemas.microsoft.com/office/drawing/2014/main" id="{855AEB30-0579-D460-605B-6705D3B0DC55}"/>
                  </a:ext>
                </a:extLst>
              </p:cNvPr>
              <p:cNvCxnSpPr>
                <a:stCxn id="16" idx="3"/>
                <a:endCxn id="4" idx="1"/>
              </p:cNvCxnSpPr>
              <p:nvPr/>
            </p:nvCxnSpPr>
            <p:spPr>
              <a:xfrm>
                <a:off x="5225887" y="3553942"/>
                <a:ext cx="2086735" cy="4632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接箭头连接符 25">
                <a:extLst>
                  <a:ext uri="{FF2B5EF4-FFF2-40B4-BE49-F238E27FC236}">
                    <a16:creationId xmlns:a16="http://schemas.microsoft.com/office/drawing/2014/main" id="{18758C7E-9F2B-9E88-A7D8-64460E4953AF}"/>
                  </a:ext>
                </a:extLst>
              </p:cNvPr>
              <p:cNvCxnSpPr>
                <a:cxnSpLocks/>
                <a:stCxn id="18" idx="3"/>
                <a:endCxn id="4" idx="1"/>
              </p:cNvCxnSpPr>
              <p:nvPr/>
            </p:nvCxnSpPr>
            <p:spPr>
              <a:xfrm flipV="1">
                <a:off x="5596724" y="3600264"/>
                <a:ext cx="1715898" cy="41231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文本框 27">
                <a:extLst>
                  <a:ext uri="{FF2B5EF4-FFF2-40B4-BE49-F238E27FC236}">
                    <a16:creationId xmlns:a16="http://schemas.microsoft.com/office/drawing/2014/main" id="{B2A9B2A2-E625-A915-8889-B0E96E33F28E}"/>
                  </a:ext>
                </a:extLst>
              </p:cNvPr>
              <p:cNvSpPr txBox="1"/>
              <p:nvPr/>
            </p:nvSpPr>
            <p:spPr>
              <a:xfrm>
                <a:off x="6715964" y="2904737"/>
                <a:ext cx="281526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/>
                  <a:t>Vector of {cut : bool}</a:t>
                </a:r>
                <a:endParaRPr lang="zh-CN" altLang="en-US" dirty="0"/>
              </a:p>
            </p:txBody>
          </p:sp>
          <p:grpSp>
            <p:nvGrpSpPr>
              <p:cNvPr id="31" name="组合 30">
                <a:extLst>
                  <a:ext uri="{FF2B5EF4-FFF2-40B4-BE49-F238E27FC236}">
                    <a16:creationId xmlns:a16="http://schemas.microsoft.com/office/drawing/2014/main" id="{B1D239D4-1A9D-79EE-F1F1-A9B0D804EC0A}"/>
                  </a:ext>
                </a:extLst>
              </p:cNvPr>
              <p:cNvGrpSpPr/>
              <p:nvPr/>
            </p:nvGrpSpPr>
            <p:grpSpPr>
              <a:xfrm>
                <a:off x="2803519" y="5296135"/>
                <a:ext cx="1008668" cy="442919"/>
                <a:chOff x="2290713" y="5203596"/>
                <a:chExt cx="1008668" cy="442919"/>
              </a:xfrm>
            </p:grpSpPr>
            <p:sp>
              <p:nvSpPr>
                <p:cNvPr id="29" name="文本框 28">
                  <a:extLst>
                    <a:ext uri="{FF2B5EF4-FFF2-40B4-BE49-F238E27FC236}">
                      <a16:creationId xmlns:a16="http://schemas.microsoft.com/office/drawing/2014/main" id="{9DCBA0FA-8E21-CA1E-CD4C-B3D7EAE1E4B5}"/>
                    </a:ext>
                  </a:extLst>
                </p:cNvPr>
                <p:cNvSpPr txBox="1"/>
                <p:nvPr/>
              </p:nvSpPr>
              <p:spPr>
                <a:xfrm>
                  <a:off x="2366128" y="5203596"/>
                  <a:ext cx="83451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dirty="0"/>
                    <a:t>Events</a:t>
                  </a:r>
                  <a:endParaRPr lang="zh-CN" altLang="en-US" dirty="0"/>
                </a:p>
              </p:txBody>
            </p:sp>
            <p:sp>
              <p:nvSpPr>
                <p:cNvPr id="30" name="矩形 29">
                  <a:extLst>
                    <a:ext uri="{FF2B5EF4-FFF2-40B4-BE49-F238E27FC236}">
                      <a16:creationId xmlns:a16="http://schemas.microsoft.com/office/drawing/2014/main" id="{6D0F6501-8D26-65B0-82D6-20DAC745D8C5}"/>
                    </a:ext>
                  </a:extLst>
                </p:cNvPr>
                <p:cNvSpPr/>
                <p:nvPr/>
              </p:nvSpPr>
              <p:spPr>
                <a:xfrm>
                  <a:off x="2290713" y="5203597"/>
                  <a:ext cx="1008668" cy="442918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cxnSp>
            <p:nvCxnSpPr>
              <p:cNvPr id="33" name="直接箭头连接符 32">
                <a:extLst>
                  <a:ext uri="{FF2B5EF4-FFF2-40B4-BE49-F238E27FC236}">
                    <a16:creationId xmlns:a16="http://schemas.microsoft.com/office/drawing/2014/main" id="{F2E45482-CBFF-5F02-B71B-7417CEB87921}"/>
                  </a:ext>
                </a:extLst>
              </p:cNvPr>
              <p:cNvCxnSpPr>
                <a:cxnSpLocks/>
                <a:stCxn id="30" idx="0"/>
              </p:cNvCxnSpPr>
              <p:nvPr/>
            </p:nvCxnSpPr>
            <p:spPr>
              <a:xfrm flipV="1">
                <a:off x="3307853" y="4640167"/>
                <a:ext cx="8472" cy="65596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文本框 35">
                <a:extLst>
                  <a:ext uri="{FF2B5EF4-FFF2-40B4-BE49-F238E27FC236}">
                    <a16:creationId xmlns:a16="http://schemas.microsoft.com/office/drawing/2014/main" id="{D882E6A7-D03E-2B6E-7E61-084A451AA5AF}"/>
                  </a:ext>
                </a:extLst>
              </p:cNvPr>
              <p:cNvSpPr txBox="1"/>
              <p:nvPr/>
            </p:nvSpPr>
            <p:spPr>
              <a:xfrm>
                <a:off x="5579337" y="3273920"/>
                <a:ext cx="11904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/>
                  <a:t>evaluate</a:t>
                </a:r>
                <a:endParaRPr lang="zh-CN" altLang="en-US" dirty="0"/>
              </a:p>
            </p:txBody>
          </p:sp>
          <p:cxnSp>
            <p:nvCxnSpPr>
              <p:cNvPr id="38" name="直接箭头连接符 37">
                <a:extLst>
                  <a:ext uri="{FF2B5EF4-FFF2-40B4-BE49-F238E27FC236}">
                    <a16:creationId xmlns:a16="http://schemas.microsoft.com/office/drawing/2014/main" id="{D57EF6D4-BE4A-0684-BE8C-F44DA8F29E13}"/>
                  </a:ext>
                </a:extLst>
              </p:cNvPr>
              <p:cNvCxnSpPr>
                <a:cxnSpLocks/>
                <a:stCxn id="4" idx="2"/>
              </p:cNvCxnSpPr>
              <p:nvPr/>
            </p:nvCxnSpPr>
            <p:spPr>
              <a:xfrm flipH="1">
                <a:off x="7232931" y="3928037"/>
                <a:ext cx="764312" cy="108985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接箭头连接符 39">
                <a:extLst>
                  <a:ext uri="{FF2B5EF4-FFF2-40B4-BE49-F238E27FC236}">
                    <a16:creationId xmlns:a16="http://schemas.microsoft.com/office/drawing/2014/main" id="{183464AD-A204-D6E7-FCAA-5E6ED9376FD0}"/>
                  </a:ext>
                </a:extLst>
              </p:cNvPr>
              <p:cNvCxnSpPr>
                <a:stCxn id="4" idx="2"/>
              </p:cNvCxnSpPr>
              <p:nvPr/>
            </p:nvCxnSpPr>
            <p:spPr>
              <a:xfrm>
                <a:off x="7997243" y="3928037"/>
                <a:ext cx="905492" cy="108985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文本框 41">
                <a:extLst>
                  <a:ext uri="{FF2B5EF4-FFF2-40B4-BE49-F238E27FC236}">
                    <a16:creationId xmlns:a16="http://schemas.microsoft.com/office/drawing/2014/main" id="{66036DFD-F0F5-24BE-306E-F0A9D9129314}"/>
                  </a:ext>
                </a:extLst>
              </p:cNvPr>
              <p:cNvSpPr txBox="1"/>
              <p:nvPr/>
            </p:nvSpPr>
            <p:spPr>
              <a:xfrm rot="18422066">
                <a:off x="7168431" y="4155689"/>
                <a:ext cx="67696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/>
                  <a:t>yes</a:t>
                </a:r>
                <a:endParaRPr lang="zh-CN" altLang="en-US" dirty="0"/>
              </a:p>
            </p:txBody>
          </p:sp>
          <p:sp>
            <p:nvSpPr>
              <p:cNvPr id="43" name="文本框 42">
                <a:extLst>
                  <a:ext uri="{FF2B5EF4-FFF2-40B4-BE49-F238E27FC236}">
                    <a16:creationId xmlns:a16="http://schemas.microsoft.com/office/drawing/2014/main" id="{F08F230B-A659-92C2-7991-EFB41AFDE683}"/>
                  </a:ext>
                </a:extLst>
              </p:cNvPr>
              <p:cNvSpPr txBox="1"/>
              <p:nvPr/>
            </p:nvSpPr>
            <p:spPr>
              <a:xfrm rot="3130944">
                <a:off x="8325432" y="4341268"/>
                <a:ext cx="67696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/>
                  <a:t>no</a:t>
                </a:r>
                <a:endParaRPr lang="zh-CN" altLang="en-US" dirty="0"/>
              </a:p>
            </p:txBody>
          </p:sp>
          <p:sp>
            <p:nvSpPr>
              <p:cNvPr id="44" name="文本框 43">
                <a:extLst>
                  <a:ext uri="{FF2B5EF4-FFF2-40B4-BE49-F238E27FC236}">
                    <a16:creationId xmlns:a16="http://schemas.microsoft.com/office/drawing/2014/main" id="{F8CF2720-D695-F53F-D560-EEAA0D915021}"/>
                  </a:ext>
                </a:extLst>
              </p:cNvPr>
              <p:cNvSpPr txBox="1"/>
              <p:nvPr/>
            </p:nvSpPr>
            <p:spPr>
              <a:xfrm flipH="1">
                <a:off x="6912353" y="4940577"/>
                <a:ext cx="69791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/>
                  <a:t>true</a:t>
                </a:r>
                <a:endParaRPr lang="zh-CN" altLang="en-US" dirty="0"/>
              </a:p>
            </p:txBody>
          </p:sp>
          <p:sp>
            <p:nvSpPr>
              <p:cNvPr id="46" name="文本框 45">
                <a:extLst>
                  <a:ext uri="{FF2B5EF4-FFF2-40B4-BE49-F238E27FC236}">
                    <a16:creationId xmlns:a16="http://schemas.microsoft.com/office/drawing/2014/main" id="{97F78DCA-7842-A60E-670E-6425CE3679AF}"/>
                  </a:ext>
                </a:extLst>
              </p:cNvPr>
              <p:cNvSpPr txBox="1"/>
              <p:nvPr/>
            </p:nvSpPr>
            <p:spPr>
              <a:xfrm flipH="1">
                <a:off x="8600882" y="4968151"/>
                <a:ext cx="69791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/>
                  <a:t>false</a:t>
                </a:r>
                <a:endParaRPr lang="zh-CN" altLang="en-US" dirty="0"/>
              </a:p>
            </p:txBody>
          </p:sp>
        </p:grpSp>
        <p:sp>
          <p:nvSpPr>
            <p:cNvPr id="15" name="双大括号 14">
              <a:extLst>
                <a:ext uri="{FF2B5EF4-FFF2-40B4-BE49-F238E27FC236}">
                  <a16:creationId xmlns:a16="http://schemas.microsoft.com/office/drawing/2014/main" id="{E70F7239-CF96-1939-CC3D-C89C85015D6A}"/>
                </a:ext>
              </a:extLst>
            </p:cNvPr>
            <p:cNvSpPr/>
            <p:nvPr/>
          </p:nvSpPr>
          <p:spPr>
            <a:xfrm>
              <a:off x="9481611" y="1655564"/>
              <a:ext cx="2702895" cy="1513043"/>
            </a:xfrm>
            <a:prstGeom prst="bracePair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F87A664B-8408-AEF3-B5AB-0F133514C1DA}"/>
                </a:ext>
              </a:extLst>
            </p:cNvPr>
            <p:cNvSpPr txBox="1"/>
            <p:nvPr/>
          </p:nvSpPr>
          <p:spPr>
            <a:xfrm>
              <a:off x="9745687" y="1721689"/>
              <a:ext cx="219807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err="1"/>
                <a:t>PASS_TRIGGER:false</a:t>
              </a:r>
              <a:endParaRPr lang="en-US" altLang="zh-CN" dirty="0"/>
            </a:p>
            <a:p>
              <a:endParaRPr lang="zh-CN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383561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B0F2610-395B-BBE6-DD48-5C88F1A85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Cutflow</a:t>
            </a:r>
            <a:r>
              <a:rPr lang="en-US" altLang="zh-CN" dirty="0"/>
              <a:t> Results</a:t>
            </a:r>
            <a:endParaRPr lang="zh-CN" altLang="en-US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13B4A2F5-4E23-269E-3801-FA95FE09D5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0760" y="1237196"/>
            <a:ext cx="4460056" cy="2671042"/>
          </a:xfrm>
          <a:prstGeom prst="rect">
            <a:avLst/>
          </a:prstGeom>
        </p:spPr>
      </p:pic>
      <p:pic>
        <p:nvPicPr>
          <p:cNvPr id="15" name="内容占位符 14">
            <a:extLst>
              <a:ext uri="{FF2B5EF4-FFF2-40B4-BE49-F238E27FC236}">
                <a16:creationId xmlns:a16="http://schemas.microsoft.com/office/drawing/2014/main" id="{5BC956DF-02B8-9ABE-8EA9-85CECB6ED2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46" y="1279829"/>
            <a:ext cx="4332625" cy="2585776"/>
          </a:xfrm>
        </p:spPr>
      </p:pic>
      <p:sp>
        <p:nvSpPr>
          <p:cNvPr id="18" name="文本框 17">
            <a:extLst>
              <a:ext uri="{FF2B5EF4-FFF2-40B4-BE49-F238E27FC236}">
                <a16:creationId xmlns:a16="http://schemas.microsoft.com/office/drawing/2014/main" id="{765B7043-FA6B-AD15-B239-ABBFCD07E593}"/>
              </a:ext>
            </a:extLst>
          </p:cNvPr>
          <p:cNvSpPr txBox="1"/>
          <p:nvPr/>
        </p:nvSpPr>
        <p:spPr>
          <a:xfrm>
            <a:off x="842521" y="6340180"/>
            <a:ext cx="4769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1.PASS_EVENT_CLEANING_OR_OTHER_FILTER</a:t>
            </a:r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A90E7112-2C2C-FE6D-1C01-0202875973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634" y="3804431"/>
            <a:ext cx="4414633" cy="2585776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123F65F7-C68C-5447-2B30-28C38E5D4A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142" y="3804431"/>
            <a:ext cx="4506085" cy="2842614"/>
          </a:xfrm>
          <a:prstGeom prst="rect">
            <a:avLst/>
          </a:prstGeom>
        </p:spPr>
      </p:pic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ACA68F1-FF69-9B79-2BB2-200574640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7335C-447E-4201-9D8F-3C986F397CC2}" type="datetime1">
              <a:rPr lang="zh-CN" altLang="en-US" smtClean="0"/>
              <a:t>2024/7/19</a:t>
            </a:fld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22B0BF1-1102-4ACD-F992-BBD92EE5A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E7DF-86A5-4575-9755-855D13A2F41C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2201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28ADCFB-2089-B61F-BE5A-1DCF5702B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 &amp; Plans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9F6E46B-6ED5-576C-2E5E-2D0106AECF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Successfully compile and run code on </a:t>
            </a:r>
            <a:r>
              <a:rPr lang="en-US" altLang="zh-CN" dirty="0" err="1"/>
              <a:t>lxplus</a:t>
            </a:r>
            <a:endParaRPr lang="en-US" altLang="zh-CN" dirty="0"/>
          </a:p>
          <a:p>
            <a:r>
              <a:rPr lang="en-US" altLang="zh-CN" dirty="0"/>
              <a:t>Find and solve problem in </a:t>
            </a:r>
            <a:r>
              <a:rPr lang="en-US" altLang="zh-CN" dirty="0" err="1"/>
              <a:t>cutflow</a:t>
            </a:r>
            <a:endParaRPr lang="en-US" altLang="zh-CN" dirty="0"/>
          </a:p>
          <a:p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Plans</a:t>
            </a:r>
          </a:p>
          <a:p>
            <a:r>
              <a:rPr lang="en-US" altLang="zh-CN" dirty="0"/>
              <a:t>Continue to see other cuts </a:t>
            </a:r>
          </a:p>
          <a:p>
            <a:r>
              <a:rPr lang="en-US" altLang="zh-CN" dirty="0"/>
              <a:t>Get some variables </a:t>
            </a:r>
          </a:p>
          <a:p>
            <a:pPr marL="0" indent="0">
              <a:buNone/>
            </a:pP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E75C42B-60C6-80E6-2E4C-6FE196D36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DA121-3A72-4038-9D20-B55347976F95}" type="datetime1">
              <a:rPr lang="zh-CN" altLang="en-US" smtClean="0"/>
              <a:t>2024/7/19</a:t>
            </a:fld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81F2A11-4DF4-1528-184F-B01BBFF97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E7DF-86A5-4575-9755-855D13A2F41C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8191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34519C-6BA7-44CE-64CF-2269B8A8C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Other Filters</a:t>
            </a: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19E73730-6A0F-84B4-6ABF-9D05CD32D4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42544"/>
            <a:ext cx="10515600" cy="2187041"/>
          </a:xfrm>
        </p:spPr>
      </p:pic>
      <p:sp>
        <p:nvSpPr>
          <p:cNvPr id="3" name="日期占位符 2">
            <a:extLst>
              <a:ext uri="{FF2B5EF4-FFF2-40B4-BE49-F238E27FC236}">
                <a16:creationId xmlns:a16="http://schemas.microsoft.com/office/drawing/2014/main" id="{A2CA2179-15E5-5BB8-473A-AC9280073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22F49-2FDD-4EE1-AFEC-3841CA8E7AFF}" type="datetime1">
              <a:rPr lang="zh-CN" altLang="en-US" smtClean="0"/>
              <a:t>2024/7/19</a:t>
            </a:fld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542F0E8-E94C-639C-9709-FE546E656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E7DF-86A5-4575-9755-855D13A2F41C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2258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313</Words>
  <Application>Microsoft Office PowerPoint</Application>
  <PresentationFormat>宽屏</PresentationFormat>
  <Paragraphs>86</Paragraphs>
  <Slides>8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2" baseType="lpstr">
      <vt:lpstr>等线</vt:lpstr>
      <vt:lpstr>等线 Light</vt:lpstr>
      <vt:lpstr>Arial</vt:lpstr>
      <vt:lpstr>Office 主题​​</vt:lpstr>
      <vt:lpstr>H2a4b updates</vt:lpstr>
      <vt:lpstr>Analysis overview</vt:lpstr>
      <vt:lpstr>Easyjet_Zcharm framework</vt:lpstr>
      <vt:lpstr>Problem in cutflow</vt:lpstr>
      <vt:lpstr>Reason in ZCharmAnalysis(helped by Zhen)</vt:lpstr>
      <vt:lpstr>Cutflow Results</vt:lpstr>
      <vt:lpstr>Summary &amp; Plans</vt:lpstr>
      <vt:lpstr>Other Filters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泽林 燕</dc:creator>
  <cp:lastModifiedBy>泽林 燕</cp:lastModifiedBy>
  <cp:revision>11</cp:revision>
  <dcterms:created xsi:type="dcterms:W3CDTF">2024-07-18T13:57:14Z</dcterms:created>
  <dcterms:modified xsi:type="dcterms:W3CDTF">2024-07-19T05:48:44Z</dcterms:modified>
</cp:coreProperties>
</file>