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5" r:id="rId3"/>
    <p:sldId id="372" r:id="rId4"/>
    <p:sldId id="373" r:id="rId5"/>
    <p:sldId id="374" r:id="rId6"/>
    <p:sldId id="391" r:id="rId7"/>
    <p:sldId id="375" r:id="rId8"/>
    <p:sldId id="376" r:id="rId9"/>
    <p:sldId id="393" r:id="rId10"/>
    <p:sldId id="387" r:id="rId11"/>
    <p:sldId id="388" r:id="rId12"/>
    <p:sldId id="378" r:id="rId13"/>
    <p:sldId id="380" r:id="rId14"/>
    <p:sldId id="381" r:id="rId15"/>
    <p:sldId id="383" r:id="rId16"/>
    <p:sldId id="385" r:id="rId17"/>
    <p:sldId id="386" r:id="rId18"/>
    <p:sldId id="392" r:id="rId19"/>
    <p:sldId id="394" r:id="rId20"/>
    <p:sldId id="395" r:id="rId21"/>
    <p:sldId id="396" r:id="rId22"/>
    <p:sldId id="397" r:id="rId23"/>
    <p:sldId id="384" r:id="rId24"/>
    <p:sldId id="390" r:id="rId25"/>
    <p:sldId id="389" r:id="rId26"/>
    <p:sldId id="37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9A7D36F-9305-42AF-932E-66DAC0AD6A69}">
          <p14:sldIdLst>
            <p14:sldId id="256"/>
            <p14:sldId id="325"/>
            <p14:sldId id="372"/>
            <p14:sldId id="373"/>
            <p14:sldId id="374"/>
            <p14:sldId id="391"/>
            <p14:sldId id="375"/>
            <p14:sldId id="376"/>
            <p14:sldId id="393"/>
            <p14:sldId id="387"/>
            <p14:sldId id="388"/>
            <p14:sldId id="378"/>
            <p14:sldId id="380"/>
            <p14:sldId id="381"/>
            <p14:sldId id="383"/>
            <p14:sldId id="385"/>
            <p14:sldId id="386"/>
            <p14:sldId id="392"/>
            <p14:sldId id="394"/>
            <p14:sldId id="395"/>
            <p14:sldId id="396"/>
            <p14:sldId id="397"/>
            <p14:sldId id="384"/>
          </p14:sldIdLst>
        </p14:section>
        <p14:section name="无标题节" id="{A7FBAFB4-AD5C-4604-9C01-347615E8156D}">
          <p14:sldIdLst>
            <p14:sldId id="390"/>
            <p14:sldId id="389"/>
            <p14:sldId id="3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ng Jie" initials="SJ" lastIdx="3" clrIdx="0">
    <p:extLst>
      <p:ext uri="{19B8F6BF-5375-455C-9EA6-DF929625EA0E}">
        <p15:presenceInfo xmlns:p15="http://schemas.microsoft.com/office/powerpoint/2012/main" userId="7071ac2979bef5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16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31" autoAdjust="0"/>
    <p:restoredTop sz="94660"/>
  </p:normalViewPr>
  <p:slideViewPr>
    <p:cSldViewPr snapToGrid="0">
      <p:cViewPr varScale="1">
        <p:scale>
          <a:sx n="63" d="100"/>
          <a:sy n="63" d="100"/>
        </p:scale>
        <p:origin x="4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EA8199A-A773-9D2C-61F3-9A69048169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47F00C9-0F32-5350-BF6D-71D0C050AE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4CBB8-40C7-420E-AAED-77DF708E8D5B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777BBE4-7E52-1974-CA15-E6EF6E006E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30B8F0-CFE8-9CE9-0FDE-D58716F7FF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3779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05.0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24575,'5'0'0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10.3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24575,'9'0'0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11.1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24575,'10'0'0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11.8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12.6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24575,'0'9'0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13.1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24575,'9'0'0,"4"9"0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14.0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14.9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05.0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24575,'5'0'0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05.7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06.5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24575,'9'0'0,"4"5"0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05.7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07.4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07.9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24575,'10'0'0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08.4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24575,'0'5'0,"9"11"0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09.03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24575,'0'5'0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09.5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24575,'10'0'0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09.9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10.3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24575,'9'0'0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11.1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24575,'10'0'0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11.84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12.67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24575,'0'9'0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06.5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24575,'9'0'0,"4"5"0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13.1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24575,'9'0'0,"4"9"0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14.0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14.9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07.4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07.9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24575,'10'0'0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08.4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24575,'0'5'0,"9"11"0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09.03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24575,'0'5'0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09.5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24575,'10'0'0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9T04:23:09.9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B21DD-E057-4A4D-91EC-8DD4793A5B82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A75F8-B3E7-42F7-B280-26F935B3D9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30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75F8-B3E7-42F7-B280-26F935B3D9E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66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7E037-7F5D-082E-181A-B6D2D2617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F48EE8D-AA34-5226-282D-35BA5178F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31E59FE-8C82-C15D-0C36-1C2BAAED3E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61E53D-99ED-CACA-1F60-E62F360F98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75F8-B3E7-42F7-B280-26F935B3D9E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550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93BA4-96A6-817C-55A2-47DAC7265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91DFCAC-B18C-F21E-A2D6-AB1B668B9C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58F99B1-A664-A122-8FBC-2F020778E7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44A1D0-A544-D2EA-C461-D1C402B6F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75F8-B3E7-42F7-B280-26F935B3D9E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63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1099B-F725-239A-0593-CE889D351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37E3E05-980E-D8E3-3042-B7F330F363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0AEE5A3-6FA5-AAC3-E2BC-9640ADFCF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EECB40-4DFA-5004-2D3E-FD1D3BAE81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75F8-B3E7-42F7-B280-26F935B3D9E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237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59FEC-95BF-C0B0-955F-AB69FD6A2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7B6C90E-D4EB-ECCA-3BF5-E735C0636D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B351249-48E7-1A3C-4D23-D5643F3EF6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5F8D6C-160E-AEC1-5D85-0E39029D11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A75F8-B3E7-42F7-B280-26F935B3D9E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45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820E22-52CF-7DA4-5C44-F95EA00C4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A4A2A68-C5D3-89BD-DF96-06497EF65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F7480F-BC6D-7E74-8FDA-F8080C495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E368-3B87-4799-BF6A-39CE7F35B1E6}" type="datetime1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CF4E70-0D92-2ECF-7661-03CE6555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9C2D0C-74AC-0CF2-D5F5-3E68CDEF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85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4C406-BA9D-349D-7699-6B5B697AD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751835-2631-CA7F-5BA4-B1FB1B42F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05628C-2DCF-CC14-7237-901E78290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45C2-21FB-4D53-B96F-2574DBF24598}" type="datetime1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D6B464-769A-3D9D-507A-7F7B7E1C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C07AAD-E11B-6616-0C63-2465CAFB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45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79B6472-8C73-9F97-52BD-ED90C964E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702CBFA-7616-F30A-DD04-FEC581D50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9A0126-BE9E-B189-D2C8-3646C7B05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6AC5-93E2-4948-AA61-37BBC02C64E7}" type="datetime1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702BA9-A22B-61A8-227A-1A37966DC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80A535-307D-34B3-DBAC-272B20F6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13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4D4A08-D430-A7CE-982B-800A0E058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834D7-DD51-52F9-F8EB-24969946B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5D5300-8223-C9EA-4A18-ED0AD96A0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FB08-6093-4BD0-BD0D-A204CB061AF5}" type="datetime1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9E6644-F598-AD28-D6F4-BD0C44C22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644611-C918-E8A1-C969-1DF1B3CE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19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38F4C0-82A6-685F-F408-1039D0A2C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94D979-8018-BB63-BB31-794887002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C58CCB-D927-B0F8-FE34-D02A34ECB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F680-FBD3-4D14-AEC8-FCA67733F6A5}" type="datetime1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E4E0AB-BD2F-9189-274F-FE6DD7FE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BFE00E-8025-ABF3-1DCF-9C6ED7FDA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72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95DD7-3E8A-C257-C6D4-8862CC79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9D511C-0DF7-50B9-B9D0-EF9927652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634183-D6B8-5C40-3101-03A3431F2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3F755F-2401-C276-EE36-6529FA841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3A65-C85E-4F31-9DFC-71BBC6505BA0}" type="datetime1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F03B0B-8CBC-89B7-1D5D-D15E8405D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0A3798-B9F1-5D55-5EC2-BC13E254F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01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B97AE8-1092-51A9-16E0-0AF5ADCFA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9A3535-380E-8489-BD69-AFF7C41EE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3C41DF4-054A-FB70-223E-D9573DA46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1CD3A6D-D1C8-EF3F-041E-3FAFC25A6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C933DEA-C1DA-85F4-A811-46D2C651E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3DEF518-EC54-CC61-082D-BCDFE405F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B579-4B49-4C02-9342-E04A3E5AAD5C}" type="datetime1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C66ED07-80BE-28C4-F266-19A88CA9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13D4AB4-CE16-7CD4-170B-6E3CCA4B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02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2D93BD-9466-1EA5-DD84-C56A8DFBE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F660B2E-34A9-2685-07BF-47C1D9A09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2CCA-E3C0-403B-AB8F-902E11C428C1}" type="datetime1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4D08CCD-D56F-5518-5C63-B40DAF450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173D6B-790F-184D-D1CD-C693BCA5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35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9493080-443D-2A93-A784-05CE283B9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5AA1-C901-4FDF-8B5F-D8CA599E5562}" type="datetime1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D50B77C-CF33-CE9C-B707-EA4D1918A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B1E34B-A279-E944-F457-5E2BC90B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0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6384E8-9F13-FD43-1DC1-8A6571C82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DCF8BA-787F-1B93-A0C0-46B94B2ED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4AB22A-05FF-8F5B-4F8E-D8970B076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DF883F-3768-CCF9-1325-772A7924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9049-D962-4CA4-97A8-0A12481B1D6F}" type="datetime1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5A8CD9-AAFB-8005-7A5C-DD86F4370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447344-789A-5769-9787-57E4CD0DB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80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196CB7-BD6F-C171-3BA3-B4A2BAAC7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BBC64AC-7B0E-D4E4-9592-A0452A41B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2C28B45-5F11-9847-22A6-610C6716B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8CAD8B-C30E-82C3-56C8-A62A787E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0A1B-1FC2-41F6-BC2B-35AD38C61186}" type="datetime1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3817EB0-7B8C-4143-F12C-CDA3F9C9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CC514D-02F2-EE21-33A4-1AA353D52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19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45D5705-5B1C-A8BA-98F8-093CE94A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127E24-2E32-6891-8CC0-7414EFB3F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12D8DF-F2CC-121D-2573-5117A7CF7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381E4-B19E-43A3-85E1-FD086C6F0C07}" type="datetime1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3303F4-2CF3-889F-39C4-A582B2C46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66AD92-AB9D-D753-D25A-BB3F0E3F1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081A9-038D-474F-A68C-9DDA679DE8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77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customXml" Target="../ink/ink23.xml"/><Relationship Id="rId18" Type="http://schemas.openxmlformats.org/officeDocument/2006/relationships/customXml" Target="../ink/ink27.xml"/><Relationship Id="rId26" Type="http://schemas.openxmlformats.org/officeDocument/2006/relationships/image" Target="../media/image27.png"/><Relationship Id="rId3" Type="http://schemas.openxmlformats.org/officeDocument/2006/relationships/image" Target="../media/image19.png"/><Relationship Id="rId21" Type="http://schemas.openxmlformats.org/officeDocument/2006/relationships/image" Target="../media/image25.png"/><Relationship Id="rId7" Type="http://schemas.openxmlformats.org/officeDocument/2006/relationships/image" Target="../media/image21.png"/><Relationship Id="rId12" Type="http://schemas.openxmlformats.org/officeDocument/2006/relationships/image" Target="../media/image23.png"/><Relationship Id="rId17" Type="http://schemas.openxmlformats.org/officeDocument/2006/relationships/customXml" Target="../ink/ink26.xml"/><Relationship Id="rId25" Type="http://schemas.openxmlformats.org/officeDocument/2006/relationships/customXml" Target="../ink/ink32.xml"/><Relationship Id="rId2" Type="http://schemas.openxmlformats.org/officeDocument/2006/relationships/customXml" Target="../ink/ink17.xml"/><Relationship Id="rId16" Type="http://schemas.openxmlformats.org/officeDocument/2006/relationships/customXml" Target="../ink/ink25.xml"/><Relationship Id="rId20" Type="http://schemas.openxmlformats.org/officeDocument/2006/relationships/customXml" Target="../ink/ink29.xml"/><Relationship Id="rId29" Type="http://schemas.openxmlformats.org/officeDocument/2006/relationships/image" Target="../media/image290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9.xml"/><Relationship Id="rId11" Type="http://schemas.openxmlformats.org/officeDocument/2006/relationships/customXml" Target="../ink/ink22.xml"/><Relationship Id="rId24" Type="http://schemas.openxmlformats.org/officeDocument/2006/relationships/customXml" Target="../ink/ink31.xml"/><Relationship Id="rId5" Type="http://schemas.openxmlformats.org/officeDocument/2006/relationships/image" Target="../media/image20.png"/><Relationship Id="rId15" Type="http://schemas.openxmlformats.org/officeDocument/2006/relationships/customXml" Target="../ink/ink24.xml"/><Relationship Id="rId23" Type="http://schemas.openxmlformats.org/officeDocument/2006/relationships/image" Target="../media/image26.png"/><Relationship Id="rId28" Type="http://schemas.openxmlformats.org/officeDocument/2006/relationships/image" Target="../media/image280.png"/><Relationship Id="rId10" Type="http://schemas.openxmlformats.org/officeDocument/2006/relationships/image" Target="../media/image22.png"/><Relationship Id="rId19" Type="http://schemas.openxmlformats.org/officeDocument/2006/relationships/customXml" Target="../ink/ink28.xml"/><Relationship Id="rId4" Type="http://schemas.openxmlformats.org/officeDocument/2006/relationships/customXml" Target="../ink/ink18.xml"/><Relationship Id="rId9" Type="http://schemas.openxmlformats.org/officeDocument/2006/relationships/customXml" Target="../ink/ink21.xml"/><Relationship Id="rId14" Type="http://schemas.openxmlformats.org/officeDocument/2006/relationships/image" Target="../media/image24.png"/><Relationship Id="rId22" Type="http://schemas.openxmlformats.org/officeDocument/2006/relationships/customXml" Target="../ink/ink30.xml"/><Relationship Id="rId27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7.xml"/><Relationship Id="rId18" Type="http://schemas.openxmlformats.org/officeDocument/2006/relationships/customXml" Target="../ink/ink11.xml"/><Relationship Id="rId26" Type="http://schemas.openxmlformats.org/officeDocument/2006/relationships/image" Target="../media/image27.png"/><Relationship Id="rId3" Type="http://schemas.openxmlformats.org/officeDocument/2006/relationships/image" Target="../media/image19.png"/><Relationship Id="rId21" Type="http://schemas.openxmlformats.org/officeDocument/2006/relationships/image" Target="../media/image25.png"/><Relationship Id="rId7" Type="http://schemas.openxmlformats.org/officeDocument/2006/relationships/image" Target="../media/image21.png"/><Relationship Id="rId12" Type="http://schemas.openxmlformats.org/officeDocument/2006/relationships/image" Target="../media/image23.png"/><Relationship Id="rId17" Type="http://schemas.openxmlformats.org/officeDocument/2006/relationships/customXml" Target="../ink/ink10.xml"/><Relationship Id="rId25" Type="http://schemas.openxmlformats.org/officeDocument/2006/relationships/customXml" Target="../ink/ink16.xml"/><Relationship Id="rId2" Type="http://schemas.openxmlformats.org/officeDocument/2006/relationships/customXml" Target="../ink/ink1.xml"/><Relationship Id="rId16" Type="http://schemas.openxmlformats.org/officeDocument/2006/relationships/customXml" Target="../ink/ink9.xml"/><Relationship Id="rId20" Type="http://schemas.openxmlformats.org/officeDocument/2006/relationships/customXml" Target="../ink/ink13.xml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11" Type="http://schemas.openxmlformats.org/officeDocument/2006/relationships/customXml" Target="../ink/ink6.xml"/><Relationship Id="rId24" Type="http://schemas.openxmlformats.org/officeDocument/2006/relationships/customXml" Target="../ink/ink15.xml"/><Relationship Id="rId5" Type="http://schemas.openxmlformats.org/officeDocument/2006/relationships/image" Target="../media/image20.png"/><Relationship Id="rId15" Type="http://schemas.openxmlformats.org/officeDocument/2006/relationships/customXml" Target="../ink/ink8.xml"/><Relationship Id="rId23" Type="http://schemas.openxmlformats.org/officeDocument/2006/relationships/image" Target="../media/image26.png"/><Relationship Id="rId28" Type="http://schemas.openxmlformats.org/officeDocument/2006/relationships/image" Target="../media/image280.png"/><Relationship Id="rId10" Type="http://schemas.openxmlformats.org/officeDocument/2006/relationships/image" Target="../media/image22.png"/><Relationship Id="rId19" Type="http://schemas.openxmlformats.org/officeDocument/2006/relationships/customXml" Target="../ink/ink12.xml"/><Relationship Id="rId4" Type="http://schemas.openxmlformats.org/officeDocument/2006/relationships/customXml" Target="../ink/ink2.xml"/><Relationship Id="rId9" Type="http://schemas.openxmlformats.org/officeDocument/2006/relationships/customXml" Target="../ink/ink5.xml"/><Relationship Id="rId14" Type="http://schemas.openxmlformats.org/officeDocument/2006/relationships/image" Target="../media/image24.png"/><Relationship Id="rId22" Type="http://schemas.openxmlformats.org/officeDocument/2006/relationships/customXml" Target="../ink/ink14.xml"/><Relationship Id="rId27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9FB6DF-E29C-798C-F82C-2F817222A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536" y="1034940"/>
            <a:ext cx="10560016" cy="2738782"/>
          </a:xfrm>
        </p:spPr>
        <p:txBody>
          <a:bodyPr>
            <a:normAutofit fontScale="90000"/>
          </a:bodyPr>
          <a:lstStyle/>
          <a:p>
            <a:r>
              <a:rPr lang="en-US" altLang="zh-CN" sz="4400" b="1" dirty="0">
                <a:latin typeface="Book Antiqua" panose="02040602050305030304" pitchFamily="18" charset="0"/>
              </a:rPr>
              <a:t> </a:t>
            </a:r>
            <a:br>
              <a:rPr lang="en-US" altLang="zh-CN" sz="4400" b="1" dirty="0">
                <a:latin typeface="Book Antiqua" panose="02040602050305030304" pitchFamily="18" charset="0"/>
              </a:rPr>
            </a:br>
            <a:br>
              <a:rPr lang="en-US" altLang="zh-CN" sz="4400" b="1" dirty="0">
                <a:latin typeface="华文仿宋" panose="02010600040101010101" pitchFamily="2" charset="-122"/>
                <a:ea typeface="华文仿宋" panose="02010600040101010101" pitchFamily="2" charset="-122"/>
              </a:rPr>
            </a:br>
            <a:br>
              <a:rPr lang="en-US" altLang="zh-CN" sz="4400" b="1" dirty="0">
                <a:latin typeface="Book Antiqua" panose="02040602050305030304" pitchFamily="18" charset="0"/>
              </a:rPr>
            </a:br>
            <a:r>
              <a:rPr lang="en-US" altLang="zh-CN" sz="4900" b="1" dirty="0">
                <a:latin typeface="Book Antiqua" panose="02040602050305030304" pitchFamily="18" charset="0"/>
              </a:rPr>
              <a:t>Extension of Torsion Balance</a:t>
            </a:r>
            <a:br>
              <a:rPr lang="en-US" altLang="zh-CN" sz="4400" b="1" dirty="0">
                <a:latin typeface="Book Antiqua" panose="02040602050305030304" pitchFamily="18" charset="0"/>
              </a:rPr>
            </a:br>
            <a:endParaRPr lang="zh-CN" altLang="en-US" sz="4400" b="1" dirty="0">
              <a:latin typeface="Book Antiqua" panose="0204060205030503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1BDCFE-CC36-1784-FB52-4590AD49A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4024" y="3127329"/>
            <a:ext cx="8728058" cy="1232775"/>
          </a:xfrm>
        </p:spPr>
        <p:txBody>
          <a:bodyPr>
            <a:normAutofit/>
          </a:bodyPr>
          <a:lstStyle/>
          <a:p>
            <a:endParaRPr lang="en-US" altLang="zh-CN" sz="1400" dirty="0">
              <a:latin typeface="Book Antiqua" panose="0204060205030503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Jie Sheng 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盛杰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), 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Tsung-Dao Lee Institute (TDLI)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238ACF-3865-8B42-BD68-DE2A74C8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z="1600" smtClean="0"/>
              <a:t>1</a:t>
            </a:fld>
            <a:endParaRPr lang="zh-CN" altLang="en-US" sz="16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487D886-C272-7FA8-7162-437F718F91CF}"/>
              </a:ext>
            </a:extLst>
          </p:cNvPr>
          <p:cNvSpPr txBox="1"/>
          <p:nvPr/>
        </p:nvSpPr>
        <p:spPr>
          <a:xfrm>
            <a:off x="694879" y="262207"/>
            <a:ext cx="47788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>
                <a:latin typeface="Bahnschrift SemiCondensed" panose="020B0502040204020203" pitchFamily="34" charset="0"/>
              </a:rPr>
              <a:t>10.11.2024 @ Particle Physics on Tabletops</a:t>
            </a:r>
            <a:endParaRPr lang="zh-CN" altLang="en-US" sz="2200" dirty="0">
              <a:latin typeface="Bahnschrift SemiCondensed" panose="020B0502040204020203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F041AD7-78EE-0F7F-5026-0C5E529ED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79" y="22444"/>
            <a:ext cx="5823842" cy="1164769"/>
          </a:xfrm>
          <a:prstGeom prst="rect">
            <a:avLst/>
          </a:prstGeom>
        </p:spPr>
      </p:pic>
      <p:sp>
        <p:nvSpPr>
          <p:cNvPr id="10" name="页脚占位符 9">
            <a:extLst>
              <a:ext uri="{FF2B5EF4-FFF2-40B4-BE49-F238E27FC236}">
                <a16:creationId xmlns:a16="http://schemas.microsoft.com/office/drawing/2014/main" id="{78F42139-0FCE-1C68-2C2D-D77FC2C47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盛杰 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[</a:t>
            </a:r>
            <a:r>
              <a:rPr lang="fr-FR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shengjie04@sjtu.edu.cn]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7C77EDE-03AC-161A-5A75-4FBFE7D99B5D}"/>
              </a:ext>
            </a:extLst>
          </p:cNvPr>
          <p:cNvCxnSpPr>
            <a:cxnSpLocks/>
          </p:cNvCxnSpPr>
          <p:nvPr/>
        </p:nvCxnSpPr>
        <p:spPr>
          <a:xfrm>
            <a:off x="788704" y="811960"/>
            <a:ext cx="4598202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A32D510-AD61-D04C-8468-E23651BD67BD}"/>
              </a:ext>
            </a:extLst>
          </p:cNvPr>
          <p:cNvCxnSpPr>
            <a:cxnSpLocks/>
          </p:cNvCxnSpPr>
          <p:nvPr/>
        </p:nvCxnSpPr>
        <p:spPr>
          <a:xfrm>
            <a:off x="650240" y="6289098"/>
            <a:ext cx="1080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249F5C2F-5B0C-314B-8B43-9428F877E4C0}"/>
              </a:ext>
            </a:extLst>
          </p:cNvPr>
          <p:cNvSpPr txBox="1"/>
          <p:nvPr/>
        </p:nvSpPr>
        <p:spPr>
          <a:xfrm>
            <a:off x="591536" y="635635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11.2024 @ PPTT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1E80401-E59D-8A69-399F-3CCE3DF14694}"/>
              </a:ext>
            </a:extLst>
          </p:cNvPr>
          <p:cNvSpPr txBox="1"/>
          <p:nvPr/>
        </p:nvSpPr>
        <p:spPr>
          <a:xfrm>
            <a:off x="1494024" y="4722601"/>
            <a:ext cx="10028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on: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2409.09950]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Shigeki Matsumoto,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J.S.,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Chuan-Yang Xing 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         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[arXiv:2402.14514, 2405.16222]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Yu Cheng,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Jiadu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Lin,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J.S.,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Tsutomu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Yanagida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	</a:t>
            </a:r>
            <a:endParaRPr lang="zh-CN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7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4"/>
    </mc:Choice>
    <mc:Fallback xmlns="">
      <p:transition spd="slow" advTm="883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0A1C5-E643-9D91-CB19-74F5CFFFA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A27459-0EAF-4437-1695-A241D7E8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9F0A69-9325-FF47-415B-FD01A1C6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0397598-2458-712D-DC45-571D91FC304C}"/>
              </a:ext>
            </a:extLst>
          </p:cNvPr>
          <p:cNvSpPr/>
          <p:nvPr/>
        </p:nvSpPr>
        <p:spPr>
          <a:xfrm>
            <a:off x="399995" y="297669"/>
            <a:ext cx="6154249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2.2 Coherent Scattering</a:t>
            </a:r>
            <a:endParaRPr lang="zh-CN" alt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2F88453-795D-53DE-7C59-1FFC4CD5F381}"/>
                  </a:ext>
                </a:extLst>
              </p:cNvPr>
              <p:cNvSpPr txBox="1"/>
              <p:nvPr/>
            </p:nvSpPr>
            <p:spPr>
              <a:xfrm>
                <a:off x="6352758" y="1289786"/>
                <a:ext cx="5407442" cy="527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Book Antiqua" panose="02040602050305030304" pitchFamily="18" charset="0"/>
                  </a:rPr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dirty="0">
                    <a:latin typeface="Book Antiqua" panose="02040602050305030304" pitchFamily="18" charset="0"/>
                  </a:rPr>
                  <a:t> atoms in a </a:t>
                </a:r>
                <a:r>
                  <a:rPr lang="en-US" altLang="zh-CN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ball-like body </a:t>
                </a:r>
                <a:r>
                  <a:rPr lang="en-US" altLang="zh-CN" dirty="0">
                    <a:latin typeface="Book Antiqua" panose="02040602050305030304" pitchFamily="18" charset="0"/>
                  </a:rPr>
                  <a:t>with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𝑏𝑎𝑙𝑙</m:t>
                        </m:r>
                      </m:sub>
                    </m:sSub>
                  </m:oMath>
                </a14:m>
                <a:r>
                  <a:rPr lang="en-US" altLang="zh-CN" dirty="0">
                    <a:latin typeface="Book Antiqua" panose="02040602050305030304" pitchFamily="18" charset="0"/>
                  </a:rPr>
                  <a:t>, the cross section dependence on momentum transfer is shown as the green line.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Book Antiqua" panose="02040602050305030304" pitchFamily="18" charset="0"/>
                  </a:rPr>
                  <a:t>The coherent effects </a:t>
                </a:r>
                <a:r>
                  <a:rPr lang="en-US" altLang="zh-CN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start to disappear </a:t>
                </a:r>
                <a:r>
                  <a:rPr lang="en-US" altLang="zh-CN" dirty="0">
                    <a:latin typeface="Book Antiqua" panose="02040602050305030304" pitchFamily="18" charset="0"/>
                  </a:rPr>
                  <a:t>when the momentum transfer roughly corresponds to the geometric size of the body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~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𝑏𝑎𝑙𝑙</m:t>
                        </m:r>
                      </m:sub>
                    </m:sSub>
                  </m:oMath>
                </a14:m>
                <a:r>
                  <a:rPr lang="en-US" altLang="zh-CN" dirty="0">
                    <a:latin typeface="Book Antiqua" panose="0204060205030503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Book Antiqua" panose="02040602050305030304" pitchFamily="18" charset="0"/>
                  </a:rPr>
                  <a:t>Naively, the larges cross section for the small q limit should be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dirty="0">
                    <a:latin typeface="Book Antiqua" panose="02040602050305030304" pitchFamily="18" charset="0"/>
                  </a:rPr>
                  <a:t>. However, the cross section will </a:t>
                </a:r>
                <a:r>
                  <a:rPr lang="en-US" altLang="zh-CN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saturate to the geometric area </a:t>
                </a:r>
                <a:r>
                  <a:rPr lang="en-US" altLang="zh-CN" dirty="0">
                    <a:latin typeface="Book Antiqua" panose="02040602050305030304" pitchFamily="18" charset="0"/>
                  </a:rPr>
                  <a:t>of the body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𝑏𝑎𝑙𝑙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b="0" dirty="0">
                    <a:latin typeface="Book Antiqua" panose="02040602050305030304" pitchFamily="18" charset="0"/>
                  </a:rPr>
                  <a:t> due to the unitarity </a:t>
                </a:r>
                <a:r>
                  <a:rPr lang="en-US" altLang="zh-CN" dirty="0">
                    <a:latin typeface="Book Antiqua" panose="02040602050305030304" pitchFamily="18" charset="0"/>
                  </a:rPr>
                  <a:t>of quantum mechanics.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b="0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Book Antiqua" panose="02040602050305030304" pitchFamily="18" charset="0"/>
                  </a:rPr>
                  <a:t>As a result,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𝑀𝑖𝑛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,4 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𝑏𝑎𝑙𝑙</m:t>
                            </m:r>
                          </m:sub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b="0" dirty="0">
                  <a:solidFill>
                    <a:srgbClr val="FF0000"/>
                  </a:solidFill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2F88453-795D-53DE-7C59-1FFC4CD5F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758" y="1289786"/>
                <a:ext cx="5407442" cy="5270545"/>
              </a:xfrm>
              <a:prstGeom prst="rect">
                <a:avLst/>
              </a:prstGeom>
              <a:blipFill>
                <a:blip r:embed="rId3"/>
                <a:stretch>
                  <a:fillRect l="-676" t="-579" r="-4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A3C43D97-3EA0-FC2F-E24F-17ACBA268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53" y="1664340"/>
            <a:ext cx="5684393" cy="370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50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7956A-051D-98D2-B54C-7F1C7C0DC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BADE80-F500-CE38-6DB0-00A5603A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85EA3A-AB11-D46C-B3A6-E514C925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FFDDC99-2FF0-13B2-E23C-0432C4CE0431}"/>
              </a:ext>
            </a:extLst>
          </p:cNvPr>
          <p:cNvSpPr/>
          <p:nvPr/>
        </p:nvSpPr>
        <p:spPr>
          <a:xfrm>
            <a:off x="526840" y="317989"/>
            <a:ext cx="8582799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2.3 Enhancement of Acceleration</a:t>
            </a:r>
            <a:endParaRPr lang="zh-CN" alt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B254CA4-F922-FF5A-1536-9FBC86B189C4}"/>
                  </a:ext>
                </a:extLst>
              </p:cNvPr>
              <p:cNvSpPr txBox="1"/>
              <p:nvPr/>
            </p:nvSpPr>
            <p:spPr>
              <a:xfrm>
                <a:off x="2573072" y="1855918"/>
                <a:ext cx="6296608" cy="29496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000" b="0" dirty="0">
                  <a:solidFill>
                    <a:schemeClr val="tx1"/>
                  </a:solidFill>
                </a:endParaRPr>
              </a:p>
              <a:p>
                <a:endParaRPr lang="en-US" altLang="zh-CN" sz="20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𝑡𝑎𝑟𝑔𝑒𝑡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𝑡𝑎𝑟𝑔𝑒𝑡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  <m:sup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  <m:sup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800" b="0" dirty="0">
                  <a:solidFill>
                    <a:schemeClr val="tx1"/>
                  </a:solidFill>
                </a:endParaRPr>
              </a:p>
              <a:p>
                <a:endParaRPr lang="en-US" altLang="zh-CN" sz="2800" b="0" dirty="0">
                  <a:solidFill>
                    <a:schemeClr val="tx1"/>
                  </a:solidFill>
                </a:endParaRPr>
              </a:p>
              <a:p>
                <a:endParaRPr lang="en-US" altLang="zh-CN" sz="2800" b="0" dirty="0">
                  <a:solidFill>
                    <a:schemeClr val="tx1"/>
                  </a:solidFill>
                </a:endParaRPr>
              </a:p>
              <a:p>
                <a:r>
                  <a:rPr lang="en-US" altLang="zh-CN" sz="2800" dirty="0">
                    <a:solidFill>
                      <a:schemeClr val="tx1"/>
                    </a:solidFill>
                  </a:rPr>
                  <a:t> </a:t>
                </a:r>
                <a:endParaRPr lang="zh-CN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B254CA4-F922-FF5A-1536-9FBC86B18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072" y="1855918"/>
                <a:ext cx="6296608" cy="29496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9E6211F-EE1E-5D20-A798-0417104826B6}"/>
                  </a:ext>
                </a:extLst>
              </p:cNvPr>
              <p:cNvSpPr txBox="1"/>
              <p:nvPr/>
            </p:nvSpPr>
            <p:spPr>
              <a:xfrm>
                <a:off x="1630680" y="4166429"/>
                <a:ext cx="97231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FF000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This rough derivation shows that, with coherent scattering effect, the acceleration can be enhanced by a factor a atom number, which is of 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in macro-objects.</a:t>
                </a:r>
                <a:endParaRPr lang="zh-CN" altLang="en-US" sz="200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9E6211F-EE1E-5D20-A798-041710482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80" y="4166429"/>
                <a:ext cx="9723120" cy="1015663"/>
              </a:xfrm>
              <a:prstGeom prst="rect">
                <a:avLst/>
              </a:prstGeom>
              <a:blipFill>
                <a:blip r:embed="rId3"/>
                <a:stretch>
                  <a:fillRect l="-690" t="-2994" b="-10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441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E414C-6FA3-A78A-70AB-A70137455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43FA76-AB37-3C0E-A8A0-AF13821E4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E7C056-84AE-6ECD-DF4E-F76674167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2FA2AA1-9435-7F58-C3A1-567A50331862}"/>
              </a:ext>
            </a:extLst>
          </p:cNvPr>
          <p:cNvSpPr/>
          <p:nvPr/>
        </p:nvSpPr>
        <p:spPr>
          <a:xfrm>
            <a:off x="942185" y="200116"/>
            <a:ext cx="1030763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3. Q: How to detect an Acceleration?</a:t>
            </a:r>
            <a:endParaRPr lang="zh-CN" alt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714996A-4349-5B19-09F6-019617587733}"/>
              </a:ext>
            </a:extLst>
          </p:cNvPr>
          <p:cNvSpPr/>
          <p:nvPr/>
        </p:nvSpPr>
        <p:spPr>
          <a:xfrm>
            <a:off x="942185" y="1206169"/>
            <a:ext cx="486543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3.1 A: Torsion Balance</a:t>
            </a:r>
            <a:endParaRPr lang="zh-CN" alt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34E01EB-B553-A28A-4C72-42D0797C2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916" y="1984442"/>
            <a:ext cx="3466537" cy="367676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2400CF4-4A77-6BE7-E4F1-278AD87AA843}"/>
              </a:ext>
            </a:extLst>
          </p:cNvPr>
          <p:cNvSpPr txBox="1"/>
          <p:nvPr/>
        </p:nvSpPr>
        <p:spPr>
          <a:xfrm>
            <a:off x="1332916" y="5931410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[Cavendish Experiment (1797)]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0098492-D1DE-3CA7-43A8-8B1DBA94C897}"/>
              </a:ext>
            </a:extLst>
          </p:cNvPr>
          <p:cNvSpPr txBox="1"/>
          <p:nvPr/>
        </p:nvSpPr>
        <p:spPr>
          <a:xfrm>
            <a:off x="6461545" y="5301728"/>
            <a:ext cx="4688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measurement of gravitational coupling</a:t>
            </a: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millimeter-sized masses was first reported in 2021. 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[Nature 591, 225–228 (2021)]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B1937BB-1E31-83FC-AF3E-C3BCACC30D76}"/>
              </a:ext>
            </a:extLst>
          </p:cNvPr>
          <p:cNvSpPr txBox="1"/>
          <p:nvPr/>
        </p:nvSpPr>
        <p:spPr>
          <a:xfrm>
            <a:off x="6698408" y="1329340"/>
            <a:ext cx="4047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Book Antiqua" panose="02040602050305030304" pitchFamily="18" charset="0"/>
              </a:rPr>
              <a:t>Gravity is the weakest force.</a:t>
            </a:r>
            <a:endParaRPr lang="zh-CN" altLang="en-US" sz="2400" dirty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F50C13E-0112-7DEE-BCBE-2B5627D3C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545" y="2140077"/>
            <a:ext cx="4298109" cy="303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0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5F782-84D7-4211-2C6E-BBA3339CD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2B2CD6-0BC9-61B0-C4EA-CC65440E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A72E7E-3D58-0625-08FD-32BD5D5F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D16C7E4-C5D1-4002-DFEE-B919361C7657}"/>
              </a:ext>
            </a:extLst>
          </p:cNvPr>
          <p:cNvSpPr/>
          <p:nvPr/>
        </p:nvSpPr>
        <p:spPr>
          <a:xfrm>
            <a:off x="511942" y="277349"/>
            <a:ext cx="6641563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3.2 Asymmetry is needed</a:t>
            </a:r>
            <a:endParaRPr lang="zh-CN" alt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50C4162-E586-120B-587D-934D788CE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396" y="1720282"/>
            <a:ext cx="3466537" cy="367676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BE88F69-7141-5A4D-DFD7-9C103FAAC805}"/>
              </a:ext>
            </a:extLst>
          </p:cNvPr>
          <p:cNvSpPr txBox="1"/>
          <p:nvPr/>
        </p:nvSpPr>
        <p:spPr>
          <a:xfrm>
            <a:off x="758067" y="1524258"/>
            <a:ext cx="67646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Book Antiqua" panose="02040602050305030304" pitchFamily="18" charset="0"/>
              </a:rPr>
              <a:t>Usually, the torsion balance setup using to measure the weak gravity and test equivalence principle contains two balls with </a:t>
            </a:r>
            <a:r>
              <a:rPr lang="en-US" altLang="zh-CN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same masses and same sizes</a:t>
            </a:r>
            <a:r>
              <a:rPr lang="en-US" altLang="zh-CN" sz="2400" dirty="0">
                <a:latin typeface="Book Antiqua" panose="0204060205030503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Book Antiqua" panose="02040602050305030304" pitchFamily="18" charset="0"/>
              </a:rPr>
              <a:t>The entire device has rotational symmetry around the central wire.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Book Antiqua" panose="02040602050305030304" pitchFamily="18" charset="0"/>
              </a:rPr>
              <a:t>As a result, the DM wind induces same forces on both sides. No signal can be detected.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Asymmetry is needed!</a:t>
            </a:r>
          </a:p>
          <a:p>
            <a:endParaRPr lang="en-US" altLang="zh-CN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270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C573C-B62A-4DC2-BA12-AA70111B5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997C3F-6BA5-EE46-0954-2529A62A9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6EFA5F-A3DE-1C68-C28F-0593ADBC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171C60F-54C0-39B7-7683-0D8B092D500F}"/>
              </a:ext>
            </a:extLst>
          </p:cNvPr>
          <p:cNvSpPr/>
          <p:nvPr/>
        </p:nvSpPr>
        <p:spPr>
          <a:xfrm>
            <a:off x="1905464" y="305465"/>
            <a:ext cx="873668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4. Q: How to design the setup?</a:t>
            </a:r>
            <a:endParaRPr lang="zh-CN" alt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A70B252-0D9C-2DB2-5DA6-215E61819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571" y="1389668"/>
            <a:ext cx="4529440" cy="29349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A82CE4C-788D-691F-F2BE-2488ACC33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582" y="4446515"/>
            <a:ext cx="6435418" cy="134435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E303007-CE0F-C570-2F54-016920AD0046}"/>
              </a:ext>
            </a:extLst>
          </p:cNvPr>
          <p:cNvSpPr txBox="1"/>
          <p:nvPr/>
        </p:nvSpPr>
        <p:spPr>
          <a:xfrm>
            <a:off x="862621" y="1725673"/>
            <a:ext cx="47456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ook Antiqua" panose="02040602050305030304" pitchFamily="18" charset="0"/>
              </a:rPr>
              <a:t>To make the torsion in balance, the two targes should have the same mass (If the arm lengths are the same).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ook Antiqua" panose="02040602050305030304" pitchFamily="18" charset="0"/>
              </a:rPr>
              <a:t>The masses means the same numbers of atoms.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ook Antiqua" panose="02040602050305030304" pitchFamily="18" charset="0"/>
              </a:rPr>
              <a:t>To  have different coherent form factor, the two targets should have different geometric sizes.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Targets with equal masses but different sizes.</a:t>
            </a:r>
          </a:p>
        </p:txBody>
      </p:sp>
    </p:spTree>
    <p:extLst>
      <p:ext uri="{BB962C8B-B14F-4D97-AF65-F5344CB8AC3E}">
        <p14:creationId xmlns:p14="http://schemas.microsoft.com/office/powerpoint/2010/main" val="221586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CF4F0-CB78-D47C-DBB3-E88DD99A3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871D18-D8CD-6E57-4CCE-72CA6B40E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4D8609-2B65-6D87-0338-F85B3A72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95E2A17-39F1-62F2-7D72-323782D4B9C7}"/>
              </a:ext>
            </a:extLst>
          </p:cNvPr>
          <p:cNvSpPr/>
          <p:nvPr/>
        </p:nvSpPr>
        <p:spPr>
          <a:xfrm>
            <a:off x="3127881" y="317044"/>
            <a:ext cx="5936241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5. Results of Part I</a:t>
            </a:r>
            <a:endParaRPr lang="zh-CN" alt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D30F33D-2AED-363C-BFEF-AF1422D0C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1736407"/>
            <a:ext cx="6019800" cy="3933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DF169E0-D31A-F1BC-EBBA-C478C110122D}"/>
                  </a:ext>
                </a:extLst>
              </p:cNvPr>
              <p:cNvSpPr txBox="1"/>
              <p:nvPr/>
            </p:nvSpPr>
            <p:spPr>
              <a:xfrm>
                <a:off x="6237750" y="1576804"/>
                <a:ext cx="5446250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Book Antiqua" panose="02040602050305030304" pitchFamily="18" charset="0"/>
                  </a:rPr>
                  <a:t>Region I: DM wavelength much larger than both the radii of the ball and the shell.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Book Antiqua" panose="02040602050305030304" pitchFamily="18" charset="0"/>
                  </a:rPr>
                  <a:t>Region II: DM wavelength ~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𝑠h𝑒𝑙𝑙</m:t>
                        </m:r>
                      </m:sub>
                    </m:sSub>
                  </m:oMath>
                </a14:m>
                <a:r>
                  <a:rPr lang="en-US" altLang="zh-CN" sz="2000" b="0" dirty="0">
                    <a:latin typeface="Book Antiqua" panose="02040602050305030304" pitchFamily="18" charset="0"/>
                  </a:rPr>
                  <a:t>; Coherent effects of the shell starts to decrease.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0" dirty="0">
                    <a:latin typeface="Book Antiqua" panose="02040602050305030304" pitchFamily="18" charset="0"/>
                  </a:rPr>
                  <a:t>Region III: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𝑏𝑎𝑙𝑙</m:t>
                        </m:r>
                      </m:sub>
                    </m:sSub>
                  </m:oMath>
                </a14:m>
                <a:r>
                  <a:rPr lang="en-US" altLang="zh-CN" sz="2000" b="0" dirty="0">
                    <a:latin typeface="Book Antiqua" panose="02040602050305030304" pitchFamily="18" charset="0"/>
                  </a:rPr>
                  <a:t>&lt;</a:t>
                </a:r>
                <a:r>
                  <a:rPr lang="en-US" altLang="zh-CN" sz="2000" dirty="0">
                    <a:latin typeface="Book Antiqua" panose="02040602050305030304" pitchFamily="18" charset="0"/>
                  </a:rPr>
                  <a:t>DM wavelength&lt;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𝑠h𝑒𝑙𝑙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Book Antiqua" panose="02040602050305030304" pitchFamily="18" charset="0"/>
                  </a:rPr>
                  <a:t>; </a:t>
                </a:r>
                <a:r>
                  <a:rPr lang="en-US" altLang="zh-CN" sz="2000" b="0" dirty="0">
                    <a:latin typeface="Book Antiqua" panose="02040602050305030304" pitchFamily="18" charset="0"/>
                  </a:rPr>
                  <a:t>Coherent scattering only with the ball.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0" dirty="0">
                    <a:latin typeface="Book Antiqua" panose="02040602050305030304" pitchFamily="18" charset="0"/>
                  </a:rPr>
                  <a:t>Region IV: </a:t>
                </a:r>
                <a:r>
                  <a:rPr lang="en-US" altLang="zh-CN" sz="2000" dirty="0">
                    <a:latin typeface="Book Antiqua" panose="02040602050305030304" pitchFamily="18" charset="0"/>
                  </a:rPr>
                  <a:t>DM wavelength&lt;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𝑏𝑎𝑙𝑙</m:t>
                        </m:r>
                      </m:sub>
                    </m:sSub>
                  </m:oMath>
                </a14:m>
                <a:r>
                  <a:rPr lang="en-US" altLang="zh-CN" sz="2000" b="0" dirty="0">
                    <a:latin typeface="Book Antiqua" panose="02040602050305030304" pitchFamily="18" charset="0"/>
                  </a:rPr>
                  <a:t>; Coherent effects gradually disappear.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DF169E0-D31A-F1BC-EBBA-C478C1101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750" y="1576804"/>
                <a:ext cx="5446250" cy="4093428"/>
              </a:xfrm>
              <a:prstGeom prst="rect">
                <a:avLst/>
              </a:prstGeom>
              <a:blipFill>
                <a:blip r:embed="rId3"/>
                <a:stretch>
                  <a:fillRect l="-1007" t="-745" r="-6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930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7641F-F3C0-7680-D26F-5FA2589EF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5DBF32-D59D-56AC-D918-09A0774BC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704DFA-AD8A-08EF-7518-B13FF3A8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8B54D9F-4B6F-0526-81E3-7EF662C13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668462"/>
            <a:ext cx="6267450" cy="4029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232F6D1-29D6-95DC-C564-E273CED97226}"/>
                  </a:ext>
                </a:extLst>
              </p:cNvPr>
              <p:cNvSpPr txBox="1"/>
              <p:nvPr/>
            </p:nvSpPr>
            <p:spPr>
              <a:xfrm>
                <a:off x="6237750" y="1576804"/>
                <a:ext cx="5446250" cy="4451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Book Antiqua" panose="02040602050305030304" pitchFamily="18" charset="0"/>
                  </a:rPr>
                  <a:t>Assuming no signal detected, we can get the limit as shown in Fig. The strength of limit corresponds to the four regions before.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Book Antiqua" panose="02040602050305030304" pitchFamily="18" charset="0"/>
                  </a:rPr>
                  <a:t>Assume general models, such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000" dirty="0">
                    <a:latin typeface="Book Antiqua" panose="0204060205030503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000" dirty="0">
                    <a:latin typeface="Book Antiqua" panose="02040602050305030304" pitchFamily="18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Book Antiqua" panose="02040602050305030304" pitchFamily="18" charset="0"/>
                  </a:rPr>
                  <a:t> the SM quarks.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0" dirty="0">
                    <a:latin typeface="Book Antiqua" panose="02040602050305030304" pitchFamily="18" charset="0"/>
                  </a:rPr>
                  <a:t>Constraint-1: supernova cooling due to the DM emission.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0" dirty="0">
                    <a:latin typeface="Book Antiqua" panose="02040602050305030304" pitchFamily="18" charset="0"/>
                  </a:rPr>
                  <a:t>Constraint-2: the DM will change the nucleon mass and affect the BBN.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232F6D1-29D6-95DC-C564-E273CED97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750" y="1576804"/>
                <a:ext cx="5446250" cy="4451090"/>
              </a:xfrm>
              <a:prstGeom prst="rect">
                <a:avLst/>
              </a:prstGeom>
              <a:blipFill>
                <a:blip r:embed="rId3"/>
                <a:stretch>
                  <a:fillRect l="-1007" t="-685" r="-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E432BFEF-8926-38EC-9DA5-B590CCC95061}"/>
              </a:ext>
            </a:extLst>
          </p:cNvPr>
          <p:cNvSpPr/>
          <p:nvPr/>
        </p:nvSpPr>
        <p:spPr>
          <a:xfrm>
            <a:off x="3127881" y="317044"/>
            <a:ext cx="5936241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5. Results of Part I</a:t>
            </a:r>
            <a:endParaRPr lang="zh-CN" alt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14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57F49-0FCC-4FF5-4EE1-4376191A7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2ED49A-D519-1BEF-A855-F9586629B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3EDC2F-2D11-4342-7BC8-57FE4A09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F306344-3AC2-1DB2-8262-336A6FB22E43}"/>
              </a:ext>
            </a:extLst>
          </p:cNvPr>
          <p:cNvSpPr/>
          <p:nvPr/>
        </p:nvSpPr>
        <p:spPr>
          <a:xfrm>
            <a:off x="4002198" y="305465"/>
            <a:ext cx="454323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5. A Discussion</a:t>
            </a:r>
            <a:endParaRPr lang="zh-CN" alt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F255478-EF05-83ED-5F75-0D3FB161AB8B}"/>
              </a:ext>
            </a:extLst>
          </p:cNvPr>
          <p:cNvSpPr txBox="1"/>
          <p:nvPr/>
        </p:nvSpPr>
        <p:spPr>
          <a:xfrm>
            <a:off x="1061720" y="1545803"/>
            <a:ext cx="6096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ook Antiqua" panose="02040602050305030304" pitchFamily="18" charset="0"/>
                <a:cs typeface="MV Boli" panose="02000500030200090000" pitchFamily="2" charset="0"/>
              </a:rPr>
              <a:t>In 1785 (even earlier than Cavendish), Coulomb design </a:t>
            </a:r>
            <a:r>
              <a:rPr lang="en-US" altLang="zh-CN" sz="2000" b="1" dirty="0">
                <a:solidFill>
                  <a:srgbClr val="FF0000"/>
                </a:solidFill>
                <a:latin typeface="Book Antiqua" panose="02040602050305030304" pitchFamily="18" charset="0"/>
                <a:cs typeface="MV Boli" panose="02000500030200090000" pitchFamily="2" charset="0"/>
              </a:rPr>
              <a:t>the exact same setup (a ball and a shell) </a:t>
            </a:r>
            <a:r>
              <a:rPr lang="en-US" altLang="zh-CN" sz="2000" dirty="0">
                <a:latin typeface="Book Antiqua" panose="02040602050305030304" pitchFamily="18" charset="0"/>
                <a:cs typeface="MV Boli" panose="02000500030200090000" pitchFamily="2" charset="0"/>
              </a:rPr>
              <a:t>to measure the electric force.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Book Antiqua" panose="02040602050305030304" pitchFamily="18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ook Antiqua" panose="02040602050305030304" pitchFamily="18" charset="0"/>
                <a:cs typeface="MV Boli" panose="02000500030200090000" pitchFamily="2" charset="0"/>
              </a:rPr>
              <a:t>This is called as Coulomb’s Torsion Balance[1785]!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Book Antiqua" panose="02040602050305030304" pitchFamily="18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ook Antiqua" panose="02040602050305030304" pitchFamily="18" charset="0"/>
                <a:cs typeface="MV Boli" panose="02000500030200090000" pitchFamily="2" charset="0"/>
              </a:rPr>
              <a:t>Since we are focus on the measurement of gravity over hundreds of years. Coulomb’s torsion balance did not progress further.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Book Antiqua" panose="02040602050305030304" pitchFamily="18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Book Antiqua" panose="02040602050305030304" pitchFamily="18" charset="0"/>
                <a:cs typeface="MV Boli" panose="02000500030200090000" pitchFamily="2" charset="0"/>
              </a:rPr>
              <a:t>Old devices, new purpose!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Book Antiqua" panose="02040602050305030304" pitchFamily="18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ook Antiqua" panose="02040602050305030304" pitchFamily="18" charset="0"/>
                <a:cs typeface="MV Boli" panose="02000500030200090000" pitchFamily="2" charset="0"/>
              </a:rPr>
              <a:t>It is the time to develop Coulomb-type torsion balance again for DM detection!</a:t>
            </a:r>
            <a:endParaRPr lang="zh-CN" altLang="en-US" sz="2000" dirty="0">
              <a:latin typeface="Book Antiqua" panose="02040602050305030304" pitchFamily="18" charset="0"/>
              <a:cs typeface="MV Boli" panose="02000500030200090000" pitchFamily="2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29FE93B-75E0-E421-F918-C3080B344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468" y="1278169"/>
            <a:ext cx="4456132" cy="487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7282E-856C-B96A-3535-78EF65784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B118CF-836C-BC45-F140-C39D41E5C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E373E1-0026-300A-9885-45E5EA21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9935299-8A81-DA62-1316-4999BFD4311E}"/>
              </a:ext>
            </a:extLst>
          </p:cNvPr>
          <p:cNvSpPr/>
          <p:nvPr/>
        </p:nvSpPr>
        <p:spPr>
          <a:xfrm>
            <a:off x="281970" y="287236"/>
            <a:ext cx="1129027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6. Q: How to detect ~1eV fifth-force boson?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2C35B6A-94AB-4781-061A-1B1886955655}"/>
              </a:ext>
            </a:extLst>
          </p:cNvPr>
          <p:cNvSpPr/>
          <p:nvPr/>
        </p:nvSpPr>
        <p:spPr>
          <a:xfrm>
            <a:off x="872980" y="1206169"/>
            <a:ext cx="507062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6.1 A: Torsion Balance?</a:t>
            </a:r>
            <a:endParaRPr lang="zh-CN" alt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7353D884-F66D-7076-57DC-71DF1CBBF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691" y="2191334"/>
            <a:ext cx="4298109" cy="303035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3954E1A-FA55-077D-C7E8-1C346EE3F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71" y="2001992"/>
            <a:ext cx="5784062" cy="410464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F586B171-5A08-91BC-0C07-79657446E7AA}"/>
              </a:ext>
            </a:extLst>
          </p:cNvPr>
          <p:cNvSpPr txBox="1"/>
          <p:nvPr/>
        </p:nvSpPr>
        <p:spPr>
          <a:xfrm>
            <a:off x="7274131" y="5572842"/>
            <a:ext cx="460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Here, we take B-L gauge boson as a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well-motivated example. [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Feeton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dark matter!]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1A2BDD02-242E-E178-C63D-E27E666DD4F7}"/>
              </a:ext>
            </a:extLst>
          </p:cNvPr>
          <p:cNvSpPr/>
          <p:nvPr/>
        </p:nvSpPr>
        <p:spPr>
          <a:xfrm>
            <a:off x="4734560" y="2641600"/>
            <a:ext cx="1209040" cy="1473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582D4AF-5D8B-8144-EC96-7890E48E9EA7}"/>
              </a:ext>
            </a:extLst>
          </p:cNvPr>
          <p:cNvSpPr txBox="1"/>
          <p:nvPr/>
        </p:nvSpPr>
        <p:spPr>
          <a:xfrm>
            <a:off x="7055691" y="1098509"/>
            <a:ext cx="4322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Book Antiqua" panose="02040602050305030304" pitchFamily="18" charset="0"/>
              </a:rPr>
              <a:t>Notice: It is not necessary to be DM, it can simply be a hidden</a:t>
            </a:r>
            <a:r>
              <a:rPr lang="en-US" altLang="zh-CN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Book Antiqua" panose="02040602050305030304" pitchFamily="18" charset="0"/>
              </a:rPr>
              <a:t>mediator</a:t>
            </a:r>
            <a:r>
              <a:rPr lang="en-US" altLang="zh-CN" sz="1800" dirty="0">
                <a:latin typeface="Book Antiqua" panose="02040602050305030304" pitchFamily="18" charset="0"/>
              </a:rPr>
              <a:t>.</a:t>
            </a:r>
          </a:p>
          <a:p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5B7087B-8CFC-443F-5970-DEB5138BEB01}"/>
                  </a:ext>
                </a:extLst>
              </p:cNvPr>
              <p:cNvSpPr txBox="1"/>
              <p:nvPr/>
            </p:nvSpPr>
            <p:spPr>
              <a:xfrm>
                <a:off x="4029152" y="4394992"/>
                <a:ext cx="2544414" cy="8267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 ~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f>
                        <m:f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800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altLang="zh-CN" sz="2800" b="0" i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altLang="zh-CN" sz="2800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5B7087B-8CFC-443F-5970-DEB5138BE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152" y="4394992"/>
                <a:ext cx="2544414" cy="8267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81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25" grpId="0" animBg="1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FB7B6-4DBD-88A2-D0AF-519FB98F6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F4448B-65E0-3EAF-775D-BE709390F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17B6B6-A433-A0A0-23DD-B615DA74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84B0DA8-8373-4713-2120-0103E0C850BC}"/>
              </a:ext>
            </a:extLst>
          </p:cNvPr>
          <p:cNvSpPr/>
          <p:nvPr/>
        </p:nvSpPr>
        <p:spPr>
          <a:xfrm>
            <a:off x="988557" y="287236"/>
            <a:ext cx="9910085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7. Q: How to reach such a small-scale?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64D1FB4-786A-8C03-14AC-1C91042CDB8A}"/>
              </a:ext>
            </a:extLst>
          </p:cNvPr>
          <p:cNvSpPr txBox="1"/>
          <p:nvPr/>
        </p:nvSpPr>
        <p:spPr>
          <a:xfrm>
            <a:off x="988557" y="1505684"/>
            <a:ext cx="1036828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Book Antiqua" panose="02040602050305030304" pitchFamily="18" charset="0"/>
              </a:rPr>
              <a:t>If the mediator mass is around 1 eV, the interaction range is of order micro-meter or nano-meter.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Book Antiqua" panose="02040602050305030304" pitchFamily="18" charset="0"/>
              </a:rPr>
              <a:t>The torsion balance is a complex mechanical device, it is not possible to make it so small.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Book Antiqua" panose="02040602050305030304" pitchFamily="18" charset="0"/>
              </a:rPr>
              <a:t>The quantum test of gravity?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Book Antiqua" panose="02040602050305030304" pitchFamily="18" charset="0"/>
              </a:rPr>
              <a:t>We need a </a:t>
            </a:r>
            <a:r>
              <a:rPr lang="en-US" altLang="zh-CN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very small, low-loss, low-background</a:t>
            </a:r>
            <a:r>
              <a:rPr lang="en-US" altLang="zh-CN" sz="2400" dirty="0">
                <a:latin typeface="Book Antiqua" panose="02040602050305030304" pitchFamily="18" charset="0"/>
              </a:rPr>
              <a:t> quantum detector that can detect potential or force.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Book Antiqua" panose="02040602050305030304" pitchFamily="18" charset="0"/>
            </a:endParaRPr>
          </a:p>
          <a:p>
            <a:pPr lvl="2"/>
            <a:endParaRPr lang="en-US" altLang="zh-CN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71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A0D78E-CB2D-7B79-ED92-0D863BF2A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1A2B20-EF18-B323-3ED0-3E259F4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22F2EAA-D909-93FC-BD91-FFE163D6C6A6}"/>
              </a:ext>
            </a:extLst>
          </p:cNvPr>
          <p:cNvSpPr/>
          <p:nvPr/>
        </p:nvSpPr>
        <p:spPr>
          <a:xfrm>
            <a:off x="2558012" y="314387"/>
            <a:ext cx="7075976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1. Q: How to detect DM?</a:t>
            </a:r>
            <a:endParaRPr lang="zh-CN" alt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1D43466-6549-741A-ABAC-B2370EE1F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647" y="2563443"/>
            <a:ext cx="8502992" cy="204983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FAF404F-7153-2DEF-0732-447E0563BC66}"/>
              </a:ext>
            </a:extLst>
          </p:cNvPr>
          <p:cNvSpPr txBox="1"/>
          <p:nvPr/>
        </p:nvSpPr>
        <p:spPr>
          <a:xfrm>
            <a:off x="10091293" y="3803133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From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wikipedia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616E504-E21A-64CC-D09A-EB6ED155CC6C}"/>
              </a:ext>
            </a:extLst>
          </p:cNvPr>
          <p:cNvSpPr txBox="1"/>
          <p:nvPr/>
        </p:nvSpPr>
        <p:spPr>
          <a:xfrm>
            <a:off x="717092" y="1425340"/>
            <a:ext cx="10416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We know that more than 80 percent of the matter in our Universe today is dark matter (DM) from astro and comic observations.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01DE866-CF6B-0044-6274-B76D082E395A}"/>
              </a:ext>
            </a:extLst>
          </p:cNvPr>
          <p:cNvSpPr txBox="1"/>
          <p:nvPr/>
        </p:nvSpPr>
        <p:spPr>
          <a:xfrm>
            <a:off x="717092" y="5668300"/>
            <a:ext cx="10416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In the same mass range, there can still be some common rules.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DD849E2-D5F3-6D32-D740-DFBB97B77845}"/>
              </a:ext>
            </a:extLst>
          </p:cNvPr>
          <p:cNvSpPr txBox="1"/>
          <p:nvPr/>
        </p:nvSpPr>
        <p:spPr>
          <a:xfrm>
            <a:off x="717092" y="2091351"/>
            <a:ext cx="996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Now, the questions is how to detect it, especially through direct detections? 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8FBEDE0-7EF0-D160-51F6-195CA88C6EB9}"/>
              </a:ext>
            </a:extLst>
          </p:cNvPr>
          <p:cNvSpPr txBox="1"/>
          <p:nvPr/>
        </p:nvSpPr>
        <p:spPr>
          <a:xfrm>
            <a:off x="717092" y="4763779"/>
            <a:ext cx="785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Although the question is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generic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we don’t have a generic answer to it.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7130F68-30B7-34CF-F890-5465AA5714F5}"/>
              </a:ext>
            </a:extLst>
          </p:cNvPr>
          <p:cNvSpPr txBox="1"/>
          <p:nvPr/>
        </p:nvSpPr>
        <p:spPr>
          <a:xfrm>
            <a:off x="717092" y="5247994"/>
            <a:ext cx="1031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detection of DM highly depends on the 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DM mass 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and its 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interaction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with SM particles.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7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5900B-4CD2-8F5E-8E1D-71239A4DA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B4258F-FEF5-E8B3-6382-3EE96EBE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EB62F8-40A0-7378-377E-0F10F1A08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4F6FF7-0673-8830-EDDA-A2F3114C2537}"/>
              </a:ext>
            </a:extLst>
          </p:cNvPr>
          <p:cNvSpPr/>
          <p:nvPr/>
        </p:nvSpPr>
        <p:spPr>
          <a:xfrm>
            <a:off x="1162050" y="520916"/>
            <a:ext cx="6295314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A: Josephson Junctions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38455EA-7109-34B3-6761-1AED1278F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90" y="2077720"/>
            <a:ext cx="5238210" cy="3235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004C7F9-3A6D-B7D6-0E99-347FF5198779}"/>
                  </a:ext>
                </a:extLst>
              </p:cNvPr>
              <p:cNvSpPr txBox="1"/>
              <p:nvPr/>
            </p:nvSpPr>
            <p:spPr>
              <a:xfrm>
                <a:off x="6397895" y="1459138"/>
                <a:ext cx="523821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Book Antiqua" panose="02040602050305030304" pitchFamily="18" charset="0"/>
                  </a:rPr>
                  <a:t>A Josephson junction (100 nm) contains 2 superconductor and an insulator in between.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Book Antiqua" panose="02040602050305030304" pitchFamily="18" charset="0"/>
                  </a:rPr>
                  <a:t>Inside superconductor 1 and 2, we have coherent states of Cooper pairs.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Book Antiqua" panose="02040602050305030304" pitchFamily="18" charset="0"/>
                  </a:rPr>
                  <a:t>If the states have different phases, a Josephson current can be generated.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Book Antiqua" panose="02040602050305030304" pitchFamily="18" charset="0"/>
                  </a:rPr>
                  <a:t>So, we put a junction nearby a fifth-force potential V(r). After a time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CN" sz="2000" dirty="0">
                    <a:latin typeface="Book Antiqua" panose="02040602050305030304" pitchFamily="18" charset="0"/>
                  </a:rPr>
                  <a:t>, the state 1 has a phase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CN" sz="2000" dirty="0">
                    <a:latin typeface="Book Antiqua" panose="02040602050305030304" pitchFamily="18" charset="0"/>
                  </a:rPr>
                  <a:t> while state 2 has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CN" sz="2000" dirty="0">
                    <a:latin typeface="Book Antiqua" panose="02040602050305030304" pitchFamily="18" charset="0"/>
                  </a:rPr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Book Antiqua" panose="02040602050305030304" pitchFamily="18" charset="0"/>
                </a:endParaRPr>
              </a:p>
              <a:p>
                <a:pPr lvl="2"/>
                <a:endParaRPr lang="en-US" altLang="zh-CN" sz="2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004C7F9-3A6D-B7D6-0E99-347FF5198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895" y="1459138"/>
                <a:ext cx="5238210" cy="5016758"/>
              </a:xfrm>
              <a:prstGeom prst="rect">
                <a:avLst/>
              </a:prstGeom>
              <a:blipFill>
                <a:blip r:embed="rId4"/>
                <a:stretch>
                  <a:fillRect l="-1048" t="-4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490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4A772-B250-141E-E8F1-A64BD61AC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0BC644-02A2-7224-EC5B-A82F5C13D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299001"/>
            <a:ext cx="4114800" cy="365125"/>
          </a:xfrm>
        </p:spPr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C17399-E5CD-1A1F-91DB-D727EF35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DA6F841-D308-6103-D762-0E7922628CFE}"/>
              </a:ext>
            </a:extLst>
          </p:cNvPr>
          <p:cNvSpPr/>
          <p:nvPr/>
        </p:nvSpPr>
        <p:spPr>
          <a:xfrm>
            <a:off x="857790" y="444118"/>
            <a:ext cx="6577442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8. Measurement Scheme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BC3112D-48CE-ACE7-10CF-3BB7AFC61C84}"/>
                  </a:ext>
                </a:extLst>
              </p:cNvPr>
              <p:cNvSpPr txBox="1"/>
              <p:nvPr/>
            </p:nvSpPr>
            <p:spPr>
              <a:xfrm>
                <a:off x="6311466" y="1276575"/>
                <a:ext cx="5238210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Book Antiqua" panose="02040602050305030304" pitchFamily="18" charset="0"/>
                  </a:rPr>
                  <a:t>1) We need to prepare the Josephson junction to be in the ground state (no initial phase difference)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Book Antiqua" panose="02040602050305030304" pitchFamily="18" charset="0"/>
                  </a:rPr>
                  <a:t>2) Introduce the neutral graphite plate, which is carries fifth force charge, and let the system to evolve. [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Some experimentalists suggest a rotating source</a:t>
                </a:r>
                <a:r>
                  <a:rPr lang="en-US" altLang="zh-CN" sz="2000" dirty="0">
                    <a:latin typeface="Book Antiqua" panose="02040602050305030304" pitchFamily="18" charset="0"/>
                  </a:rPr>
                  <a:t>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Book Antiqua" panose="02040602050305030304" pitchFamily="18" charset="0"/>
                  </a:rPr>
                  <a:t>3) Measure the Josephson current after time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CN" sz="2000" dirty="0">
                    <a:latin typeface="Book Antiqua" panose="02040602050305030304" pitchFamily="18" charset="0"/>
                  </a:rPr>
                  <a:t> and compare it with the prediction.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Book Antiqua" panose="02040602050305030304" pitchFamily="18" charset="0"/>
                  </a:rPr>
                  <a:t>After estimation, we found the largest background is the phase uncertainty of coherent states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Book Antiqua" panose="02040602050305030304" pitchFamily="18" charset="0"/>
                </a:endParaRPr>
              </a:p>
              <a:p>
                <a:pPr lvl="2"/>
                <a:endParaRPr lang="en-US" altLang="zh-CN" sz="2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BC3112D-48CE-ACE7-10CF-3BB7AFC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466" y="1276575"/>
                <a:ext cx="5238210" cy="5324535"/>
              </a:xfrm>
              <a:prstGeom prst="rect">
                <a:avLst/>
              </a:prstGeom>
              <a:blipFill>
                <a:blip r:embed="rId3"/>
                <a:stretch>
                  <a:fillRect l="-1047" t="-458" r="-18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2C84FDEE-7903-21E6-2890-E925F189A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895" y="2184400"/>
            <a:ext cx="5324641" cy="298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14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E8472-D903-45FA-7062-D2A94F76A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C5699E-D201-50BD-A81B-8829CB223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51D6AC-3C95-90F4-3FBE-5EE61CFE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394BAF9-490E-2240-0DED-383A483BB025}"/>
              </a:ext>
            </a:extLst>
          </p:cNvPr>
          <p:cNvSpPr/>
          <p:nvPr/>
        </p:nvSpPr>
        <p:spPr>
          <a:xfrm>
            <a:off x="3383376" y="382104"/>
            <a:ext cx="5088252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9. Results of Part II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C3B11C0-CBB5-6B34-EEAA-796642F62EC4}"/>
              </a:ext>
            </a:extLst>
          </p:cNvPr>
          <p:cNvSpPr txBox="1"/>
          <p:nvPr/>
        </p:nvSpPr>
        <p:spPr>
          <a:xfrm>
            <a:off x="6381385" y="1614900"/>
            <a:ext cx="523821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ok Antiqua" panose="02040602050305030304" pitchFamily="18" charset="0"/>
              </a:rPr>
              <a:t>With a smaller distance, we have a broader detection range.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ok Antiqua" panose="02040602050305030304" pitchFamily="18" charset="0"/>
              </a:rPr>
              <a:t>With a longer evolution time, we have a stronger sensitivity.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ok Antiqua" panose="02040602050305030304" pitchFamily="18" charset="0"/>
              </a:rPr>
              <a:t>It fills some detection gap of torsion balance around 1 eV.</a:t>
            </a:r>
          </a:p>
          <a:p>
            <a:pPr lvl="2"/>
            <a:endParaRPr lang="en-US" altLang="zh-CN" sz="2000" dirty="0">
              <a:latin typeface="Book Antiqua" panose="0204060205030503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1E0279F-05A9-1AC6-6603-BE20275A4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95" y="1804097"/>
            <a:ext cx="5622290" cy="380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27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239CB-AD76-7EB3-CF3E-80FB9F35E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E03925-991F-F4C1-A403-B930859EB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3E8FBC-2C65-69F0-0EE6-A865086E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5C58C7F-B462-2E27-E028-A0DF01547353}"/>
              </a:ext>
            </a:extLst>
          </p:cNvPr>
          <p:cNvSpPr/>
          <p:nvPr/>
        </p:nvSpPr>
        <p:spPr>
          <a:xfrm>
            <a:off x="4142484" y="317717"/>
            <a:ext cx="432362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10. Conclusion</a:t>
            </a:r>
            <a:endParaRPr lang="zh-CN" alt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7E734A3-F8D7-903D-A0DA-5A05E028B86B}"/>
              </a:ext>
            </a:extLst>
          </p:cNvPr>
          <p:cNvSpPr txBox="1"/>
          <p:nvPr/>
        </p:nvSpPr>
        <p:spPr>
          <a:xfrm>
            <a:off x="1209040" y="1564213"/>
            <a:ext cx="103682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ook Antiqua" panose="02040602050305030304" pitchFamily="18" charset="0"/>
              </a:rPr>
              <a:t>How to detect DM?  </a:t>
            </a:r>
          </a:p>
          <a:p>
            <a:r>
              <a:rPr lang="en-US" altLang="zh-CN" sz="2000" dirty="0">
                <a:latin typeface="Book Antiqua" panose="02040602050305030304" pitchFamily="18" charset="0"/>
              </a:rPr>
              <a:t>  	</a:t>
            </a:r>
            <a:r>
              <a:rPr lang="en-US" altLang="zh-CN" sz="2000" dirty="0">
                <a:solidFill>
                  <a:schemeClr val="accent1"/>
                </a:solidFill>
                <a:latin typeface="Book Antiqua" panose="02040602050305030304" pitchFamily="18" charset="0"/>
              </a:rPr>
              <a:t>The gap in the DM mass region in the crossover range of particle- and wave-DM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ook Antiqua" panose="02040602050305030304" pitchFamily="18" charset="0"/>
              </a:rPr>
              <a:t>How to detect DM in the above mass range?</a:t>
            </a:r>
          </a:p>
          <a:p>
            <a:pPr lvl="2"/>
            <a:endParaRPr lang="en-US" altLang="zh-CN" sz="20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ook Antiqua" panose="02040602050305030304" pitchFamily="18" charset="0"/>
              </a:rPr>
              <a:t>CASE I: DM with Z2 symmetry</a:t>
            </a:r>
          </a:p>
          <a:p>
            <a:pPr lvl="2"/>
            <a:r>
              <a:rPr lang="en-US" altLang="zh-CN" sz="2000" dirty="0">
                <a:solidFill>
                  <a:schemeClr val="accent1"/>
                </a:solidFill>
                <a:latin typeface="Book Antiqua" panose="02040602050305030304" pitchFamily="18" charset="0"/>
              </a:rPr>
              <a:t>Detecting coherent scattering via a novel torsion balance.</a:t>
            </a:r>
          </a:p>
          <a:p>
            <a:pPr lvl="2"/>
            <a:endParaRPr lang="en-US" altLang="zh-CN" sz="20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ook Antiqua" panose="02040602050305030304" pitchFamily="18" charset="0"/>
              </a:rPr>
              <a:t>CASE II: DM without Z2 symmetry (fifth-force gauge boson)</a:t>
            </a:r>
          </a:p>
          <a:p>
            <a:pPr lvl="2"/>
            <a:r>
              <a:rPr lang="en-US" altLang="zh-CN" sz="2000" dirty="0">
                <a:solidFill>
                  <a:schemeClr val="accent1"/>
                </a:solidFill>
                <a:latin typeface="Book Antiqua" panose="02040602050305030304" pitchFamily="18" charset="0"/>
              </a:rPr>
              <a:t>Josephson junctions. (It can also be used to test small-scale gravity)</a:t>
            </a:r>
            <a:endParaRPr lang="en-US" altLang="zh-CN" dirty="0">
              <a:latin typeface="Book Antiqua" panose="02040602050305030304" pitchFamily="18" charset="0"/>
            </a:endParaRPr>
          </a:p>
          <a:p>
            <a:pPr lvl="2"/>
            <a:endParaRPr lang="en-US" altLang="zh-CN" sz="2000" dirty="0">
              <a:latin typeface="Book Antiqua" panose="0204060205030503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6B3E393-5722-C187-9AFE-7F8015FFDB68}"/>
              </a:ext>
            </a:extLst>
          </p:cNvPr>
          <p:cNvSpPr txBox="1"/>
          <p:nvPr/>
        </p:nvSpPr>
        <p:spPr>
          <a:xfrm>
            <a:off x="1980777" y="5042088"/>
            <a:ext cx="8173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anose="02040602050305030304" pitchFamily="18" charset="0"/>
                <a:ea typeface="等线" panose="02010600030101010101" pitchFamily="2" charset="-122"/>
                <a:cs typeface="+mn-cs"/>
              </a:rPr>
              <a:t>Both are new theoretical proposals. We need to really try it and see how far we can go.</a:t>
            </a:r>
          </a:p>
        </p:txBody>
      </p:sp>
    </p:spTree>
    <p:extLst>
      <p:ext uri="{BB962C8B-B14F-4D97-AF65-F5344CB8AC3E}">
        <p14:creationId xmlns:p14="http://schemas.microsoft.com/office/powerpoint/2010/main" val="3216125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4142A-291E-3CB8-2AB8-51BA35975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D73147-2157-BF38-10DA-C79D36C47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2D09E8-CCC8-31C3-3B8F-32050016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1EC196C-4F6B-0C87-39F5-BD822A01D6D6}"/>
              </a:ext>
            </a:extLst>
          </p:cNvPr>
          <p:cNvSpPr/>
          <p:nvPr/>
        </p:nvSpPr>
        <p:spPr>
          <a:xfrm>
            <a:off x="432730" y="305464"/>
            <a:ext cx="5687776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Backup: References</a:t>
            </a:r>
            <a:endParaRPr lang="zh-CN" alt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0F762AD-5D38-F9C5-AF71-C41A84154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25" y="1511518"/>
            <a:ext cx="7162615" cy="18808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3E09F78-90BF-29CA-A339-06E9B4F28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962" y="4099370"/>
            <a:ext cx="6667129" cy="70630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094FD43-4DD3-DAA8-5DD9-D6C84EBF4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435" y="4777810"/>
            <a:ext cx="5520571" cy="53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68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29475-5281-0B88-B1E2-E8F619222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F3D1AC-E89A-05AD-CF7C-EED988471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C4A6BE-8DA3-6254-C1B4-1CF2A229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4E4A445-8A78-3494-F6E9-DC1CC9777BB2}"/>
              </a:ext>
            </a:extLst>
          </p:cNvPr>
          <p:cNvSpPr/>
          <p:nvPr/>
        </p:nvSpPr>
        <p:spPr>
          <a:xfrm>
            <a:off x="686804" y="305464"/>
            <a:ext cx="517962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Backup: Unitarity</a:t>
            </a:r>
            <a:endParaRPr lang="zh-CN" alt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65B95DB-BF19-5FAC-C5FA-EF460180B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622" y="1187122"/>
            <a:ext cx="5991019" cy="11738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F55AF41-ADB6-62B2-1249-5F66E79E6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945" y="2564904"/>
            <a:ext cx="5825093" cy="374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86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48D1D-42F9-C707-75E8-FEF359BC2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B744BA-F8A7-109D-6F23-4300FCD3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40B1F1-C7A8-C97D-C77D-766AD69D1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2482F14-42F3-39BB-9A0F-47BED1510D90}"/>
              </a:ext>
            </a:extLst>
          </p:cNvPr>
          <p:cNvSpPr/>
          <p:nvPr/>
        </p:nvSpPr>
        <p:spPr>
          <a:xfrm>
            <a:off x="399995" y="297669"/>
            <a:ext cx="6154249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2.2 Coherent Scattering</a:t>
            </a:r>
            <a:endParaRPr lang="zh-CN" alt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1DDC7342-883A-7BDC-7B64-99ED2AA4BFAB}"/>
              </a:ext>
            </a:extLst>
          </p:cNvPr>
          <p:cNvSpPr/>
          <p:nvPr/>
        </p:nvSpPr>
        <p:spPr>
          <a:xfrm>
            <a:off x="2857359" y="2814320"/>
            <a:ext cx="1239520" cy="12598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1C0AB41F-1323-D829-FFD7-32D30428378D}"/>
                  </a:ext>
                </a:extLst>
              </p14:cNvPr>
              <p14:cNvContentPartPr/>
              <p14:nvPr/>
            </p14:nvContentPartPr>
            <p14:xfrm>
              <a:off x="3210200" y="3057600"/>
              <a:ext cx="2160" cy="360"/>
            </p14:xfrm>
          </p:contentPart>
        </mc:Choice>
        <mc:Fallback xmlns=""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1C0AB41F-1323-D829-FFD7-32D3042837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74200" y="3021600"/>
                <a:ext cx="73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BFEBC423-4E65-48ED-B1C0-93DE2B0E44E9}"/>
                  </a:ext>
                </a:extLst>
              </p14:cNvPr>
              <p14:cNvContentPartPr/>
              <p14:nvPr/>
            </p14:nvContentPartPr>
            <p14:xfrm>
              <a:off x="3159440" y="3261000"/>
              <a:ext cx="360" cy="360"/>
            </p14:xfrm>
          </p:contentPart>
        </mc:Choice>
        <mc:Fallback xmlns=""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BFEBC423-4E65-48ED-B1C0-93DE2B0E44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23440" y="3225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A2775D06-3027-A29E-F23F-6596059A91AA}"/>
                  </a:ext>
                </a:extLst>
              </p14:cNvPr>
              <p14:cNvContentPartPr/>
              <p14:nvPr/>
            </p14:nvContentPartPr>
            <p14:xfrm>
              <a:off x="3230720" y="3606600"/>
              <a:ext cx="8280" cy="2160"/>
            </p14:xfrm>
          </p:contentPart>
        </mc:Choice>
        <mc:Fallback xmlns=""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A2775D06-3027-A29E-F23F-6596059A91A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95080" y="3570600"/>
                <a:ext cx="799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>
                <a:extLst>
                  <a:ext uri="{FF2B5EF4-FFF2-40B4-BE49-F238E27FC236}">
                    <a16:creationId xmlns:a16="http://schemas.microsoft.com/office/drawing/2014/main" id="{C837BE8C-9C32-66D8-C07D-89077F20DF97}"/>
                  </a:ext>
                </a:extLst>
              </p14:cNvPr>
              <p14:cNvContentPartPr/>
              <p14:nvPr/>
            </p14:nvContentPartPr>
            <p14:xfrm>
              <a:off x="3047840" y="3474120"/>
              <a:ext cx="360" cy="360"/>
            </p14:xfrm>
          </p:contentPart>
        </mc:Choice>
        <mc:Fallback xmlns="">
          <p:pic>
            <p:nvPicPr>
              <p:cNvPr id="9" name="墨迹 8">
                <a:extLst>
                  <a:ext uri="{FF2B5EF4-FFF2-40B4-BE49-F238E27FC236}">
                    <a16:creationId xmlns:a16="http://schemas.microsoft.com/office/drawing/2014/main" id="{C837BE8C-9C32-66D8-C07D-89077F20DF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1840" y="343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923CFF54-2B87-3E3E-CCC3-A13FCF1F130D}"/>
                  </a:ext>
                </a:extLst>
              </p14:cNvPr>
              <p14:cNvContentPartPr/>
              <p14:nvPr/>
            </p14:nvContentPartPr>
            <p14:xfrm>
              <a:off x="3372560" y="3383040"/>
              <a:ext cx="3960" cy="360"/>
            </p14:xfrm>
          </p:contentPart>
        </mc:Choice>
        <mc:Fallback xmlns="">
          <p:pic>
            <p:nvPicPr>
              <p:cNvPr id="10" name="墨迹 9">
                <a:extLst>
                  <a:ext uri="{FF2B5EF4-FFF2-40B4-BE49-F238E27FC236}">
                    <a16:creationId xmlns:a16="http://schemas.microsoft.com/office/drawing/2014/main" id="{923CFF54-2B87-3E3E-CCC3-A13FCF1F130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36560" y="3347040"/>
                <a:ext cx="756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>
                <a:extLst>
                  <a:ext uri="{FF2B5EF4-FFF2-40B4-BE49-F238E27FC236}">
                    <a16:creationId xmlns:a16="http://schemas.microsoft.com/office/drawing/2014/main" id="{B5E32D78-2171-4F96-2DD4-06C6945ADB08}"/>
                  </a:ext>
                </a:extLst>
              </p14:cNvPr>
              <p14:cNvContentPartPr/>
              <p14:nvPr/>
            </p14:nvContentPartPr>
            <p14:xfrm>
              <a:off x="3474440" y="3210240"/>
              <a:ext cx="3960" cy="7920"/>
            </p14:xfrm>
          </p:contentPart>
        </mc:Choice>
        <mc:Fallback xmlns="">
          <p:pic>
            <p:nvPicPr>
              <p:cNvPr id="11" name="墨迹 10">
                <a:extLst>
                  <a:ext uri="{FF2B5EF4-FFF2-40B4-BE49-F238E27FC236}">
                    <a16:creationId xmlns:a16="http://schemas.microsoft.com/office/drawing/2014/main" id="{B5E32D78-2171-4F96-2DD4-06C6945ADB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38800" y="3174240"/>
                <a:ext cx="756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06698E6E-4516-1740-9B8B-D4DB56627D85}"/>
                  </a:ext>
                </a:extLst>
              </p14:cNvPr>
              <p14:cNvContentPartPr/>
              <p14:nvPr/>
            </p14:nvContentPartPr>
            <p14:xfrm>
              <a:off x="3820040" y="3169200"/>
              <a:ext cx="360" cy="2160"/>
            </p14:xfrm>
          </p:contentPart>
        </mc:Choice>
        <mc:Fallback xmlns="">
          <p:pic>
            <p:nvPicPr>
              <p:cNvPr id="12" name="墨迹 11">
                <a:extLst>
                  <a:ext uri="{FF2B5EF4-FFF2-40B4-BE49-F238E27FC236}">
                    <a16:creationId xmlns:a16="http://schemas.microsoft.com/office/drawing/2014/main" id="{06698E6E-4516-1740-9B8B-D4DB56627D8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84400" y="3133560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50C419FC-552F-A372-16C8-A24B59F79F61}"/>
                  </a:ext>
                </a:extLst>
              </p14:cNvPr>
              <p14:cNvContentPartPr/>
              <p14:nvPr/>
            </p14:nvContentPartPr>
            <p14:xfrm>
              <a:off x="3738320" y="3413640"/>
              <a:ext cx="3960" cy="360"/>
            </p14:xfrm>
          </p:contentPart>
        </mc:Choice>
        <mc:Fallback xmlns="">
          <p:pic>
            <p:nvPicPr>
              <p:cNvPr id="13" name="墨迹 12">
                <a:extLst>
                  <a:ext uri="{FF2B5EF4-FFF2-40B4-BE49-F238E27FC236}">
                    <a16:creationId xmlns:a16="http://schemas.microsoft.com/office/drawing/2014/main" id="{50C419FC-552F-A372-16C8-A24B59F79F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02320" y="3377640"/>
                <a:ext cx="756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墨迹 13">
                <a:extLst>
                  <a:ext uri="{FF2B5EF4-FFF2-40B4-BE49-F238E27FC236}">
                    <a16:creationId xmlns:a16="http://schemas.microsoft.com/office/drawing/2014/main" id="{FEE86272-FCC4-66E4-A14C-185B3877020C}"/>
                  </a:ext>
                </a:extLst>
              </p14:cNvPr>
              <p14:cNvContentPartPr/>
              <p14:nvPr/>
            </p14:nvContentPartPr>
            <p14:xfrm>
              <a:off x="3494600" y="3565560"/>
              <a:ext cx="360" cy="360"/>
            </p14:xfrm>
          </p:contentPart>
        </mc:Choice>
        <mc:Fallback xmlns="">
          <p:pic>
            <p:nvPicPr>
              <p:cNvPr id="14" name="墨迹 13">
                <a:extLst>
                  <a:ext uri="{FF2B5EF4-FFF2-40B4-BE49-F238E27FC236}">
                    <a16:creationId xmlns:a16="http://schemas.microsoft.com/office/drawing/2014/main" id="{FEE86272-FCC4-66E4-A14C-185B387702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58960" y="3529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墨迹 14">
                <a:extLst>
                  <a:ext uri="{FF2B5EF4-FFF2-40B4-BE49-F238E27FC236}">
                    <a16:creationId xmlns:a16="http://schemas.microsoft.com/office/drawing/2014/main" id="{8132A85E-9327-E3B7-F238-66C6838058BA}"/>
                  </a:ext>
                </a:extLst>
              </p14:cNvPr>
              <p14:cNvContentPartPr/>
              <p14:nvPr/>
            </p14:nvContentPartPr>
            <p14:xfrm>
              <a:off x="3596480" y="3931320"/>
              <a:ext cx="3960" cy="360"/>
            </p14:xfrm>
          </p:contentPart>
        </mc:Choice>
        <mc:Fallback xmlns="">
          <p:pic>
            <p:nvPicPr>
              <p:cNvPr id="15" name="墨迹 14">
                <a:extLst>
                  <a:ext uri="{FF2B5EF4-FFF2-40B4-BE49-F238E27FC236}">
                    <a16:creationId xmlns:a16="http://schemas.microsoft.com/office/drawing/2014/main" id="{8132A85E-9327-E3B7-F238-66C6838058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60840" y="3895680"/>
                <a:ext cx="756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墨迹 15">
                <a:extLst>
                  <a:ext uri="{FF2B5EF4-FFF2-40B4-BE49-F238E27FC236}">
                    <a16:creationId xmlns:a16="http://schemas.microsoft.com/office/drawing/2014/main" id="{FE8EFB67-5656-BD0C-5978-ACD3C7BB63FA}"/>
                  </a:ext>
                </a:extLst>
              </p14:cNvPr>
              <p14:cNvContentPartPr/>
              <p14:nvPr/>
            </p14:nvContentPartPr>
            <p14:xfrm>
              <a:off x="3738320" y="3727920"/>
              <a:ext cx="3960" cy="360"/>
            </p14:xfrm>
          </p:contentPart>
        </mc:Choice>
        <mc:Fallback xmlns="">
          <p:pic>
            <p:nvPicPr>
              <p:cNvPr id="16" name="墨迹 15">
                <a:extLst>
                  <a:ext uri="{FF2B5EF4-FFF2-40B4-BE49-F238E27FC236}">
                    <a16:creationId xmlns:a16="http://schemas.microsoft.com/office/drawing/2014/main" id="{FE8EFB67-5656-BD0C-5978-ACD3C7BB63F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02320" y="3692280"/>
                <a:ext cx="756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墨迹 16">
                <a:extLst>
                  <a:ext uri="{FF2B5EF4-FFF2-40B4-BE49-F238E27FC236}">
                    <a16:creationId xmlns:a16="http://schemas.microsoft.com/office/drawing/2014/main" id="{7FF370B5-CF14-F0A9-03C7-94C7F4972B13}"/>
                  </a:ext>
                </a:extLst>
              </p14:cNvPr>
              <p14:cNvContentPartPr/>
              <p14:nvPr/>
            </p14:nvContentPartPr>
            <p14:xfrm>
              <a:off x="3860360" y="3555840"/>
              <a:ext cx="360" cy="360"/>
            </p14:xfrm>
          </p:contentPart>
        </mc:Choice>
        <mc:Fallback xmlns="">
          <p:pic>
            <p:nvPicPr>
              <p:cNvPr id="17" name="墨迹 16">
                <a:extLst>
                  <a:ext uri="{FF2B5EF4-FFF2-40B4-BE49-F238E27FC236}">
                    <a16:creationId xmlns:a16="http://schemas.microsoft.com/office/drawing/2014/main" id="{7FF370B5-CF14-F0A9-03C7-94C7F4972B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4720" y="351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墨迹 17">
                <a:extLst>
                  <a:ext uri="{FF2B5EF4-FFF2-40B4-BE49-F238E27FC236}">
                    <a16:creationId xmlns:a16="http://schemas.microsoft.com/office/drawing/2014/main" id="{89B3BD0E-2C58-264B-18F3-3140EE0D5CC4}"/>
                  </a:ext>
                </a:extLst>
              </p14:cNvPr>
              <p14:cNvContentPartPr/>
              <p14:nvPr/>
            </p14:nvContentPartPr>
            <p14:xfrm>
              <a:off x="3484880" y="2956080"/>
              <a:ext cx="360" cy="3960"/>
            </p14:xfrm>
          </p:contentPart>
        </mc:Choice>
        <mc:Fallback xmlns="">
          <p:pic>
            <p:nvPicPr>
              <p:cNvPr id="18" name="墨迹 17">
                <a:extLst>
                  <a:ext uri="{FF2B5EF4-FFF2-40B4-BE49-F238E27FC236}">
                    <a16:creationId xmlns:a16="http://schemas.microsoft.com/office/drawing/2014/main" id="{89B3BD0E-2C58-264B-18F3-3140EE0D5CC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48880" y="2920440"/>
                <a:ext cx="720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墨迹 18">
                <a:extLst>
                  <a:ext uri="{FF2B5EF4-FFF2-40B4-BE49-F238E27FC236}">
                    <a16:creationId xmlns:a16="http://schemas.microsoft.com/office/drawing/2014/main" id="{00CDF44C-71F4-13F8-EBA5-23F04EFEA99E}"/>
                  </a:ext>
                </a:extLst>
              </p14:cNvPr>
              <p14:cNvContentPartPr/>
              <p14:nvPr/>
            </p14:nvContentPartPr>
            <p14:xfrm>
              <a:off x="3667400" y="2976240"/>
              <a:ext cx="8280" cy="3960"/>
            </p14:xfrm>
          </p:contentPart>
        </mc:Choice>
        <mc:Fallback xmlns="">
          <p:pic>
            <p:nvPicPr>
              <p:cNvPr id="19" name="墨迹 18">
                <a:extLst>
                  <a:ext uri="{FF2B5EF4-FFF2-40B4-BE49-F238E27FC236}">
                    <a16:creationId xmlns:a16="http://schemas.microsoft.com/office/drawing/2014/main" id="{00CDF44C-71F4-13F8-EBA5-23F04EFEA99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31760" y="2940600"/>
                <a:ext cx="799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墨迹 19">
                <a:extLst>
                  <a:ext uri="{FF2B5EF4-FFF2-40B4-BE49-F238E27FC236}">
                    <a16:creationId xmlns:a16="http://schemas.microsoft.com/office/drawing/2014/main" id="{B641A728-FBD8-6880-642C-71C7431699FB}"/>
                  </a:ext>
                </a:extLst>
              </p14:cNvPr>
              <p14:cNvContentPartPr/>
              <p14:nvPr/>
            </p14:nvContentPartPr>
            <p14:xfrm>
              <a:off x="3687560" y="3271080"/>
              <a:ext cx="360" cy="360"/>
            </p14:xfrm>
          </p:contentPart>
        </mc:Choice>
        <mc:Fallback xmlns="">
          <p:pic>
            <p:nvPicPr>
              <p:cNvPr id="20" name="墨迹 19">
                <a:extLst>
                  <a:ext uri="{FF2B5EF4-FFF2-40B4-BE49-F238E27FC236}">
                    <a16:creationId xmlns:a16="http://schemas.microsoft.com/office/drawing/2014/main" id="{B641A728-FBD8-6880-642C-71C7431699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1920" y="3235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墨迹 20">
                <a:extLst>
                  <a:ext uri="{FF2B5EF4-FFF2-40B4-BE49-F238E27FC236}">
                    <a16:creationId xmlns:a16="http://schemas.microsoft.com/office/drawing/2014/main" id="{DB2D96CB-D4CA-E938-F197-A44B608CC6BA}"/>
                  </a:ext>
                </a:extLst>
              </p14:cNvPr>
              <p14:cNvContentPartPr/>
              <p14:nvPr/>
            </p14:nvContentPartPr>
            <p14:xfrm>
              <a:off x="3281480" y="3860400"/>
              <a:ext cx="360" cy="360"/>
            </p14:xfrm>
          </p:contentPart>
        </mc:Choice>
        <mc:Fallback xmlns="">
          <p:pic>
            <p:nvPicPr>
              <p:cNvPr id="21" name="墨迹 20">
                <a:extLst>
                  <a:ext uri="{FF2B5EF4-FFF2-40B4-BE49-F238E27FC236}">
                    <a16:creationId xmlns:a16="http://schemas.microsoft.com/office/drawing/2014/main" id="{DB2D96CB-D4CA-E938-F197-A44B608CC6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5840" y="3824760"/>
                <a:ext cx="72000" cy="72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DDA152E9-AC2E-D345-EFFF-60BA9B0643FC}"/>
              </a:ext>
            </a:extLst>
          </p:cNvPr>
          <p:cNvCxnSpPr/>
          <p:nvPr/>
        </p:nvCxnSpPr>
        <p:spPr>
          <a:xfrm>
            <a:off x="2857359" y="2702560"/>
            <a:ext cx="0" cy="2814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8BE892E8-A271-8F78-0529-3B22355ABBAB}"/>
              </a:ext>
            </a:extLst>
          </p:cNvPr>
          <p:cNvCxnSpPr/>
          <p:nvPr/>
        </p:nvCxnSpPr>
        <p:spPr>
          <a:xfrm>
            <a:off x="4096879" y="2667000"/>
            <a:ext cx="0" cy="2814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D5E348E3-7F76-5C7E-2B87-37CDE169075B}"/>
              </a:ext>
            </a:extLst>
          </p:cNvPr>
          <p:cNvCxnSpPr/>
          <p:nvPr/>
        </p:nvCxnSpPr>
        <p:spPr>
          <a:xfrm>
            <a:off x="2936240" y="5262880"/>
            <a:ext cx="11023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C78D028-935A-50F0-9B70-9B5EF3FE1DF9}"/>
                  </a:ext>
                </a:extLst>
              </p:cNvPr>
              <p:cNvSpPr txBox="1"/>
              <p:nvPr/>
            </p:nvSpPr>
            <p:spPr>
              <a:xfrm>
                <a:off x="3302239" y="5342820"/>
                <a:ext cx="3847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C78D028-935A-50F0-9B70-9B5EF3FE1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239" y="5342820"/>
                <a:ext cx="384721" cy="276999"/>
              </a:xfrm>
              <a:prstGeom prst="rect">
                <a:avLst/>
              </a:prstGeom>
              <a:blipFill>
                <a:blip r:embed="rId26"/>
                <a:stretch>
                  <a:fillRect l="-14286" r="-14286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913631CA-B207-2800-602A-8A93CF044E9F}"/>
              </a:ext>
            </a:extLst>
          </p:cNvPr>
          <p:cNvCxnSpPr/>
          <p:nvPr/>
        </p:nvCxnSpPr>
        <p:spPr>
          <a:xfrm flipH="1">
            <a:off x="1940560" y="3727920"/>
            <a:ext cx="1107280" cy="9964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9D981B9-9E1E-D0BD-47EB-94B24003F1B6}"/>
                  </a:ext>
                </a:extLst>
              </p:cNvPr>
              <p:cNvSpPr txBox="1"/>
              <p:nvPr/>
            </p:nvSpPr>
            <p:spPr>
              <a:xfrm>
                <a:off x="1134253" y="4764648"/>
                <a:ext cx="15530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Book Antiqua" panose="02040602050305030304" pitchFamily="18" charset="0"/>
                  </a:rPr>
                  <a:t>Number of atoms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9D981B9-9E1E-D0BD-47EB-94B24003F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253" y="4764648"/>
                <a:ext cx="1553033" cy="646331"/>
              </a:xfrm>
              <a:prstGeom prst="rect">
                <a:avLst/>
              </a:prstGeom>
              <a:blipFill>
                <a:blip r:embed="rId27"/>
                <a:stretch>
                  <a:fillRect l="-3137" t="-4717" b="-15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28D94F43-F5E5-D8AC-62C1-CB69D910F0E1}"/>
              </a:ext>
            </a:extLst>
          </p:cNvPr>
          <p:cNvSpPr/>
          <p:nvPr/>
        </p:nvSpPr>
        <p:spPr>
          <a:xfrm>
            <a:off x="551360" y="3210240"/>
            <a:ext cx="1087120" cy="579729"/>
          </a:xfrm>
          <a:custGeom>
            <a:avLst/>
            <a:gdLst>
              <a:gd name="connsiteX0" fmla="*/ 0 w 1087120"/>
              <a:gd name="connsiteY0" fmla="*/ 544238 h 1011607"/>
              <a:gd name="connsiteX1" fmla="*/ 264160 w 1087120"/>
              <a:gd name="connsiteY1" fmla="*/ 26078 h 1011607"/>
              <a:gd name="connsiteX2" fmla="*/ 548640 w 1087120"/>
              <a:gd name="connsiteY2" fmla="*/ 1011598 h 1011607"/>
              <a:gd name="connsiteX3" fmla="*/ 904240 w 1087120"/>
              <a:gd name="connsiteY3" fmla="*/ 5758 h 1011607"/>
              <a:gd name="connsiteX4" fmla="*/ 1087120 w 1087120"/>
              <a:gd name="connsiteY4" fmla="*/ 574718 h 1011607"/>
              <a:gd name="connsiteX5" fmla="*/ 1087120 w 1087120"/>
              <a:gd name="connsiteY5" fmla="*/ 574718 h 1011607"/>
              <a:gd name="connsiteX6" fmla="*/ 1087120 w 1087120"/>
              <a:gd name="connsiteY6" fmla="*/ 595038 h 101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7120" h="1011607">
                <a:moveTo>
                  <a:pt x="0" y="544238"/>
                </a:moveTo>
                <a:cubicBezTo>
                  <a:pt x="86360" y="246211"/>
                  <a:pt x="172720" y="-51815"/>
                  <a:pt x="264160" y="26078"/>
                </a:cubicBezTo>
                <a:cubicBezTo>
                  <a:pt x="355600" y="103971"/>
                  <a:pt x="441960" y="1014985"/>
                  <a:pt x="548640" y="1011598"/>
                </a:cubicBezTo>
                <a:cubicBezTo>
                  <a:pt x="655320" y="1008211"/>
                  <a:pt x="814493" y="78571"/>
                  <a:pt x="904240" y="5758"/>
                </a:cubicBezTo>
                <a:cubicBezTo>
                  <a:pt x="993987" y="-67055"/>
                  <a:pt x="1087120" y="574718"/>
                  <a:pt x="1087120" y="574718"/>
                </a:cubicBezTo>
                <a:lnTo>
                  <a:pt x="1087120" y="574718"/>
                </a:lnTo>
                <a:lnTo>
                  <a:pt x="1087120" y="595038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4783137B-7B3C-87D4-F88E-7A6EC69F3EC4}"/>
              </a:ext>
            </a:extLst>
          </p:cNvPr>
          <p:cNvSpPr/>
          <p:nvPr/>
        </p:nvSpPr>
        <p:spPr>
          <a:xfrm rot="19373985">
            <a:off x="3785619" y="2017242"/>
            <a:ext cx="1087120" cy="594472"/>
          </a:xfrm>
          <a:custGeom>
            <a:avLst/>
            <a:gdLst>
              <a:gd name="connsiteX0" fmla="*/ 0 w 1087120"/>
              <a:gd name="connsiteY0" fmla="*/ 544238 h 1011607"/>
              <a:gd name="connsiteX1" fmla="*/ 264160 w 1087120"/>
              <a:gd name="connsiteY1" fmla="*/ 26078 h 1011607"/>
              <a:gd name="connsiteX2" fmla="*/ 548640 w 1087120"/>
              <a:gd name="connsiteY2" fmla="*/ 1011598 h 1011607"/>
              <a:gd name="connsiteX3" fmla="*/ 904240 w 1087120"/>
              <a:gd name="connsiteY3" fmla="*/ 5758 h 1011607"/>
              <a:gd name="connsiteX4" fmla="*/ 1087120 w 1087120"/>
              <a:gd name="connsiteY4" fmla="*/ 574718 h 1011607"/>
              <a:gd name="connsiteX5" fmla="*/ 1087120 w 1087120"/>
              <a:gd name="connsiteY5" fmla="*/ 574718 h 1011607"/>
              <a:gd name="connsiteX6" fmla="*/ 1087120 w 1087120"/>
              <a:gd name="connsiteY6" fmla="*/ 595038 h 101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7120" h="1011607">
                <a:moveTo>
                  <a:pt x="0" y="544238"/>
                </a:moveTo>
                <a:cubicBezTo>
                  <a:pt x="86360" y="246211"/>
                  <a:pt x="172720" y="-51815"/>
                  <a:pt x="264160" y="26078"/>
                </a:cubicBezTo>
                <a:cubicBezTo>
                  <a:pt x="355600" y="103971"/>
                  <a:pt x="441960" y="1014985"/>
                  <a:pt x="548640" y="1011598"/>
                </a:cubicBezTo>
                <a:cubicBezTo>
                  <a:pt x="655320" y="1008211"/>
                  <a:pt x="814493" y="78571"/>
                  <a:pt x="904240" y="5758"/>
                </a:cubicBezTo>
                <a:cubicBezTo>
                  <a:pt x="993987" y="-67055"/>
                  <a:pt x="1087120" y="574718"/>
                  <a:pt x="1087120" y="574718"/>
                </a:cubicBezTo>
                <a:lnTo>
                  <a:pt x="1087120" y="574718"/>
                </a:lnTo>
                <a:lnTo>
                  <a:pt x="1087120" y="595038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305AD3A2-A804-7BDF-FAFD-AE68F4F69ABB}"/>
              </a:ext>
            </a:extLst>
          </p:cNvPr>
          <p:cNvSpPr/>
          <p:nvPr/>
        </p:nvSpPr>
        <p:spPr>
          <a:xfrm rot="19373985">
            <a:off x="3968420" y="2443425"/>
            <a:ext cx="1087120" cy="594472"/>
          </a:xfrm>
          <a:custGeom>
            <a:avLst/>
            <a:gdLst>
              <a:gd name="connsiteX0" fmla="*/ 0 w 1087120"/>
              <a:gd name="connsiteY0" fmla="*/ 544238 h 1011607"/>
              <a:gd name="connsiteX1" fmla="*/ 264160 w 1087120"/>
              <a:gd name="connsiteY1" fmla="*/ 26078 h 1011607"/>
              <a:gd name="connsiteX2" fmla="*/ 548640 w 1087120"/>
              <a:gd name="connsiteY2" fmla="*/ 1011598 h 1011607"/>
              <a:gd name="connsiteX3" fmla="*/ 904240 w 1087120"/>
              <a:gd name="connsiteY3" fmla="*/ 5758 h 1011607"/>
              <a:gd name="connsiteX4" fmla="*/ 1087120 w 1087120"/>
              <a:gd name="connsiteY4" fmla="*/ 574718 h 1011607"/>
              <a:gd name="connsiteX5" fmla="*/ 1087120 w 1087120"/>
              <a:gd name="connsiteY5" fmla="*/ 574718 h 1011607"/>
              <a:gd name="connsiteX6" fmla="*/ 1087120 w 1087120"/>
              <a:gd name="connsiteY6" fmla="*/ 595038 h 101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7120" h="1011607">
                <a:moveTo>
                  <a:pt x="0" y="544238"/>
                </a:moveTo>
                <a:cubicBezTo>
                  <a:pt x="86360" y="246211"/>
                  <a:pt x="172720" y="-51815"/>
                  <a:pt x="264160" y="26078"/>
                </a:cubicBezTo>
                <a:cubicBezTo>
                  <a:pt x="355600" y="103971"/>
                  <a:pt x="441960" y="1014985"/>
                  <a:pt x="548640" y="1011598"/>
                </a:cubicBezTo>
                <a:cubicBezTo>
                  <a:pt x="655320" y="1008211"/>
                  <a:pt x="814493" y="78571"/>
                  <a:pt x="904240" y="5758"/>
                </a:cubicBezTo>
                <a:cubicBezTo>
                  <a:pt x="993987" y="-67055"/>
                  <a:pt x="1087120" y="574718"/>
                  <a:pt x="1087120" y="574718"/>
                </a:cubicBezTo>
                <a:lnTo>
                  <a:pt x="1087120" y="574718"/>
                </a:lnTo>
                <a:lnTo>
                  <a:pt x="1087120" y="595038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BEB0B3D9-E659-4C93-DAF9-E4E695181B86}"/>
              </a:ext>
            </a:extLst>
          </p:cNvPr>
          <p:cNvCxnSpPr>
            <a:cxnSpLocks/>
          </p:cNvCxnSpPr>
          <p:nvPr/>
        </p:nvCxnSpPr>
        <p:spPr>
          <a:xfrm>
            <a:off x="822960" y="3522974"/>
            <a:ext cx="172584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E875E651-3C57-5D04-E63D-EB99A618F13F}"/>
              </a:ext>
            </a:extLst>
          </p:cNvPr>
          <p:cNvCxnSpPr>
            <a:cxnSpLocks/>
          </p:cNvCxnSpPr>
          <p:nvPr/>
        </p:nvCxnSpPr>
        <p:spPr>
          <a:xfrm flipV="1">
            <a:off x="3675680" y="1749526"/>
            <a:ext cx="1170640" cy="11299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24CDF8E4-B579-760E-604C-70B70CE91089}"/>
              </a:ext>
            </a:extLst>
          </p:cNvPr>
          <p:cNvCxnSpPr>
            <a:cxnSpLocks/>
          </p:cNvCxnSpPr>
          <p:nvPr/>
        </p:nvCxnSpPr>
        <p:spPr>
          <a:xfrm flipV="1">
            <a:off x="3951710" y="1995031"/>
            <a:ext cx="1170640" cy="11299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1839DE6-EF33-79A1-2D4A-2CC7CB0BD218}"/>
                  </a:ext>
                </a:extLst>
              </p:cNvPr>
              <p:cNvSpPr txBox="1"/>
              <p:nvPr/>
            </p:nvSpPr>
            <p:spPr>
              <a:xfrm>
                <a:off x="4451718" y="3007848"/>
                <a:ext cx="47448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1839DE6-EF33-79A1-2D4A-2CC7CB0BD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718" y="3007848"/>
                <a:ext cx="474489" cy="553998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3D535A4-5734-893A-AF90-34447FBF148E}"/>
                  </a:ext>
                </a:extLst>
              </p:cNvPr>
              <p:cNvSpPr txBox="1"/>
              <p:nvPr/>
            </p:nvSpPr>
            <p:spPr>
              <a:xfrm>
                <a:off x="5525879" y="1495599"/>
                <a:ext cx="6169442" cy="4678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Book Antiqua" panose="02040602050305030304" pitchFamily="18" charset="0"/>
                  </a:rPr>
                  <a:t>If we receive the outgoing wave at infinite far with initial and final momentum fixed, the only difference of these waves is the </a:t>
                </a:r>
                <a:r>
                  <a:rPr lang="en-US" altLang="zh-CN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phase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𝑖𝑞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0" dirty="0">
                    <a:latin typeface="Book Antiqua" panose="02040602050305030304" pitchFamily="18" charset="0"/>
                  </a:rPr>
                  <a:t>In the amplitude level,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𝐴𝑚𝑝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𝐴𝑚𝑝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𝑖𝑞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altLang="zh-CN" b="0" dirty="0">
                    <a:latin typeface="Book Antiqua" panose="0204060205030503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0" dirty="0">
                    <a:latin typeface="Book Antiqua" panose="02040602050305030304" pitchFamily="18" charset="0"/>
                  </a:rPr>
                  <a:t>In the cross section level,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𝑖𝑞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altLang="zh-CN" b="0" dirty="0">
                    <a:latin typeface="Book Antiqua" panose="0204060205030503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0" dirty="0">
                    <a:latin typeface="Book Antiqua" panose="0204060205030503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≪1,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𝑖𝑞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b="0" dirty="0">
                    <a:latin typeface="Book Antiqua" panose="02040602050305030304" pitchFamily="18" charset="0"/>
                  </a:rPr>
                  <a:t>. The enhancement of total cross section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b="0" dirty="0">
                    <a:latin typeface="Book Antiqua" panose="02040602050305030304" pitchFamily="18" charset="0"/>
                  </a:rPr>
                  <a:t> as we expected. [This N square coherent factor is verified by neutrino scattering in CE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zh-CN" b="0" dirty="0">
                    <a:latin typeface="Book Antiqua" panose="02040602050305030304" pitchFamily="18" charset="0"/>
                  </a:rPr>
                  <a:t>NS.]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b="0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0" dirty="0">
                    <a:latin typeface="Book Antiqua" panose="0204060205030503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≫1,</m:t>
                    </m:r>
                  </m:oMath>
                </a14:m>
                <a:r>
                  <a:rPr lang="en-US" altLang="zh-CN" b="0" dirty="0">
                    <a:latin typeface="Book Antiqua" panose="02040602050305030304" pitchFamily="18" charset="0"/>
                  </a:rPr>
                  <a:t> all the phases cancel each other except for the cases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b="0" dirty="0">
                    <a:latin typeface="Book Antiqua" panose="02040602050305030304" pitchFamily="18" charset="0"/>
                  </a:rPr>
                  <a:t>. The enhancement factor is simply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dirty="0">
                    <a:latin typeface="Book Antiqua" panose="02040602050305030304" pitchFamily="18" charset="0"/>
                  </a:rPr>
                  <a:t>.</a:t>
                </a:r>
                <a:endParaRPr lang="en-US" altLang="zh-CN" b="0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3D535A4-5734-893A-AF90-34447FBF1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879" y="1495599"/>
                <a:ext cx="6169442" cy="4678012"/>
              </a:xfrm>
              <a:prstGeom prst="rect">
                <a:avLst/>
              </a:prstGeom>
              <a:blipFill>
                <a:blip r:embed="rId29"/>
                <a:stretch>
                  <a:fillRect l="-592" t="-521" r="-5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93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AEBE5-86EB-1855-2D8E-B0D70EC65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60C510-2CD6-D911-5C9A-5822405D4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4E83C0-5790-56A8-3201-E34DF53F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C4C909E-7BF7-4278-3590-B28969AF9E7E}"/>
              </a:ext>
            </a:extLst>
          </p:cNvPr>
          <p:cNvSpPr/>
          <p:nvPr/>
        </p:nvSpPr>
        <p:spPr>
          <a:xfrm>
            <a:off x="254278" y="136525"/>
            <a:ext cx="6375463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1.1 DM </a:t>
            </a:r>
            <a:r>
              <a:rPr lang="en-US" altLang="zh-C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mass above keV</a:t>
            </a:r>
            <a:endParaRPr lang="zh-CN" alt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500A0B2-FDF0-EA91-5270-AF2BE01B5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4" y="905966"/>
            <a:ext cx="11005692" cy="1183988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0EB046D-7598-C9CF-84F8-5E859507E4A5}"/>
              </a:ext>
            </a:extLst>
          </p:cNvPr>
          <p:cNvCxnSpPr/>
          <p:nvPr/>
        </p:nvCxnSpPr>
        <p:spPr>
          <a:xfrm>
            <a:off x="5367988" y="1019034"/>
            <a:ext cx="0" cy="148506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490E86F3-2F28-87F5-B368-BC5D201A4123}"/>
              </a:ext>
            </a:extLst>
          </p:cNvPr>
          <p:cNvCxnSpPr/>
          <p:nvPr/>
        </p:nvCxnSpPr>
        <p:spPr>
          <a:xfrm>
            <a:off x="5664017" y="2269554"/>
            <a:ext cx="3164219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F03D5FE-0EB7-C914-9AA8-9AEF16FE8FDD}"/>
                  </a:ext>
                </a:extLst>
              </p:cNvPr>
              <p:cNvSpPr txBox="1"/>
              <p:nvPr/>
            </p:nvSpPr>
            <p:spPr>
              <a:xfrm>
                <a:off x="360580" y="2444402"/>
                <a:ext cx="10416102" cy="681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1) DM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𝝌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𝑮𝒆𝑽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b="1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, (WIMP-like).                           Kinetic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𝝌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𝝌</m:t>
                        </m:r>
                      </m:sub>
                    </m:sSub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altLang="zh-CN" b="1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keV.</a:t>
                </a:r>
              </a:p>
              <a:p>
                <a:r>
                  <a:rPr lang="en-US" altLang="zh-CN" b="1" dirty="0">
                    <a:solidFill>
                      <a:schemeClr val="accent1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DM-nucleon elastic scattering </a:t>
                </a:r>
                <a:endParaRPr lang="en-US" altLang="zh-CN" b="1" dirty="0">
                  <a:latin typeface="Book Antiqua" panose="020406020503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F03D5FE-0EB7-C914-9AA8-9AEF16FE8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80" y="2444402"/>
                <a:ext cx="10416102" cy="681212"/>
              </a:xfrm>
              <a:prstGeom prst="rect">
                <a:avLst/>
              </a:prstGeom>
              <a:blipFill>
                <a:blip r:embed="rId3"/>
                <a:stretch>
                  <a:fillRect l="-468" t="-2679" b="-13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11C767B-3B63-19F8-800B-66D697D3AE76}"/>
                  </a:ext>
                </a:extLst>
              </p:cNvPr>
              <p:cNvSpPr txBox="1"/>
              <p:nvPr/>
            </p:nvSpPr>
            <p:spPr>
              <a:xfrm>
                <a:off x="360580" y="3168937"/>
                <a:ext cx="10416102" cy="958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2) DM mass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𝐌𝐞𝐕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𝝌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𝑮𝒆𝑽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b="1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,                                       Kinetic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𝝌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𝝌</m:t>
                        </m:r>
                      </m:sub>
                    </m:sSub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altLang="zh-CN" b="1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eV.</a:t>
                </a:r>
              </a:p>
              <a:p>
                <a:r>
                  <a:rPr lang="en-US" altLang="zh-CN" b="1" dirty="0">
                    <a:solidFill>
                      <a:schemeClr val="accent1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DM-electron elastic scattering  </a:t>
                </a:r>
                <a:endParaRPr lang="en-US" altLang="zh-CN" b="1" dirty="0">
                  <a:latin typeface="Book Antiqua" panose="0204060205030503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b="1" dirty="0">
                  <a:latin typeface="Book Antiqua" panose="020406020503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11C767B-3B63-19F8-800B-66D697D3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80" y="3168937"/>
                <a:ext cx="10416102" cy="958211"/>
              </a:xfrm>
              <a:prstGeom prst="rect">
                <a:avLst/>
              </a:prstGeom>
              <a:blipFill>
                <a:blip r:embed="rId4"/>
                <a:stretch>
                  <a:fillRect l="-468" t="-19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151CEA3-AE6E-A7DD-2BB4-4AF0D07FA115}"/>
                  </a:ext>
                </a:extLst>
              </p:cNvPr>
              <p:cNvSpPr txBox="1"/>
              <p:nvPr/>
            </p:nvSpPr>
            <p:spPr>
              <a:xfrm>
                <a:off x="360580" y="3904814"/>
                <a:ext cx="10416102" cy="20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3) DM mass k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𝐞𝐕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𝝌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𝑴𝒆𝑽</m:t>
                    </m:r>
                  </m:oMath>
                </a14:m>
                <a:r>
                  <a:rPr lang="en-US" altLang="zh-CN" b="1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,                                                   Kinetic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𝝌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𝝌</m:t>
                        </m:r>
                      </m:sub>
                    </m:sSub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altLang="zh-CN" b="1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eV.</a:t>
                </a:r>
              </a:p>
              <a:p>
                <a:r>
                  <a:rPr lang="en-US" altLang="zh-CN" b="1" dirty="0">
                    <a:solidFill>
                      <a:schemeClr val="accent1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Further lower the threshold</a:t>
                </a:r>
                <a:r>
                  <a:rPr lang="en-US" altLang="zh-CN" b="1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altLang="zh-CN" b="1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	Scattering with optical trapped atoms, superconductors;</a:t>
                </a:r>
              </a:p>
              <a:p>
                <a:r>
                  <a:rPr lang="en-US" altLang="zh-CN" b="1" dirty="0">
                    <a:solidFill>
                      <a:schemeClr val="accent1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Boosted DM;</a:t>
                </a:r>
              </a:p>
              <a:p>
                <a:r>
                  <a:rPr lang="en-US" altLang="zh-CN" b="1" dirty="0">
                    <a:solidFill>
                      <a:schemeClr val="accent1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DM absorption</a:t>
                </a:r>
                <a:r>
                  <a:rPr lang="en-US" altLang="zh-CN" b="1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altLang="zh-CN" b="1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	Hidden photon and Fermionic DM absorption</a:t>
                </a:r>
              </a:p>
              <a:p>
                <a:endParaRPr lang="en-US" altLang="zh-CN" b="1" dirty="0">
                  <a:latin typeface="Book Antiqua" panose="020406020503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151CEA3-AE6E-A7DD-2BB4-4AF0D07FA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80" y="3904814"/>
                <a:ext cx="10416102" cy="2066207"/>
              </a:xfrm>
              <a:prstGeom prst="rect">
                <a:avLst/>
              </a:prstGeom>
              <a:blipFill>
                <a:blip r:embed="rId5"/>
                <a:stretch>
                  <a:fillRect l="-468" t="-8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AE678C89-1172-6C2C-3DE4-512190E3979D}"/>
              </a:ext>
            </a:extLst>
          </p:cNvPr>
          <p:cNvSpPr txBox="1"/>
          <p:nvPr/>
        </p:nvSpPr>
        <p:spPr>
          <a:xfrm>
            <a:off x="5282446" y="5767368"/>
            <a:ext cx="10416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Single Scattering Event Beyond the Detection Threshold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0939866-67BF-3B66-249F-A87A75400C27}"/>
              </a:ext>
            </a:extLst>
          </p:cNvPr>
          <p:cNvSpPr txBox="1"/>
          <p:nvPr/>
        </p:nvSpPr>
        <p:spPr>
          <a:xfrm>
            <a:off x="648586" y="5825546"/>
            <a:ext cx="3519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[2203.08084, 2203.07492, 2201.11497, 2111.03597v3…]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698EE18-79ED-28DD-B399-581CE9011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2203.08084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47A1A59-0E86-AF4A-9EA9-8B33598DA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2203.08084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95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3565C-4B5C-22C8-61CE-52715DA53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0AE5AA-9259-07A4-FFBC-78C2685EC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78BDB6-610D-246F-5133-7D5B0F0D9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3D98F69-DA4C-8F48-038C-3DC156308CE2}"/>
                  </a:ext>
                </a:extLst>
              </p:cNvPr>
              <p:cNvSpPr/>
              <p:nvPr/>
            </p:nvSpPr>
            <p:spPr>
              <a:xfrm>
                <a:off x="298954" y="136525"/>
                <a:ext cx="7479292" cy="79483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1.2 DM mass below </a:t>
                </a:r>
                <a14:m>
                  <m:oMath xmlns:m="http://schemas.openxmlformats.org/officeDocument/2006/math">
                    <m:r>
                      <a:rPr lang="en-US" altLang="zh-CN" sz="4400" b="1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zh-CN" sz="44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44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44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44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altLang="zh-CN" sz="44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 eV</a:t>
                </a:r>
                <a:endParaRPr lang="zh-CN" altLang="en-US" sz="44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ook Antiqua" panose="020406020503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3D98F69-DA4C-8F48-038C-3DC156308C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54" y="136525"/>
                <a:ext cx="7479292" cy="794833"/>
              </a:xfrm>
              <a:prstGeom prst="rect">
                <a:avLst/>
              </a:prstGeom>
              <a:blipFill>
                <a:blip r:embed="rId2"/>
                <a:stretch>
                  <a:fillRect l="-3097" t="-14504" r="-3341" b="-39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CDBBAA3F-4E46-A9C1-D3AE-F91755E6F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1358"/>
            <a:ext cx="12192000" cy="1536941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736F9C58-BE43-2360-DBA6-B4AA6E4DE798}"/>
              </a:ext>
            </a:extLst>
          </p:cNvPr>
          <p:cNvCxnSpPr>
            <a:cxnSpLocks/>
          </p:cNvCxnSpPr>
          <p:nvPr/>
        </p:nvCxnSpPr>
        <p:spPr>
          <a:xfrm>
            <a:off x="3986520" y="1091396"/>
            <a:ext cx="0" cy="148506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942AA41B-0C83-1F97-7856-908FDDD58615}"/>
              </a:ext>
            </a:extLst>
          </p:cNvPr>
          <p:cNvCxnSpPr>
            <a:cxnSpLocks/>
          </p:cNvCxnSpPr>
          <p:nvPr/>
        </p:nvCxnSpPr>
        <p:spPr>
          <a:xfrm flipH="1">
            <a:off x="855194" y="2302446"/>
            <a:ext cx="2835298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A6AC50EE-C27E-D9B3-5297-130D33ACE08E}"/>
              </a:ext>
            </a:extLst>
          </p:cNvPr>
          <p:cNvSpPr txBox="1"/>
          <p:nvPr/>
        </p:nvSpPr>
        <p:spPr>
          <a:xfrm>
            <a:off x="4279901" y="5719665"/>
            <a:ext cx="7746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Coherent DM states as a background perturbation to affect the fundamental constants…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0F12AB6-133A-9D67-4912-E444B0EFDE1E}"/>
              </a:ext>
            </a:extLst>
          </p:cNvPr>
          <p:cNvSpPr txBox="1"/>
          <p:nvPr/>
        </p:nvSpPr>
        <p:spPr>
          <a:xfrm>
            <a:off x="411380" y="2784026"/>
            <a:ext cx="10942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1) Pseudo-Scalar DM (axion, ALP).</a:t>
            </a:r>
          </a:p>
          <a:p>
            <a:r>
              <a:rPr lang="en-US" altLang="zh-CN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[a-neutron: </a:t>
            </a:r>
            <a:r>
              <a:rPr lang="en-US" altLang="zh-CN" b="1" dirty="0" err="1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CASPEr</a:t>
            </a:r>
            <a:r>
              <a:rPr lang="en-US" altLang="zh-CN" b="1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Comagnetometer</a:t>
            </a:r>
            <a:r>
              <a:rPr lang="en-US" altLang="zh-CN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…]; [a-electron: </a:t>
            </a:r>
            <a:r>
              <a:rPr lang="en-US" altLang="zh-CN" b="1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NV center</a:t>
            </a:r>
            <a:r>
              <a:rPr lang="en-US" altLang="zh-CN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…]; 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[a-photon: ADMX (</a:t>
            </a:r>
            <a:r>
              <a:rPr lang="en-US" altLang="zh-CN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Haloscope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)…]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0247DD5-A9E7-6B3A-6C5E-4645718E355C}"/>
              </a:ext>
            </a:extLst>
          </p:cNvPr>
          <p:cNvSpPr txBox="1"/>
          <p:nvPr/>
        </p:nvSpPr>
        <p:spPr>
          <a:xfrm>
            <a:off x="411380" y="3742237"/>
            <a:ext cx="10416102" cy="95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2) Scalar DM.</a:t>
            </a:r>
          </a:p>
          <a:p>
            <a:r>
              <a:rPr lang="en-US" altLang="zh-CN" b="1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Atomic clock; Atom interferometers…</a:t>
            </a:r>
            <a:endParaRPr lang="en-US" altLang="zh-CN" b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en-US" altLang="zh-CN" b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AA2BB83-76D9-8940-878C-B57E48BBD9AA}"/>
              </a:ext>
            </a:extLst>
          </p:cNvPr>
          <p:cNvSpPr txBox="1"/>
          <p:nvPr/>
        </p:nvSpPr>
        <p:spPr>
          <a:xfrm>
            <a:off x="411380" y="4697103"/>
            <a:ext cx="104161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2) Vector DM (without Z2 symmetry).</a:t>
            </a:r>
          </a:p>
          <a:p>
            <a:r>
              <a:rPr lang="en-US" altLang="zh-CN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[B-L gauge boson: Fifth force, </a:t>
            </a:r>
            <a:r>
              <a:rPr lang="en-US" altLang="zh-CN" b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Ligo</a:t>
            </a:r>
            <a:r>
              <a:rPr lang="en-US" altLang="zh-CN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…]; [dark photon: </a:t>
            </a:r>
            <a:r>
              <a:rPr lang="en-US" altLang="zh-CN" b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Haloscope</a:t>
            </a:r>
            <a:r>
              <a:rPr lang="en-US" altLang="zh-CN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…]</a:t>
            </a:r>
          </a:p>
          <a:p>
            <a:endParaRPr lang="en-US" altLang="zh-CN" b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[2203.14915v1]</a:t>
            </a:r>
          </a:p>
          <a:p>
            <a:endParaRPr lang="en-US" altLang="zh-CN" b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5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4E98F-75F4-553C-BE88-92955E558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15FBDB-5618-FD6C-00F1-5FBE9BC13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A53D33-F25E-45B7-A1F1-BD0A6AC7C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A7A2511-CF89-B365-1D10-3C0548B3A69F}"/>
              </a:ext>
            </a:extLst>
          </p:cNvPr>
          <p:cNvSpPr/>
          <p:nvPr/>
        </p:nvSpPr>
        <p:spPr>
          <a:xfrm>
            <a:off x="249299" y="136525"/>
            <a:ext cx="6497291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1.3 DM mass in between</a:t>
            </a:r>
            <a:endParaRPr lang="zh-CN" alt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499A3D6-DA2B-AA19-5BD6-7470B4287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5966"/>
            <a:ext cx="12192000" cy="1536941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1E13786-13FF-905A-F1A0-F5A6F1CF39BB}"/>
              </a:ext>
            </a:extLst>
          </p:cNvPr>
          <p:cNvCxnSpPr>
            <a:cxnSpLocks/>
          </p:cNvCxnSpPr>
          <p:nvPr/>
        </p:nvCxnSpPr>
        <p:spPr>
          <a:xfrm>
            <a:off x="3986520" y="1091396"/>
            <a:ext cx="0" cy="148506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7F6D4919-7A36-552F-99F4-03A0AAECE39C}"/>
              </a:ext>
            </a:extLst>
          </p:cNvPr>
          <p:cNvCxnSpPr>
            <a:cxnSpLocks/>
          </p:cNvCxnSpPr>
          <p:nvPr/>
        </p:nvCxnSpPr>
        <p:spPr>
          <a:xfrm>
            <a:off x="5822995" y="1091396"/>
            <a:ext cx="0" cy="148506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8A6B89C4-1861-1041-9A96-54F3645FEDAD}"/>
              </a:ext>
            </a:extLst>
          </p:cNvPr>
          <p:cNvCxnSpPr/>
          <p:nvPr/>
        </p:nvCxnSpPr>
        <p:spPr>
          <a:xfrm>
            <a:off x="4223344" y="2442907"/>
            <a:ext cx="1420938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498D34B-657A-30A4-347C-21F91EB393AC}"/>
                  </a:ext>
                </a:extLst>
              </p:cNvPr>
              <p:cNvSpPr txBox="1"/>
              <p:nvPr/>
            </p:nvSpPr>
            <p:spPr>
              <a:xfrm>
                <a:off x="853440" y="2628337"/>
                <a:ext cx="11000403" cy="4545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Book Antiqua" panose="02040602050305030304" pitchFamily="18" charset="0"/>
                  </a:rPr>
                  <a:t>States begin to overlap: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𝑑𝐵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≥1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zh-CN" altLang="en-US" dirty="0">
                    <a:latin typeface="Book Antiqua" panose="02040602050305030304" pitchFamily="18" charset="0"/>
                  </a:rPr>
                  <a:t> </a:t>
                </a:r>
                <a:r>
                  <a:rPr lang="en-US" altLang="zh-CN" dirty="0">
                    <a:latin typeface="Book Antiqua" panose="02040602050305030304" pitchFamily="18" charset="0"/>
                  </a:rPr>
                  <a:t>DM number density 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dirty="0">
                    <a:latin typeface="Book Antiqua" panose="02040602050305030304" pitchFamily="18" charset="0"/>
                  </a:rPr>
                  <a:t> </a:t>
                </a:r>
                <a:r>
                  <a:rPr lang="en-US" altLang="zh-CN" dirty="0">
                    <a:latin typeface="Book Antiqua" panose="02040602050305030304" pitchFamily="18" charset="0"/>
                  </a:rPr>
                  <a:t>and the de Broglie volume of a particle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𝑑𝐵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dirty="0">
                    <a:latin typeface="Book Antiqua" panose="0204060205030503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Book Antiqua" panose="02040602050305030304" pitchFamily="18" charset="0"/>
                  </a:rPr>
                  <a:t> Once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zh-CN" altLang="en-US" dirty="0">
                    <a:latin typeface="Book Antiqua" panose="02040602050305030304" pitchFamily="18" charset="0"/>
                  </a:rPr>
                  <a:t> </a:t>
                </a:r>
                <a:r>
                  <a:rPr lang="en-US" altLang="zh-CN" dirty="0">
                    <a:latin typeface="Book Antiqua" panose="02040602050305030304" pitchFamily="18" charset="0"/>
                  </a:rPr>
                  <a:t>1 eV, the quantum wave of DM particle starts to overlap. Thus, we call ~1eV a </a:t>
                </a:r>
                <a:r>
                  <a:rPr lang="en-US" altLang="zh-CN" b="1" dirty="0">
                    <a:solidFill>
                      <a:srgbClr val="0070C0"/>
                    </a:solidFill>
                    <a:latin typeface="Book Antiqua" panose="02040602050305030304" pitchFamily="18" charset="0"/>
                  </a:rPr>
                  <a:t>crossover mass range between wave and particle DM</a:t>
                </a:r>
                <a:r>
                  <a:rPr lang="en-US" altLang="zh-CN" dirty="0">
                    <a:latin typeface="Book Antiqua" panose="0204060205030503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Book Antiqua" panose="02040602050305030304" pitchFamily="18" charset="0"/>
                  </a:rPr>
                  <a:t>The recoil energy from single DM scattering event is not enough. </a:t>
                </a:r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  <a:latin typeface="Book Antiqua" panose="02040602050305030304" pitchFamily="18" charset="0"/>
                  </a:rPr>
                  <a:t>Not particle-like enough.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b="1" dirty="0">
                  <a:solidFill>
                    <a:srgbClr val="FF0000"/>
                  </a:solidFill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Book Antiqua" panose="02040602050305030304" pitchFamily="18" charset="0"/>
                  </a:rPr>
                  <a:t>The DM can not form coherent modes. </a:t>
                </a:r>
                <a:r>
                  <a:rPr lang="en-US" altLang="zh-CN" b="1" dirty="0">
                    <a:solidFill>
                      <a:schemeClr val="accent2">
                        <a:lumMod val="75000"/>
                      </a:schemeClr>
                    </a:solidFill>
                    <a:latin typeface="Book Antiqua" panose="02040602050305030304" pitchFamily="18" charset="0"/>
                  </a:rPr>
                  <a:t>Not wave-like enough either.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b="1" dirty="0">
                  <a:solidFill>
                    <a:srgbClr val="FF0000"/>
                  </a:solidFill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rgbClr val="FF0000"/>
                    </a:solidFill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There are currently few sensitive detection methods particularly targeting it.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b="1" dirty="0">
                  <a:solidFill>
                    <a:srgbClr val="FF0000"/>
                  </a:solidFill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b="1" dirty="0">
                  <a:solidFill>
                    <a:srgbClr val="FF0000"/>
                  </a:solidFill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zh-CN" altLang="en-US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498D34B-657A-30A4-347C-21F91EB39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2628337"/>
                <a:ext cx="11000403" cy="4545090"/>
              </a:xfrm>
              <a:prstGeom prst="rect">
                <a:avLst/>
              </a:prstGeom>
              <a:blipFill>
                <a:blip r:embed="rId3"/>
                <a:stretch>
                  <a:fillRect l="-332" r="-5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884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5C76A-9763-4262-4EC7-B73165733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30C380-20B2-F556-E6B7-2A476FA13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CB7FF9-C104-4455-244F-0620717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BA372E3-5475-C20C-6306-0FF42FB28F70}"/>
              </a:ext>
            </a:extLst>
          </p:cNvPr>
          <p:cNvSpPr/>
          <p:nvPr/>
        </p:nvSpPr>
        <p:spPr>
          <a:xfrm>
            <a:off x="2133216" y="1530724"/>
            <a:ext cx="7925568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Case I. DM with Z2 symmetry</a:t>
            </a:r>
            <a:endParaRPr lang="zh-CN" alt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A706FB7-EA18-19BE-97CD-6555D6DD4667}"/>
              </a:ext>
            </a:extLst>
          </p:cNvPr>
          <p:cNvSpPr/>
          <p:nvPr/>
        </p:nvSpPr>
        <p:spPr>
          <a:xfrm>
            <a:off x="1822952" y="3429000"/>
            <a:ext cx="8991564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Case II. DM without Z2 symmetry</a:t>
            </a:r>
            <a:endParaRPr lang="zh-CN" alt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D0E7AC4-5BFD-14DE-2EF1-484AAD47515D}"/>
                  </a:ext>
                </a:extLst>
              </p:cNvPr>
              <p:cNvSpPr txBox="1"/>
              <p:nvPr/>
            </p:nvSpPr>
            <p:spPr>
              <a:xfrm>
                <a:off x="3728720" y="2477490"/>
                <a:ext cx="6644640" cy="76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DM-SM particle scattering </a:t>
                </a:r>
                <a14:m>
                  <m:oMath xmlns:m="http://schemas.openxmlformats.org/officeDocument/2006/math">
                    <m:r>
                      <a:rPr kumimoji="0" lang="en-US" altLang="zh-C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kumimoji="0" lang="en-US" altLang="zh-CN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kumimoji="0" lang="en-US" altLang="zh-CN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kumimoji="0" lang="en-US" altLang="zh-C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sSub>
                          <m:sSubPr>
                            <m:ctrlP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kumimoji="0" lang="en-US" altLang="zh-C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kumimoji="0" lang="en-US" altLang="zh-CN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altLang="zh-CN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kumimoji="0" lang="en-US" altLang="zh-CN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] 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D0E7AC4-5BFD-14DE-2EF1-484AAD475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720" y="2477490"/>
                <a:ext cx="6644640" cy="761875"/>
              </a:xfrm>
              <a:prstGeom prst="rect">
                <a:avLst/>
              </a:prstGeom>
              <a:blipFill>
                <a:blip r:embed="rId2"/>
                <a:stretch>
                  <a:fillRect l="-1468" b="-88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D877423-0B53-3475-A589-1D11118E7F79}"/>
                  </a:ext>
                </a:extLst>
              </p:cNvPr>
              <p:cNvSpPr txBox="1"/>
              <p:nvPr/>
            </p:nvSpPr>
            <p:spPr>
              <a:xfrm>
                <a:off x="3728720" y="4403760"/>
                <a:ext cx="6644640" cy="52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new fifth-force gauge boson </a:t>
                </a:r>
                <a14:m>
                  <m:oMath xmlns:m="http://schemas.openxmlformats.org/officeDocument/2006/math">
                    <m:r>
                      <a:rPr kumimoji="0" lang="en-US" altLang="zh-C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kumimoji="0" lang="en-US" altLang="zh-CN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acc>
                      <m:accPr>
                        <m:chr m:val="̅"/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𝛾𝜓</m:t>
                    </m:r>
                  </m:oMath>
                </a14:m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] 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D877423-0B53-3475-A589-1D11118E7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720" y="4403760"/>
                <a:ext cx="6644640" cy="528350"/>
              </a:xfrm>
              <a:prstGeom prst="rect">
                <a:avLst/>
              </a:prstGeom>
              <a:blipFill>
                <a:blip r:embed="rId3"/>
                <a:stretch>
                  <a:fillRect l="-1468" t="-10345" b="-31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452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8F028-FB35-AFE5-CE20-A17801AB0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959E35-BB6E-D820-89DF-8775F235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A11F05-D0F3-20AB-D35A-40E10650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AFC5304-A467-BC01-D051-48E1070B7147}"/>
              </a:ext>
            </a:extLst>
          </p:cNvPr>
          <p:cNvSpPr/>
          <p:nvPr/>
        </p:nvSpPr>
        <p:spPr>
          <a:xfrm>
            <a:off x="1550447" y="136525"/>
            <a:ext cx="8877751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2. Q: How to detect ~1eV Z2 DM?</a:t>
            </a:r>
          </a:p>
          <a:p>
            <a:pPr algn="ctr"/>
            <a:r>
              <a:rPr lang="en-US" altLang="zh-C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r </a:t>
            </a:r>
            <a:r>
              <a:rPr lang="en-US" altLang="zh-CN" sz="4400" b="1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What is the merit of ~1eV DM?</a:t>
            </a:r>
            <a:endParaRPr lang="zh-CN" altLang="en-US" sz="44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A3AE866-2CEC-BDD1-F1FB-866E53FF4507}"/>
                  </a:ext>
                </a:extLst>
              </p:cNvPr>
              <p:cNvSpPr txBox="1"/>
              <p:nvPr/>
            </p:nvSpPr>
            <p:spPr>
              <a:xfrm>
                <a:off x="894080" y="1906188"/>
                <a:ext cx="10678160" cy="741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Book Antiqua" panose="02040602050305030304" pitchFamily="18" charset="0"/>
                  </a:rPr>
                  <a:t>Since all the particle targets we can find in SM is much heavier than 1eV, the momentum transfer of a single DM scattering event is roughly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~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A3AE866-2CEC-BDD1-F1FB-866E53FF4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80" y="1906188"/>
                <a:ext cx="10678160" cy="741229"/>
              </a:xfrm>
              <a:prstGeom prst="rect">
                <a:avLst/>
              </a:prstGeom>
              <a:blipFill>
                <a:blip r:embed="rId2"/>
                <a:stretch>
                  <a:fillRect l="-628" t="-4959" b="-115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C89874D1-3D3A-5785-FCCD-FB73CF25E6F4}"/>
              </a:ext>
            </a:extLst>
          </p:cNvPr>
          <p:cNvCxnSpPr>
            <a:cxnSpLocks/>
          </p:cNvCxnSpPr>
          <p:nvPr/>
        </p:nvCxnSpPr>
        <p:spPr>
          <a:xfrm flipV="1">
            <a:off x="1818640" y="2748280"/>
            <a:ext cx="0" cy="23317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ED1677BC-3A61-589D-2B5B-74C037B613FF}"/>
              </a:ext>
            </a:extLst>
          </p:cNvPr>
          <p:cNvCxnSpPr>
            <a:cxnSpLocks/>
          </p:cNvCxnSpPr>
          <p:nvPr/>
        </p:nvCxnSpPr>
        <p:spPr>
          <a:xfrm>
            <a:off x="1229360" y="4663440"/>
            <a:ext cx="39827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DFEA3221-161F-096F-5D6B-4F433C8B62E9}"/>
              </a:ext>
            </a:extLst>
          </p:cNvPr>
          <p:cNvCxnSpPr>
            <a:cxnSpLocks/>
          </p:cNvCxnSpPr>
          <p:nvPr/>
        </p:nvCxnSpPr>
        <p:spPr>
          <a:xfrm flipV="1">
            <a:off x="2108201" y="3160749"/>
            <a:ext cx="2324486" cy="1235811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A240E9E-7201-CB94-775A-3EB5433A863F}"/>
                  </a:ext>
                </a:extLst>
              </p:cNvPr>
              <p:cNvSpPr txBox="1"/>
              <p:nvPr/>
            </p:nvSpPr>
            <p:spPr>
              <a:xfrm>
                <a:off x="1372677" y="2755086"/>
                <a:ext cx="3026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A240E9E-7201-CB94-775A-3EB5433A8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677" y="2755086"/>
                <a:ext cx="30264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9CE8851-96FD-7B4A-2467-D477EC4FF38B}"/>
                  </a:ext>
                </a:extLst>
              </p:cNvPr>
              <p:cNvSpPr txBox="1"/>
              <p:nvPr/>
            </p:nvSpPr>
            <p:spPr>
              <a:xfrm>
                <a:off x="4602480" y="4681777"/>
                <a:ext cx="325120" cy="4020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9CE8851-96FD-7B4A-2467-D477EC4FF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480" y="4681777"/>
                <a:ext cx="325120" cy="402033"/>
              </a:xfrm>
              <a:prstGeom prst="rect">
                <a:avLst/>
              </a:prstGeom>
              <a:blipFill>
                <a:blip r:embed="rId4"/>
                <a:stretch>
                  <a:fillRect l="-22642" r="-50943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6414F80C-17CE-E39D-29F5-C5243244CDA3}"/>
              </a:ext>
            </a:extLst>
          </p:cNvPr>
          <p:cNvCxnSpPr>
            <a:cxnSpLocks/>
          </p:cNvCxnSpPr>
          <p:nvPr/>
        </p:nvCxnSpPr>
        <p:spPr>
          <a:xfrm flipV="1">
            <a:off x="6807200" y="2791002"/>
            <a:ext cx="0" cy="23317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07016F40-F50D-6E80-5D03-A97A79D46F25}"/>
              </a:ext>
            </a:extLst>
          </p:cNvPr>
          <p:cNvCxnSpPr>
            <a:cxnSpLocks/>
          </p:cNvCxnSpPr>
          <p:nvPr/>
        </p:nvCxnSpPr>
        <p:spPr>
          <a:xfrm>
            <a:off x="6217920" y="4706162"/>
            <a:ext cx="39827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1A0C53BB-EBFF-7FA9-01AB-9FB2C6C0F192}"/>
              </a:ext>
            </a:extLst>
          </p:cNvPr>
          <p:cNvCxnSpPr>
            <a:cxnSpLocks/>
          </p:cNvCxnSpPr>
          <p:nvPr/>
        </p:nvCxnSpPr>
        <p:spPr>
          <a:xfrm flipH="1" flipV="1">
            <a:off x="7183120" y="3058160"/>
            <a:ext cx="2326640" cy="12821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0628AAA-835E-13CE-45A9-059506A2CDB4}"/>
                  </a:ext>
                </a:extLst>
              </p:cNvPr>
              <p:cNvSpPr txBox="1"/>
              <p:nvPr/>
            </p:nvSpPr>
            <p:spPr>
              <a:xfrm>
                <a:off x="6096000" y="2793943"/>
                <a:ext cx="302647" cy="8786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0628AAA-835E-13CE-45A9-059506A2C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93943"/>
                <a:ext cx="302647" cy="878638"/>
              </a:xfrm>
              <a:prstGeom prst="rect">
                <a:avLst/>
              </a:prstGeom>
              <a:blipFill>
                <a:blip r:embed="rId5"/>
                <a:stretch>
                  <a:fillRect r="-6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52B12FA-0DB2-DA3B-33BE-202462298746}"/>
                  </a:ext>
                </a:extLst>
              </p:cNvPr>
              <p:cNvSpPr txBox="1"/>
              <p:nvPr/>
            </p:nvSpPr>
            <p:spPr>
              <a:xfrm>
                <a:off x="9591040" y="4724499"/>
                <a:ext cx="325120" cy="4020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52B12FA-0DB2-DA3B-33BE-202462298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1040" y="4724499"/>
                <a:ext cx="325120" cy="402033"/>
              </a:xfrm>
              <a:prstGeom prst="rect">
                <a:avLst/>
              </a:prstGeom>
              <a:blipFill>
                <a:blip r:embed="rId6"/>
                <a:stretch>
                  <a:fillRect l="-22222" r="-50000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图形 29" descr="无填充的悲伤表情">
            <a:extLst>
              <a:ext uri="{FF2B5EF4-FFF2-40B4-BE49-F238E27FC236}">
                <a16:creationId xmlns:a16="http://schemas.microsoft.com/office/drawing/2014/main" id="{E8616DE0-37A2-C1F6-4747-E033000986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07288" y="3321454"/>
            <a:ext cx="914400" cy="914400"/>
          </a:xfrm>
          <a:prstGeom prst="rect">
            <a:avLst/>
          </a:prstGeom>
        </p:spPr>
      </p:pic>
      <p:pic>
        <p:nvPicPr>
          <p:cNvPr id="32" name="图形 31" descr="无填充的笑脸">
            <a:extLst>
              <a:ext uri="{FF2B5EF4-FFF2-40B4-BE49-F238E27FC236}">
                <a16:creationId xmlns:a16="http://schemas.microsoft.com/office/drawing/2014/main" id="{511AB789-DFAE-D53F-27A4-6E0F891784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28479" y="3343936"/>
            <a:ext cx="914400" cy="914400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EC3942EF-DE5A-5735-91FB-14E0A5666234}"/>
              </a:ext>
            </a:extLst>
          </p:cNvPr>
          <p:cNvSpPr txBox="1"/>
          <p:nvPr/>
        </p:nvSpPr>
        <p:spPr>
          <a:xfrm>
            <a:off x="1132841" y="5593022"/>
            <a:ext cx="9926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Since individual event cannot be detected, we need some collective effects.</a:t>
            </a:r>
            <a:endParaRPr lang="zh-CN" altLang="en-US" sz="20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9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9" grpId="0"/>
      <p:bldP spid="20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705BE-B6D7-69A9-623D-15A4C1326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64B4C0-18FB-FF8A-EE74-B7D5DCD1C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A5F65F-F25E-8C88-D5E9-941606FC4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74AE24C-1F50-BB90-BEE1-32839538B45A}"/>
              </a:ext>
            </a:extLst>
          </p:cNvPr>
          <p:cNvSpPr/>
          <p:nvPr/>
        </p:nvSpPr>
        <p:spPr>
          <a:xfrm>
            <a:off x="399993" y="297669"/>
            <a:ext cx="6154249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2.1 Acceleration (Force)</a:t>
            </a:r>
            <a:endParaRPr lang="zh-CN" alt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316F4AC-081F-A3C7-955F-2FEFFD819E14}"/>
                  </a:ext>
                </a:extLst>
              </p:cNvPr>
              <p:cNvSpPr txBox="1"/>
              <p:nvPr/>
            </p:nvSpPr>
            <p:spPr>
              <a:xfrm>
                <a:off x="2969312" y="2231838"/>
                <a:ext cx="5652317" cy="29439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000" b="0" dirty="0"/>
              </a:p>
              <a:p>
                <a:endParaRPr lang="en-US" altLang="zh-CN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𝑡𝑎𝑟𝑔𝑒𝑡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𝑡𝑎𝑟𝑔𝑒𝑡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800" b="0" dirty="0"/>
              </a:p>
              <a:p>
                <a:endParaRPr lang="en-US" altLang="zh-CN" sz="2800" b="0" dirty="0"/>
              </a:p>
              <a:p>
                <a:endParaRPr lang="en-US" altLang="zh-CN" sz="2800" b="0" dirty="0"/>
              </a:p>
              <a:p>
                <a:r>
                  <a:rPr lang="en-US" altLang="zh-CN" sz="2800" dirty="0"/>
                  <a:t>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316F4AC-081F-A3C7-955F-2FEFFD819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312" y="2231838"/>
                <a:ext cx="5652317" cy="29439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C7BE6BC9-090C-0DB0-3A14-2AECB17543C7}"/>
              </a:ext>
            </a:extLst>
          </p:cNvPr>
          <p:cNvSpPr txBox="1"/>
          <p:nvPr/>
        </p:nvSpPr>
        <p:spPr>
          <a:xfrm>
            <a:off x="1619543" y="4206289"/>
            <a:ext cx="98693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ook Antiqua" panose="02040602050305030304" pitchFamily="18" charset="0"/>
              </a:rPr>
              <a:t>The mass of DM seems to be cancelled in the formalism.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ook Antiqua" panose="02040602050305030304" pitchFamily="18" charset="0"/>
              </a:rPr>
              <a:t>To enhance the signal, the only possibilities lies in the cross section.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Book Antiqua" panose="02040602050305030304" pitchFamily="18" charset="0"/>
              </a:rPr>
              <a:t>Fortunately, we </a:t>
            </a:r>
            <a:r>
              <a:rPr lang="en-US" altLang="zh-CN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have coherent scattering effects </a:t>
            </a:r>
            <a:r>
              <a:rPr lang="en-US" altLang="zh-CN" sz="2000" dirty="0">
                <a:latin typeface="Book Antiqua" panose="02040602050305030304" pitchFamily="18" charset="0"/>
              </a:rPr>
              <a:t>for light DM with a macroscopic wave length. </a:t>
            </a:r>
            <a:endParaRPr lang="zh-CN" altLang="en-US" sz="2000" dirty="0">
              <a:latin typeface="Book Antiqua" panose="02040602050305030304" pitchFamily="18" charset="0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FD0456AE-70F2-EF23-F42A-4601D37E6A9A}"/>
              </a:ext>
            </a:extLst>
          </p:cNvPr>
          <p:cNvSpPr/>
          <p:nvPr/>
        </p:nvSpPr>
        <p:spPr>
          <a:xfrm>
            <a:off x="6259602" y="3093720"/>
            <a:ext cx="589280" cy="6705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567BBF8-F4CD-D914-9886-3C92BE6D6092}"/>
              </a:ext>
            </a:extLst>
          </p:cNvPr>
          <p:cNvSpPr txBox="1"/>
          <p:nvPr/>
        </p:nvSpPr>
        <p:spPr>
          <a:xfrm>
            <a:off x="1414331" y="1311385"/>
            <a:ext cx="989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Book Antiqua" panose="02040602050305030304" pitchFamily="18" charset="0"/>
              </a:rPr>
              <a:t>DM has a relative velocity with the earth. As a result the continuous scattering will induce some force and acceleration to the targets.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3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D56A9-E4A2-A5F7-E01C-A25EA70CB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8C8438-2A30-95D4-C067-0E590ED9D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zh-CN"/>
              <a:t>Email: shengjie04@sjtu.edu.cn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07BF14-7E70-6A7F-7176-5831A26B4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81A9-038D-474F-A68C-9DDA679DE8C1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CD8A2B4-06C4-42EE-2C72-79FBF75E386E}"/>
              </a:ext>
            </a:extLst>
          </p:cNvPr>
          <p:cNvSpPr/>
          <p:nvPr/>
        </p:nvSpPr>
        <p:spPr>
          <a:xfrm>
            <a:off x="399995" y="297669"/>
            <a:ext cx="6154249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2.2 Coherent Scattering</a:t>
            </a:r>
            <a:endParaRPr lang="zh-CN" alt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413BF93A-7EC9-5AEC-4C70-290C06757138}"/>
              </a:ext>
            </a:extLst>
          </p:cNvPr>
          <p:cNvSpPr/>
          <p:nvPr/>
        </p:nvSpPr>
        <p:spPr>
          <a:xfrm>
            <a:off x="2857359" y="2814320"/>
            <a:ext cx="1239520" cy="12598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1128D12E-4FDE-34F0-F87C-10347F715F85}"/>
                  </a:ext>
                </a:extLst>
              </p14:cNvPr>
              <p14:cNvContentPartPr/>
              <p14:nvPr/>
            </p14:nvContentPartPr>
            <p14:xfrm>
              <a:off x="3210200" y="3057600"/>
              <a:ext cx="2160" cy="360"/>
            </p14:xfrm>
          </p:contentPart>
        </mc:Choice>
        <mc:Fallback xmlns=""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1C0AB41F-1323-D829-FFD7-32D3042837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74200" y="3021600"/>
                <a:ext cx="73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832A0F1A-623F-3C62-4B92-C47DBD9435B5}"/>
                  </a:ext>
                </a:extLst>
              </p14:cNvPr>
              <p14:cNvContentPartPr/>
              <p14:nvPr/>
            </p14:nvContentPartPr>
            <p14:xfrm>
              <a:off x="3159440" y="3261000"/>
              <a:ext cx="360" cy="360"/>
            </p14:xfrm>
          </p:contentPart>
        </mc:Choice>
        <mc:Fallback xmlns=""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BFEBC423-4E65-48ED-B1C0-93DE2B0E44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23440" y="32250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BAEE0C17-60F8-CF32-A860-9B0F90322858}"/>
                  </a:ext>
                </a:extLst>
              </p14:cNvPr>
              <p14:cNvContentPartPr/>
              <p14:nvPr/>
            </p14:nvContentPartPr>
            <p14:xfrm>
              <a:off x="3230720" y="3606600"/>
              <a:ext cx="8280" cy="2160"/>
            </p14:xfrm>
          </p:contentPart>
        </mc:Choice>
        <mc:Fallback xmlns=""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A2775D06-3027-A29E-F23F-6596059A91A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95080" y="3570600"/>
                <a:ext cx="799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>
                <a:extLst>
                  <a:ext uri="{FF2B5EF4-FFF2-40B4-BE49-F238E27FC236}">
                    <a16:creationId xmlns:a16="http://schemas.microsoft.com/office/drawing/2014/main" id="{C6F62648-5032-D95D-C9DB-C5C8539FAE20}"/>
                  </a:ext>
                </a:extLst>
              </p14:cNvPr>
              <p14:cNvContentPartPr/>
              <p14:nvPr/>
            </p14:nvContentPartPr>
            <p14:xfrm>
              <a:off x="3047840" y="3474120"/>
              <a:ext cx="360" cy="360"/>
            </p14:xfrm>
          </p:contentPart>
        </mc:Choice>
        <mc:Fallback xmlns="">
          <p:pic>
            <p:nvPicPr>
              <p:cNvPr id="9" name="墨迹 8">
                <a:extLst>
                  <a:ext uri="{FF2B5EF4-FFF2-40B4-BE49-F238E27FC236}">
                    <a16:creationId xmlns:a16="http://schemas.microsoft.com/office/drawing/2014/main" id="{C837BE8C-9C32-66D8-C07D-89077F20DF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1840" y="3438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4E5A6BFC-22A9-21BF-CB64-17743FE46613}"/>
                  </a:ext>
                </a:extLst>
              </p14:cNvPr>
              <p14:cNvContentPartPr/>
              <p14:nvPr/>
            </p14:nvContentPartPr>
            <p14:xfrm>
              <a:off x="3372560" y="3383040"/>
              <a:ext cx="3960" cy="360"/>
            </p14:xfrm>
          </p:contentPart>
        </mc:Choice>
        <mc:Fallback xmlns="">
          <p:pic>
            <p:nvPicPr>
              <p:cNvPr id="10" name="墨迹 9">
                <a:extLst>
                  <a:ext uri="{FF2B5EF4-FFF2-40B4-BE49-F238E27FC236}">
                    <a16:creationId xmlns:a16="http://schemas.microsoft.com/office/drawing/2014/main" id="{923CFF54-2B87-3E3E-CCC3-A13FCF1F130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36560" y="3347040"/>
                <a:ext cx="756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>
                <a:extLst>
                  <a:ext uri="{FF2B5EF4-FFF2-40B4-BE49-F238E27FC236}">
                    <a16:creationId xmlns:a16="http://schemas.microsoft.com/office/drawing/2014/main" id="{B7C11F3D-878F-9CA3-6B6C-179FA1349470}"/>
                  </a:ext>
                </a:extLst>
              </p14:cNvPr>
              <p14:cNvContentPartPr/>
              <p14:nvPr/>
            </p14:nvContentPartPr>
            <p14:xfrm>
              <a:off x="3474440" y="3210240"/>
              <a:ext cx="3960" cy="7920"/>
            </p14:xfrm>
          </p:contentPart>
        </mc:Choice>
        <mc:Fallback xmlns="">
          <p:pic>
            <p:nvPicPr>
              <p:cNvPr id="11" name="墨迹 10">
                <a:extLst>
                  <a:ext uri="{FF2B5EF4-FFF2-40B4-BE49-F238E27FC236}">
                    <a16:creationId xmlns:a16="http://schemas.microsoft.com/office/drawing/2014/main" id="{B5E32D78-2171-4F96-2DD4-06C6945ADB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38800" y="3174240"/>
                <a:ext cx="756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309AEB75-E983-A8F9-1C83-9BE0BBB728D4}"/>
                  </a:ext>
                </a:extLst>
              </p14:cNvPr>
              <p14:cNvContentPartPr/>
              <p14:nvPr/>
            </p14:nvContentPartPr>
            <p14:xfrm>
              <a:off x="3820040" y="3169200"/>
              <a:ext cx="360" cy="2160"/>
            </p14:xfrm>
          </p:contentPart>
        </mc:Choice>
        <mc:Fallback xmlns="">
          <p:pic>
            <p:nvPicPr>
              <p:cNvPr id="12" name="墨迹 11">
                <a:extLst>
                  <a:ext uri="{FF2B5EF4-FFF2-40B4-BE49-F238E27FC236}">
                    <a16:creationId xmlns:a16="http://schemas.microsoft.com/office/drawing/2014/main" id="{06698E6E-4516-1740-9B8B-D4DB56627D8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84400" y="3133560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F0D26614-E856-F5BC-B2A5-7B3AF9369B48}"/>
                  </a:ext>
                </a:extLst>
              </p14:cNvPr>
              <p14:cNvContentPartPr/>
              <p14:nvPr/>
            </p14:nvContentPartPr>
            <p14:xfrm>
              <a:off x="3738320" y="3413640"/>
              <a:ext cx="3960" cy="360"/>
            </p14:xfrm>
          </p:contentPart>
        </mc:Choice>
        <mc:Fallback xmlns="">
          <p:pic>
            <p:nvPicPr>
              <p:cNvPr id="13" name="墨迹 12">
                <a:extLst>
                  <a:ext uri="{FF2B5EF4-FFF2-40B4-BE49-F238E27FC236}">
                    <a16:creationId xmlns:a16="http://schemas.microsoft.com/office/drawing/2014/main" id="{50C419FC-552F-A372-16C8-A24B59F79F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02320" y="3377640"/>
                <a:ext cx="756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墨迹 13">
                <a:extLst>
                  <a:ext uri="{FF2B5EF4-FFF2-40B4-BE49-F238E27FC236}">
                    <a16:creationId xmlns:a16="http://schemas.microsoft.com/office/drawing/2014/main" id="{396BC98F-0DC6-8D94-D68E-EDFFD9ACECEE}"/>
                  </a:ext>
                </a:extLst>
              </p14:cNvPr>
              <p14:cNvContentPartPr/>
              <p14:nvPr/>
            </p14:nvContentPartPr>
            <p14:xfrm>
              <a:off x="3494600" y="3565560"/>
              <a:ext cx="360" cy="360"/>
            </p14:xfrm>
          </p:contentPart>
        </mc:Choice>
        <mc:Fallback xmlns="">
          <p:pic>
            <p:nvPicPr>
              <p:cNvPr id="14" name="墨迹 13">
                <a:extLst>
                  <a:ext uri="{FF2B5EF4-FFF2-40B4-BE49-F238E27FC236}">
                    <a16:creationId xmlns:a16="http://schemas.microsoft.com/office/drawing/2014/main" id="{FEE86272-FCC4-66E4-A14C-185B387702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58960" y="35299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墨迹 14">
                <a:extLst>
                  <a:ext uri="{FF2B5EF4-FFF2-40B4-BE49-F238E27FC236}">
                    <a16:creationId xmlns:a16="http://schemas.microsoft.com/office/drawing/2014/main" id="{3402FF29-5CF9-D178-24C1-805049F78F02}"/>
                  </a:ext>
                </a:extLst>
              </p14:cNvPr>
              <p14:cNvContentPartPr/>
              <p14:nvPr/>
            </p14:nvContentPartPr>
            <p14:xfrm>
              <a:off x="3596480" y="3931320"/>
              <a:ext cx="3960" cy="360"/>
            </p14:xfrm>
          </p:contentPart>
        </mc:Choice>
        <mc:Fallback xmlns="">
          <p:pic>
            <p:nvPicPr>
              <p:cNvPr id="15" name="墨迹 14">
                <a:extLst>
                  <a:ext uri="{FF2B5EF4-FFF2-40B4-BE49-F238E27FC236}">
                    <a16:creationId xmlns:a16="http://schemas.microsoft.com/office/drawing/2014/main" id="{8132A85E-9327-E3B7-F238-66C6838058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60840" y="3895680"/>
                <a:ext cx="756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墨迹 15">
                <a:extLst>
                  <a:ext uri="{FF2B5EF4-FFF2-40B4-BE49-F238E27FC236}">
                    <a16:creationId xmlns:a16="http://schemas.microsoft.com/office/drawing/2014/main" id="{801BD441-F650-1D86-34C6-9A7328288D7B}"/>
                  </a:ext>
                </a:extLst>
              </p14:cNvPr>
              <p14:cNvContentPartPr/>
              <p14:nvPr/>
            </p14:nvContentPartPr>
            <p14:xfrm>
              <a:off x="3738320" y="3727920"/>
              <a:ext cx="3960" cy="360"/>
            </p14:xfrm>
          </p:contentPart>
        </mc:Choice>
        <mc:Fallback xmlns="">
          <p:pic>
            <p:nvPicPr>
              <p:cNvPr id="16" name="墨迹 15">
                <a:extLst>
                  <a:ext uri="{FF2B5EF4-FFF2-40B4-BE49-F238E27FC236}">
                    <a16:creationId xmlns:a16="http://schemas.microsoft.com/office/drawing/2014/main" id="{FE8EFB67-5656-BD0C-5978-ACD3C7BB63F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02320" y="3692280"/>
                <a:ext cx="756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墨迹 16">
                <a:extLst>
                  <a:ext uri="{FF2B5EF4-FFF2-40B4-BE49-F238E27FC236}">
                    <a16:creationId xmlns:a16="http://schemas.microsoft.com/office/drawing/2014/main" id="{9A58DE5E-84A3-4B1F-E399-48CE0827AE7E}"/>
                  </a:ext>
                </a:extLst>
              </p14:cNvPr>
              <p14:cNvContentPartPr/>
              <p14:nvPr/>
            </p14:nvContentPartPr>
            <p14:xfrm>
              <a:off x="3860360" y="3555840"/>
              <a:ext cx="360" cy="360"/>
            </p14:xfrm>
          </p:contentPart>
        </mc:Choice>
        <mc:Fallback xmlns="">
          <p:pic>
            <p:nvPicPr>
              <p:cNvPr id="17" name="墨迹 16">
                <a:extLst>
                  <a:ext uri="{FF2B5EF4-FFF2-40B4-BE49-F238E27FC236}">
                    <a16:creationId xmlns:a16="http://schemas.microsoft.com/office/drawing/2014/main" id="{7FF370B5-CF14-F0A9-03C7-94C7F4972B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4720" y="35198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墨迹 17">
                <a:extLst>
                  <a:ext uri="{FF2B5EF4-FFF2-40B4-BE49-F238E27FC236}">
                    <a16:creationId xmlns:a16="http://schemas.microsoft.com/office/drawing/2014/main" id="{1AFA01EA-AF9A-26AB-B67C-16EDC543BF52}"/>
                  </a:ext>
                </a:extLst>
              </p14:cNvPr>
              <p14:cNvContentPartPr/>
              <p14:nvPr/>
            </p14:nvContentPartPr>
            <p14:xfrm>
              <a:off x="3484880" y="2956080"/>
              <a:ext cx="360" cy="3960"/>
            </p14:xfrm>
          </p:contentPart>
        </mc:Choice>
        <mc:Fallback xmlns="">
          <p:pic>
            <p:nvPicPr>
              <p:cNvPr id="18" name="墨迹 17">
                <a:extLst>
                  <a:ext uri="{FF2B5EF4-FFF2-40B4-BE49-F238E27FC236}">
                    <a16:creationId xmlns:a16="http://schemas.microsoft.com/office/drawing/2014/main" id="{89B3BD0E-2C58-264B-18F3-3140EE0D5CC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48880" y="2920440"/>
                <a:ext cx="720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墨迹 18">
                <a:extLst>
                  <a:ext uri="{FF2B5EF4-FFF2-40B4-BE49-F238E27FC236}">
                    <a16:creationId xmlns:a16="http://schemas.microsoft.com/office/drawing/2014/main" id="{5B937BEF-4792-88F9-8FBD-880DFD304658}"/>
                  </a:ext>
                </a:extLst>
              </p14:cNvPr>
              <p14:cNvContentPartPr/>
              <p14:nvPr/>
            </p14:nvContentPartPr>
            <p14:xfrm>
              <a:off x="3667400" y="2976240"/>
              <a:ext cx="8280" cy="3960"/>
            </p14:xfrm>
          </p:contentPart>
        </mc:Choice>
        <mc:Fallback xmlns="">
          <p:pic>
            <p:nvPicPr>
              <p:cNvPr id="19" name="墨迹 18">
                <a:extLst>
                  <a:ext uri="{FF2B5EF4-FFF2-40B4-BE49-F238E27FC236}">
                    <a16:creationId xmlns:a16="http://schemas.microsoft.com/office/drawing/2014/main" id="{00CDF44C-71F4-13F8-EBA5-23F04EFEA99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31760" y="2940600"/>
                <a:ext cx="799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墨迹 19">
                <a:extLst>
                  <a:ext uri="{FF2B5EF4-FFF2-40B4-BE49-F238E27FC236}">
                    <a16:creationId xmlns:a16="http://schemas.microsoft.com/office/drawing/2014/main" id="{35348B2A-26CD-68F8-A02C-C38B2A6E6AC1}"/>
                  </a:ext>
                </a:extLst>
              </p14:cNvPr>
              <p14:cNvContentPartPr/>
              <p14:nvPr/>
            </p14:nvContentPartPr>
            <p14:xfrm>
              <a:off x="3687560" y="3271080"/>
              <a:ext cx="360" cy="360"/>
            </p14:xfrm>
          </p:contentPart>
        </mc:Choice>
        <mc:Fallback xmlns="">
          <p:pic>
            <p:nvPicPr>
              <p:cNvPr id="20" name="墨迹 19">
                <a:extLst>
                  <a:ext uri="{FF2B5EF4-FFF2-40B4-BE49-F238E27FC236}">
                    <a16:creationId xmlns:a16="http://schemas.microsoft.com/office/drawing/2014/main" id="{B641A728-FBD8-6880-642C-71C7431699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1920" y="3235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墨迹 20">
                <a:extLst>
                  <a:ext uri="{FF2B5EF4-FFF2-40B4-BE49-F238E27FC236}">
                    <a16:creationId xmlns:a16="http://schemas.microsoft.com/office/drawing/2014/main" id="{5FF56D17-9499-3DA8-A13F-B9E58FFD0AFE}"/>
                  </a:ext>
                </a:extLst>
              </p14:cNvPr>
              <p14:cNvContentPartPr/>
              <p14:nvPr/>
            </p14:nvContentPartPr>
            <p14:xfrm>
              <a:off x="3281480" y="3860400"/>
              <a:ext cx="360" cy="360"/>
            </p14:xfrm>
          </p:contentPart>
        </mc:Choice>
        <mc:Fallback xmlns="">
          <p:pic>
            <p:nvPicPr>
              <p:cNvPr id="21" name="墨迹 20">
                <a:extLst>
                  <a:ext uri="{FF2B5EF4-FFF2-40B4-BE49-F238E27FC236}">
                    <a16:creationId xmlns:a16="http://schemas.microsoft.com/office/drawing/2014/main" id="{DB2D96CB-D4CA-E938-F197-A44B608CC6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5840" y="3824760"/>
                <a:ext cx="72000" cy="72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1644088-0C71-0183-1F5D-63E3FA5FC982}"/>
              </a:ext>
            </a:extLst>
          </p:cNvPr>
          <p:cNvCxnSpPr/>
          <p:nvPr/>
        </p:nvCxnSpPr>
        <p:spPr>
          <a:xfrm>
            <a:off x="2857359" y="2702560"/>
            <a:ext cx="0" cy="2814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0A9C66E5-5699-013F-D270-D4439EE1E301}"/>
              </a:ext>
            </a:extLst>
          </p:cNvPr>
          <p:cNvCxnSpPr/>
          <p:nvPr/>
        </p:nvCxnSpPr>
        <p:spPr>
          <a:xfrm>
            <a:off x="4096879" y="2667000"/>
            <a:ext cx="0" cy="2814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6CCEE1D1-36C5-F02E-9D9F-863DBE58515F}"/>
              </a:ext>
            </a:extLst>
          </p:cNvPr>
          <p:cNvCxnSpPr/>
          <p:nvPr/>
        </p:nvCxnSpPr>
        <p:spPr>
          <a:xfrm>
            <a:off x="2936240" y="5262880"/>
            <a:ext cx="11023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76F1884-876B-CBCD-9F09-0215A80F1028}"/>
                  </a:ext>
                </a:extLst>
              </p:cNvPr>
              <p:cNvSpPr txBox="1"/>
              <p:nvPr/>
            </p:nvSpPr>
            <p:spPr>
              <a:xfrm>
                <a:off x="3302239" y="5342820"/>
                <a:ext cx="3847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C78D028-935A-50F0-9B70-9B5EF3FE1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239" y="5342820"/>
                <a:ext cx="384721" cy="276999"/>
              </a:xfrm>
              <a:prstGeom prst="rect">
                <a:avLst/>
              </a:prstGeom>
              <a:blipFill>
                <a:blip r:embed="rId26"/>
                <a:stretch>
                  <a:fillRect l="-14286" r="-14286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C23468F2-D8F0-B4FA-4DD1-BB669DC2E18A}"/>
              </a:ext>
            </a:extLst>
          </p:cNvPr>
          <p:cNvCxnSpPr/>
          <p:nvPr/>
        </p:nvCxnSpPr>
        <p:spPr>
          <a:xfrm flipH="1">
            <a:off x="1940560" y="3727920"/>
            <a:ext cx="1107280" cy="9964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CFB29C91-2578-E0C8-E5E7-7FEA29BC9A62}"/>
                  </a:ext>
                </a:extLst>
              </p:cNvPr>
              <p:cNvSpPr txBox="1"/>
              <p:nvPr/>
            </p:nvSpPr>
            <p:spPr>
              <a:xfrm>
                <a:off x="1134253" y="4764648"/>
                <a:ext cx="15530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Book Antiqua" panose="02040602050305030304" pitchFamily="18" charset="0"/>
                  </a:rPr>
                  <a:t>Number of atoms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9D981B9-9E1E-D0BD-47EB-94B24003F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253" y="4764648"/>
                <a:ext cx="1553033" cy="646331"/>
              </a:xfrm>
              <a:prstGeom prst="rect">
                <a:avLst/>
              </a:prstGeom>
              <a:blipFill>
                <a:blip r:embed="rId27"/>
                <a:stretch>
                  <a:fillRect l="-3137" t="-4717" b="-15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316EBBB4-2B32-77C3-52BC-69D955D65693}"/>
              </a:ext>
            </a:extLst>
          </p:cNvPr>
          <p:cNvSpPr/>
          <p:nvPr/>
        </p:nvSpPr>
        <p:spPr>
          <a:xfrm>
            <a:off x="551360" y="3210240"/>
            <a:ext cx="1087120" cy="579729"/>
          </a:xfrm>
          <a:custGeom>
            <a:avLst/>
            <a:gdLst>
              <a:gd name="connsiteX0" fmla="*/ 0 w 1087120"/>
              <a:gd name="connsiteY0" fmla="*/ 544238 h 1011607"/>
              <a:gd name="connsiteX1" fmla="*/ 264160 w 1087120"/>
              <a:gd name="connsiteY1" fmla="*/ 26078 h 1011607"/>
              <a:gd name="connsiteX2" fmla="*/ 548640 w 1087120"/>
              <a:gd name="connsiteY2" fmla="*/ 1011598 h 1011607"/>
              <a:gd name="connsiteX3" fmla="*/ 904240 w 1087120"/>
              <a:gd name="connsiteY3" fmla="*/ 5758 h 1011607"/>
              <a:gd name="connsiteX4" fmla="*/ 1087120 w 1087120"/>
              <a:gd name="connsiteY4" fmla="*/ 574718 h 1011607"/>
              <a:gd name="connsiteX5" fmla="*/ 1087120 w 1087120"/>
              <a:gd name="connsiteY5" fmla="*/ 574718 h 1011607"/>
              <a:gd name="connsiteX6" fmla="*/ 1087120 w 1087120"/>
              <a:gd name="connsiteY6" fmla="*/ 595038 h 101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7120" h="1011607">
                <a:moveTo>
                  <a:pt x="0" y="544238"/>
                </a:moveTo>
                <a:cubicBezTo>
                  <a:pt x="86360" y="246211"/>
                  <a:pt x="172720" y="-51815"/>
                  <a:pt x="264160" y="26078"/>
                </a:cubicBezTo>
                <a:cubicBezTo>
                  <a:pt x="355600" y="103971"/>
                  <a:pt x="441960" y="1014985"/>
                  <a:pt x="548640" y="1011598"/>
                </a:cubicBezTo>
                <a:cubicBezTo>
                  <a:pt x="655320" y="1008211"/>
                  <a:pt x="814493" y="78571"/>
                  <a:pt x="904240" y="5758"/>
                </a:cubicBezTo>
                <a:cubicBezTo>
                  <a:pt x="993987" y="-67055"/>
                  <a:pt x="1087120" y="574718"/>
                  <a:pt x="1087120" y="574718"/>
                </a:cubicBezTo>
                <a:lnTo>
                  <a:pt x="1087120" y="574718"/>
                </a:lnTo>
                <a:lnTo>
                  <a:pt x="1087120" y="595038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A0AC3EBF-BD67-484C-0DBC-6D40411F7B55}"/>
              </a:ext>
            </a:extLst>
          </p:cNvPr>
          <p:cNvSpPr/>
          <p:nvPr/>
        </p:nvSpPr>
        <p:spPr>
          <a:xfrm rot="19373985">
            <a:off x="3785619" y="2017242"/>
            <a:ext cx="1087120" cy="594472"/>
          </a:xfrm>
          <a:custGeom>
            <a:avLst/>
            <a:gdLst>
              <a:gd name="connsiteX0" fmla="*/ 0 w 1087120"/>
              <a:gd name="connsiteY0" fmla="*/ 544238 h 1011607"/>
              <a:gd name="connsiteX1" fmla="*/ 264160 w 1087120"/>
              <a:gd name="connsiteY1" fmla="*/ 26078 h 1011607"/>
              <a:gd name="connsiteX2" fmla="*/ 548640 w 1087120"/>
              <a:gd name="connsiteY2" fmla="*/ 1011598 h 1011607"/>
              <a:gd name="connsiteX3" fmla="*/ 904240 w 1087120"/>
              <a:gd name="connsiteY3" fmla="*/ 5758 h 1011607"/>
              <a:gd name="connsiteX4" fmla="*/ 1087120 w 1087120"/>
              <a:gd name="connsiteY4" fmla="*/ 574718 h 1011607"/>
              <a:gd name="connsiteX5" fmla="*/ 1087120 w 1087120"/>
              <a:gd name="connsiteY5" fmla="*/ 574718 h 1011607"/>
              <a:gd name="connsiteX6" fmla="*/ 1087120 w 1087120"/>
              <a:gd name="connsiteY6" fmla="*/ 595038 h 101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7120" h="1011607">
                <a:moveTo>
                  <a:pt x="0" y="544238"/>
                </a:moveTo>
                <a:cubicBezTo>
                  <a:pt x="86360" y="246211"/>
                  <a:pt x="172720" y="-51815"/>
                  <a:pt x="264160" y="26078"/>
                </a:cubicBezTo>
                <a:cubicBezTo>
                  <a:pt x="355600" y="103971"/>
                  <a:pt x="441960" y="1014985"/>
                  <a:pt x="548640" y="1011598"/>
                </a:cubicBezTo>
                <a:cubicBezTo>
                  <a:pt x="655320" y="1008211"/>
                  <a:pt x="814493" y="78571"/>
                  <a:pt x="904240" y="5758"/>
                </a:cubicBezTo>
                <a:cubicBezTo>
                  <a:pt x="993987" y="-67055"/>
                  <a:pt x="1087120" y="574718"/>
                  <a:pt x="1087120" y="574718"/>
                </a:cubicBezTo>
                <a:lnTo>
                  <a:pt x="1087120" y="574718"/>
                </a:lnTo>
                <a:lnTo>
                  <a:pt x="1087120" y="595038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759BB18C-C880-396C-326D-623DC1785379}"/>
              </a:ext>
            </a:extLst>
          </p:cNvPr>
          <p:cNvSpPr/>
          <p:nvPr/>
        </p:nvSpPr>
        <p:spPr>
          <a:xfrm rot="19373985">
            <a:off x="3968420" y="2443425"/>
            <a:ext cx="1087120" cy="594472"/>
          </a:xfrm>
          <a:custGeom>
            <a:avLst/>
            <a:gdLst>
              <a:gd name="connsiteX0" fmla="*/ 0 w 1087120"/>
              <a:gd name="connsiteY0" fmla="*/ 544238 h 1011607"/>
              <a:gd name="connsiteX1" fmla="*/ 264160 w 1087120"/>
              <a:gd name="connsiteY1" fmla="*/ 26078 h 1011607"/>
              <a:gd name="connsiteX2" fmla="*/ 548640 w 1087120"/>
              <a:gd name="connsiteY2" fmla="*/ 1011598 h 1011607"/>
              <a:gd name="connsiteX3" fmla="*/ 904240 w 1087120"/>
              <a:gd name="connsiteY3" fmla="*/ 5758 h 1011607"/>
              <a:gd name="connsiteX4" fmla="*/ 1087120 w 1087120"/>
              <a:gd name="connsiteY4" fmla="*/ 574718 h 1011607"/>
              <a:gd name="connsiteX5" fmla="*/ 1087120 w 1087120"/>
              <a:gd name="connsiteY5" fmla="*/ 574718 h 1011607"/>
              <a:gd name="connsiteX6" fmla="*/ 1087120 w 1087120"/>
              <a:gd name="connsiteY6" fmla="*/ 595038 h 101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7120" h="1011607">
                <a:moveTo>
                  <a:pt x="0" y="544238"/>
                </a:moveTo>
                <a:cubicBezTo>
                  <a:pt x="86360" y="246211"/>
                  <a:pt x="172720" y="-51815"/>
                  <a:pt x="264160" y="26078"/>
                </a:cubicBezTo>
                <a:cubicBezTo>
                  <a:pt x="355600" y="103971"/>
                  <a:pt x="441960" y="1014985"/>
                  <a:pt x="548640" y="1011598"/>
                </a:cubicBezTo>
                <a:cubicBezTo>
                  <a:pt x="655320" y="1008211"/>
                  <a:pt x="814493" y="78571"/>
                  <a:pt x="904240" y="5758"/>
                </a:cubicBezTo>
                <a:cubicBezTo>
                  <a:pt x="993987" y="-67055"/>
                  <a:pt x="1087120" y="574718"/>
                  <a:pt x="1087120" y="574718"/>
                </a:cubicBezTo>
                <a:lnTo>
                  <a:pt x="1087120" y="574718"/>
                </a:lnTo>
                <a:lnTo>
                  <a:pt x="1087120" y="595038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F82DC240-845C-B0B4-13ED-288808BC5BE6}"/>
              </a:ext>
            </a:extLst>
          </p:cNvPr>
          <p:cNvCxnSpPr>
            <a:cxnSpLocks/>
          </p:cNvCxnSpPr>
          <p:nvPr/>
        </p:nvCxnSpPr>
        <p:spPr>
          <a:xfrm>
            <a:off x="822960" y="3522974"/>
            <a:ext cx="172584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41F50CA9-F6F9-375E-C3D8-FD3887174E3E}"/>
              </a:ext>
            </a:extLst>
          </p:cNvPr>
          <p:cNvCxnSpPr>
            <a:cxnSpLocks/>
          </p:cNvCxnSpPr>
          <p:nvPr/>
        </p:nvCxnSpPr>
        <p:spPr>
          <a:xfrm flipV="1">
            <a:off x="3675680" y="1749526"/>
            <a:ext cx="1170640" cy="11299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EECD8244-1C5E-403D-3CCC-272EED80A125}"/>
              </a:ext>
            </a:extLst>
          </p:cNvPr>
          <p:cNvCxnSpPr>
            <a:cxnSpLocks/>
          </p:cNvCxnSpPr>
          <p:nvPr/>
        </p:nvCxnSpPr>
        <p:spPr>
          <a:xfrm flipV="1">
            <a:off x="3951710" y="1995031"/>
            <a:ext cx="1170640" cy="11299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57B35C1F-66AA-7E28-F701-E399A2E5BD64}"/>
                  </a:ext>
                </a:extLst>
              </p:cNvPr>
              <p:cNvSpPr txBox="1"/>
              <p:nvPr/>
            </p:nvSpPr>
            <p:spPr>
              <a:xfrm>
                <a:off x="4451718" y="3007848"/>
                <a:ext cx="47448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1839DE6-EF33-79A1-2D4A-2CC7CB0BD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718" y="3007848"/>
                <a:ext cx="474489" cy="553998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83AFD33-1401-1C81-BF04-A3944401F304}"/>
                  </a:ext>
                </a:extLst>
              </p:cNvPr>
              <p:cNvSpPr txBox="1"/>
              <p:nvPr/>
            </p:nvSpPr>
            <p:spPr>
              <a:xfrm>
                <a:off x="5618789" y="1067110"/>
                <a:ext cx="6169442" cy="5211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sz="2000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b="0" dirty="0">
                    <a:latin typeface="Book Antiqua" panose="02040602050305030304" pitchFamily="18" charset="0"/>
                  </a:rPr>
                  <a:t>The coherent effect </a:t>
                </a:r>
                <a:r>
                  <a:rPr lang="en-US" altLang="zh-CN" sz="2400" dirty="0">
                    <a:latin typeface="Book Antiqua" panose="02040602050305030304" pitchFamily="18" charset="0"/>
                  </a:rPr>
                  <a:t>comes from a summation of phase factors of outcoming waves</a:t>
                </a:r>
                <a:r>
                  <a:rPr lang="en-US" altLang="zh-CN" sz="2400" b="0" dirty="0">
                    <a:latin typeface="Book Antiqua" panose="0204060205030503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𝑖𝑞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altLang="zh-CN" sz="2400" b="0" dirty="0">
                    <a:latin typeface="Book Antiqua" panose="0204060205030503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b="0" dirty="0">
                    <a:latin typeface="Book Antiqua" panose="0204060205030503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≪1, 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𝑖𝑞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400" b="0" dirty="0">
                    <a:latin typeface="Book Antiqua" panose="02040602050305030304" pitchFamily="18" charset="0"/>
                  </a:rPr>
                  <a:t>. </a:t>
                </a:r>
                <a:r>
                  <a:rPr lang="en-US" altLang="zh-CN" sz="2400" dirty="0">
                    <a:latin typeface="Book Antiqua" panose="02040602050305030304" pitchFamily="18" charset="0"/>
                  </a:rPr>
                  <a:t>DM scattering with all particles in the ball. </a:t>
                </a:r>
                <a:r>
                  <a:rPr lang="en-US" altLang="zh-CN" sz="2400" b="0" dirty="0">
                    <a:latin typeface="Book Antiqua" panose="02040602050305030304" pitchFamily="18" charset="0"/>
                  </a:rPr>
                  <a:t>The enhancement of total cross section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400" b="0" dirty="0">
                    <a:latin typeface="Book Antiqua" panose="02040602050305030304" pitchFamily="18" charset="0"/>
                  </a:rPr>
                  <a:t> as we expected. </a:t>
                </a:r>
                <a:r>
                  <a:rPr lang="en-US" altLang="zh-CN" sz="2400" b="0" dirty="0">
                    <a:solidFill>
                      <a:schemeClr val="accent2">
                        <a:lumMod val="75000"/>
                      </a:schemeClr>
                    </a:solidFill>
                    <a:latin typeface="Book Antiqua" panose="02040602050305030304" pitchFamily="18" charset="0"/>
                  </a:rPr>
                  <a:t>[This N square coherent factor is verified by neutrino scattering in CE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zh-CN" sz="2400" b="0" dirty="0">
                    <a:solidFill>
                      <a:schemeClr val="accent2">
                        <a:lumMod val="75000"/>
                      </a:schemeClr>
                    </a:solidFill>
                    <a:latin typeface="Book Antiqua" panose="02040602050305030304" pitchFamily="18" charset="0"/>
                  </a:rPr>
                  <a:t>NS.]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b="0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b="0" dirty="0">
                    <a:latin typeface="Book Antiqua" panose="0204060205030503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𝑞𝑅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≥1,</m:t>
                    </m:r>
                  </m:oMath>
                </a14:m>
                <a:r>
                  <a:rPr lang="en-US" altLang="zh-CN" sz="2400" b="0" dirty="0">
                    <a:latin typeface="Book Antiqua" panose="02040602050305030304" pitchFamily="18" charset="0"/>
                  </a:rPr>
                  <a:t> the phases start to cancel each other</a:t>
                </a:r>
                <a:r>
                  <a:rPr lang="en-US" altLang="zh-CN" sz="2400" dirty="0">
                    <a:latin typeface="Book Antiqua" panose="02040602050305030304" pitchFamily="18" charset="0"/>
                  </a:rPr>
                  <a:t>. Coherent effect disappears</a:t>
                </a:r>
                <a:endParaRPr lang="en-US" altLang="zh-CN" sz="2400" b="0" dirty="0">
                  <a:latin typeface="Book Antiqua" panose="0204060205030503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83AFD33-1401-1C81-BF04-A3944401F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789" y="1067110"/>
                <a:ext cx="6169442" cy="5211427"/>
              </a:xfrm>
              <a:prstGeom prst="rect">
                <a:avLst/>
              </a:prstGeom>
              <a:blipFill>
                <a:blip r:embed="rId29"/>
                <a:stretch>
                  <a:fillRect l="-1383" r="-2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131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7224</TotalTime>
  <Words>2207</Words>
  <Application>Microsoft Office PowerPoint</Application>
  <PresentationFormat>宽屏</PresentationFormat>
  <Paragraphs>277</Paragraphs>
  <Slides>26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等线</vt:lpstr>
      <vt:lpstr>等线 Light</vt:lpstr>
      <vt:lpstr>仿宋</vt:lpstr>
      <vt:lpstr>黑体</vt:lpstr>
      <vt:lpstr>华文仿宋</vt:lpstr>
      <vt:lpstr>Arial</vt:lpstr>
      <vt:lpstr>Bahnschrift SemiCondensed</vt:lpstr>
      <vt:lpstr>Book Antiqua</vt:lpstr>
      <vt:lpstr>Cambria Math</vt:lpstr>
      <vt:lpstr>DejaVu Sans</vt:lpstr>
      <vt:lpstr>MV Boli</vt:lpstr>
      <vt:lpstr>Times New Roman</vt:lpstr>
      <vt:lpstr>Office 主题​​</vt:lpstr>
      <vt:lpstr>    Extension of Torsion Balance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Phenomenology of Light (sub-GeV) Dark Matter</dc:title>
  <dc:creator>Sheng Jie</dc:creator>
  <cp:lastModifiedBy>Jie Sheng</cp:lastModifiedBy>
  <cp:revision>197</cp:revision>
  <dcterms:created xsi:type="dcterms:W3CDTF">2022-05-30T05:20:18Z</dcterms:created>
  <dcterms:modified xsi:type="dcterms:W3CDTF">2024-11-09T14:55:12Z</dcterms:modified>
</cp:coreProperties>
</file>