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526B-8879-41C7-AADF-8B5070C0361F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A423-F8C8-4B19-AB9E-73BA479189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AF365-2483-4A3A-849B-795B96F1D7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2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67B6E-F508-4008-94DB-7465FC22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5CB39-E1EA-4A41-A899-A87D23A8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A4351D-05A7-4D6A-87C8-045CF3D9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EE7-4321-4B3A-AF32-F6AA3E3E04E5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E20EE-3316-4EEF-A0ED-E7D57019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245B-9A68-4A5A-A00C-5205A008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FAA80-E767-4342-B62F-EE7BB3BD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994DC2-3DA5-4673-A98E-4A3E401AB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C5054-9C62-4E79-BF2C-DD45710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BF4-0337-4CA3-85F2-DBB1762B9AF6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D0FC8-3976-4E93-A4F5-BE65ACD8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57832A-7F8F-4628-9986-86DDAAC7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4DD3AD-A8A2-402F-94DE-53C3D92D1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C767F-C825-4AB6-9E4C-4A3A46CB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77DC9D-FA26-4ED0-B1A3-2CAFDBC1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8D0-3453-4CA4-92A8-0DC380ED8102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B8368-17CE-4A8F-B647-B7779367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76FFAB-1FC7-4F41-9D6C-202736BC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5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F7885-7E8C-4E99-9918-27DB501F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350C3-8BFE-41E1-B4DD-38CFCBDA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CBCA49-7C0A-40C2-B3F8-BD16B404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58CD-EBE4-41C3-A983-0C88E422BACC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4D8C82-557A-46EA-BACA-30BC1262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8CC8C5-BECC-4DF5-93DC-AE99DF53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40CFD-7295-481C-9BE8-09BC5AF7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AF09A5-7C87-4551-8E83-B82CFFB7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53C90-D23C-4F5D-8442-14F1B540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0324-0843-4C4D-AAFF-90B5573A1DFD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4BDC0-9B31-4A9D-B2F4-9C03682D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BB04D-1AF8-45CA-A5A4-6B804EEB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59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B8948-DB91-4009-8964-82378BC0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93A32-5B45-4C0C-B2A5-6A9645ADA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039D01-0FC1-4A49-AFCE-69143BF3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F20DBE-EE67-4E15-BDCB-41B414E8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52FF-9E86-4B97-8516-C5AAD745098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9A8B13-9BF0-4766-8EBC-335EEB16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BE71CC-72D3-468A-948E-063A6FF3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5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8ACEC-5A38-48BC-A874-B7434280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620212-E433-4809-A840-EA5C82575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083467-8B05-4F8C-985C-FFD40753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279907-F741-4090-ACBA-7A3813C6E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E79626-C437-4DFA-B29E-9AA324606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B3D90A-9FA1-477D-8A1D-B360C862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2764-9025-4350-AA5A-8CD425860D4D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816C71-5425-4791-86B0-648B879B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D5DC43-37E5-4B04-BDD5-91CC9998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82D21-213E-4D0C-BDCE-B4D9E34A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5C175C-CC5F-4141-A8E6-CB0FFED4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8D9-8890-4457-96FF-A800E115AB5A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3DD8FA-0189-414A-80AB-0A792B19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E34E83-0E66-4EB8-8ED7-3AEA6581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CDF68F-F67B-4AC6-B14E-9BDD9867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F39-F82A-4B5E-96B5-2986B238B18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B81DC9-E5EC-41FA-BBB0-0882E310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638DFF-1F88-461A-B640-11F70E7D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113883-B659-4F29-A490-C34FAD68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8B08B5-1960-4A87-B2F8-19A03658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EC5A5D-75F2-42AA-ADDF-5E5FC661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AF2964-9EE8-4C20-829B-8024B06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8906-77BB-49E2-824C-3AED812E7F6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D8B828-EEFF-4D93-8ED0-2CBCA90F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1460D-72D9-4D56-B3A9-1E2B8F9A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9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7C953-5A6A-4AC9-8FAE-B184404A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0F53F0-ED2F-4A07-A7E9-97A8C98DF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D39917-5485-41C7-BF78-63D4CF5B0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5E021D-47E4-4F58-BA7E-57355EBB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5422-1527-403B-B5F7-580FD86A1438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F1292D-7180-41E8-83D5-2731BB18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3485BC-7092-4300-9234-F32AEEC7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4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34AA53-1462-4132-BA4B-145B7657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AB810C-3A84-46F6-8DC0-EE6481F7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4A6CEE-C081-4501-8034-A33A3FFE9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81A8-6569-4178-A46E-53AF358D9E1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F8A19-74A6-4F57-90E7-6CD6594C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7A48E2-AAD4-48DD-BA18-DD5ECAACD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5678-AD54-45C3-8E60-D224F370D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ffeaTeam/coffea/tree/mast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C885-F7AE-7006-B64E-93880C2CF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H2a4b updates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6EDC35-0762-1520-AB25-EB862A642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--</a:t>
            </a:r>
            <a:r>
              <a:rPr lang="en-US" altLang="zh-CN" dirty="0" err="1"/>
              <a:t>Zelin</a:t>
            </a:r>
            <a:r>
              <a:rPr lang="en-US" altLang="zh-CN" dirty="0"/>
              <a:t> Yan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63B93BF-EDEC-8EAF-8EB7-62B82FDE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F8E-CFBE-4209-8B1F-F4A8762C3A1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51A50E-91B7-5A08-E703-FC50D317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FAD-0CA1-4651-BD3B-7F48B98ED3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7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1A8B0-64D8-48C7-BDEA-75C6B347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Jet kinematics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AE3CF5D5-9F4E-4AE1-88B4-418F1C725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173" y="3893972"/>
            <a:ext cx="3748899" cy="25092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5311AB-DE66-421A-B0BB-C8568E37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" y="1320378"/>
            <a:ext cx="3851470" cy="250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1BB494-213E-45F3-9223-7F7DF0F11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14" y="3893972"/>
            <a:ext cx="3779978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B17A30-9BCB-4CB4-AAEE-E7421923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909" y="1268005"/>
            <a:ext cx="3795428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21C0684-6555-47AA-8781-DD2EC9077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862" y="1199112"/>
            <a:ext cx="3843053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218D05-319B-4562-BC8F-D65E1F77A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426" y="3893972"/>
            <a:ext cx="3815193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5AB192E5-D1FE-4D7B-8377-AFA82BE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7546-499E-40F0-96CB-CD863C9D279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BA2592F-8AB3-49A1-874B-09BE4877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9930B-7C1D-464D-BD6D-3F6B10FD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Jet kinematics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C8EE66-D41E-499A-A9C2-F50CD1B9C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51" y="1506211"/>
            <a:ext cx="3724818" cy="2509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1E5BA-241F-479D-91B3-33D9BD47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9" y="4015411"/>
            <a:ext cx="3744679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182EC9-A8A7-4F0B-A6BA-846BE1B80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006" y="1506211"/>
            <a:ext cx="3827988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F388B5-832C-43C8-B5C4-F7D2251B2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40" y="4097189"/>
            <a:ext cx="3805719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C9F09F-C2DE-422D-A930-B6657E3E3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766" y="1587989"/>
            <a:ext cx="3912906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782F71F-4979-4B33-AD84-43A63761C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9700" y="4097189"/>
            <a:ext cx="3809037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A4BF0E1C-7C83-429B-B88B-4792A348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AE0-C0C9-4A07-B7B2-3DF04F95EF0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DA6F24E0-691C-4EA3-86AF-C13A1FEF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29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D19F6-1DDA-4A9C-BA9B-1E1EEE21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Jet kinematics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E1D671-D827-4376-9ABF-5D5A44055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98" y="1537526"/>
            <a:ext cx="3757853" cy="2509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E3FF36-1414-44CF-92A3-22344041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51" y="1608489"/>
            <a:ext cx="3751908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A64965-5435-4619-B29E-D1E45E1A4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950" y="1608489"/>
            <a:ext cx="3835662" cy="2509200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54849621-1922-4725-92BD-3F102AF7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E595-E69E-4410-8193-7ED76FEAA8F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7C28529-8991-476C-9942-0163F635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3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5BA0A-CE4D-4A1C-98E0-02538983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Lepton kinematics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241D8AB-3EC7-4EA4-9076-1AA96F5ED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45" y="1537527"/>
            <a:ext cx="3791679" cy="2509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3554DB-315F-4FE6-92A7-C73ECC3E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5" y="4046727"/>
            <a:ext cx="3757909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13B2D7-D1D3-420B-B148-7195E0C8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885" y="1537527"/>
            <a:ext cx="3803006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43AD37-CEC4-4A98-837D-E90AB94D2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518" y="4118988"/>
            <a:ext cx="3752102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A9D375-009A-4420-83CB-AD6E3FC94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98" y="1537527"/>
            <a:ext cx="3814702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C71B31-EF97-4853-A634-2317989F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5891" y="4118988"/>
            <a:ext cx="3901186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CEE8943F-C320-4AAB-8BA9-D5F9CA52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1846-B3C1-404C-A03D-B4C293AAC37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CECD854-E9ED-46F8-93B0-E954EED2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6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D7037-89B8-4433-B655-0CBC7857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Lepton kinematics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B0C540-CB81-40BF-BB54-56CC88677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03" y="1487422"/>
            <a:ext cx="3925877" cy="2509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ED3BF7-0DF4-41F6-90E2-0E6C99EF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3" y="3996622"/>
            <a:ext cx="3771136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9DF05F-6E1A-491F-A21D-3209F961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440" y="1487422"/>
            <a:ext cx="3909822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015D10-DC1A-4B4D-89C3-58996050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440" y="4115978"/>
            <a:ext cx="3793529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9C8609C-5965-4768-B7D0-1EA58D04A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262" y="1539867"/>
            <a:ext cx="3857560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A99A81-2802-463B-9D15-A730BFBBF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262" y="4115978"/>
            <a:ext cx="3836355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92B64529-2D8D-4F24-8CF6-CDC41B17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8244-D457-4F91-B02C-93DF212CE74C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892DB8C-9070-4C38-B08C-DDF0D96D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3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43658-D1C6-4C35-9A6B-CCB70CA8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Lepton kinematics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E99D758-6FD1-4C0B-980A-EC1BADE8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76" y="1456107"/>
            <a:ext cx="3750437" cy="25092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A4325A-3BE8-4888-86DB-7E12D219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" y="4093080"/>
            <a:ext cx="3894832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77A94A-5326-4193-8548-C48800AF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333" y="1456107"/>
            <a:ext cx="3814581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6D11A9-AC56-4C72-A974-649663283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33" y="4093080"/>
            <a:ext cx="3858042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B49721-1176-4BCE-9B41-7AFDFC78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195" y="1456107"/>
            <a:ext cx="3821431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ECB6B9-FEAA-43A6-A461-6BF8A3CF7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195" y="4147293"/>
            <a:ext cx="3890002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CD109935-EB74-4FE1-9FD9-07B19921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8E1D-51CC-4226-AB87-1AECFC322ED9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617B22A0-C694-4181-9712-095AD0FB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1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93C71-21A8-4ADE-989D-BE045FBF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Lepton kinematics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518545-957A-436F-9036-4F98337FE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70" y="1543789"/>
            <a:ext cx="3780170" cy="2509200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496985-7B16-44C6-8DAE-32B0EE16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5" y="4052989"/>
            <a:ext cx="3775635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1DF35E-17F2-4C26-9233-0746FAE8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740" y="1550411"/>
            <a:ext cx="3864468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B07101-F8EA-4A02-B46F-22658001D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532" y="4049678"/>
            <a:ext cx="3861676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B452E47-10EA-4DCB-85F3-7A06F0BF1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052" y="1464517"/>
            <a:ext cx="3839378" cy="2509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AD030E-4ECB-4AEF-B9B7-3314D6AB2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020" y="4059611"/>
            <a:ext cx="3828875" cy="2509200"/>
          </a:xfrm>
          <a:prstGeom prst="rect">
            <a:avLst/>
          </a:prstGeom>
        </p:spPr>
      </p:pic>
      <p:sp>
        <p:nvSpPr>
          <p:cNvPr id="18" name="日期占位符 17">
            <a:extLst>
              <a:ext uri="{FF2B5EF4-FFF2-40B4-BE49-F238E27FC236}">
                <a16:creationId xmlns:a16="http://schemas.microsoft.com/office/drawing/2014/main" id="{258F461F-F3F5-48AE-835E-2666247F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4DF3-1BA3-44A1-9A13-661D171FC105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56EB267E-AFB6-49B7-B9BD-DBA75048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2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99800-BD7E-492D-8DCD-37667657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 Plans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D91AB-6BCA-4B1A-B887-40A054B2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20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Combine H2a4b </a:t>
            </a:r>
            <a:r>
              <a:rPr lang="en-US" altLang="zh-CN" dirty="0" err="1"/>
              <a:t>anaylsis</a:t>
            </a:r>
            <a:r>
              <a:rPr lang="en-US" altLang="zh-CN" dirty="0"/>
              <a:t> and mono-b/c </a:t>
            </a:r>
            <a:r>
              <a:rPr lang="en-US" altLang="zh-CN" dirty="0" err="1"/>
              <a:t>anaylsis</a:t>
            </a:r>
            <a:r>
              <a:rPr lang="en-US" altLang="zh-CN" dirty="0"/>
              <a:t> event preselection and get the </a:t>
            </a:r>
            <a:r>
              <a:rPr lang="en-US" altLang="zh-CN" dirty="0" err="1"/>
              <a:t>cutflow</a:t>
            </a:r>
            <a:endParaRPr lang="en-US" altLang="zh-CN" dirty="0"/>
          </a:p>
          <a:p>
            <a:r>
              <a:rPr lang="en-US" altLang="zh-CN" dirty="0"/>
              <a:t>Get the final states kinematics</a:t>
            </a:r>
          </a:p>
          <a:p>
            <a:pPr lvl="1"/>
            <a:r>
              <a:rPr lang="en-US" altLang="zh-CN" dirty="0"/>
              <a:t>Jet:</a:t>
            </a:r>
          </a:p>
          <a:p>
            <a:pPr lvl="2"/>
            <a:r>
              <a:rPr lang="en-US" altLang="zh-CN" dirty="0"/>
              <a:t>The larger a mass , the more number of jets </a:t>
            </a:r>
          </a:p>
          <a:p>
            <a:pPr lvl="2"/>
            <a:r>
              <a:rPr lang="en-US" altLang="zh-CN" dirty="0" err="1"/>
              <a:t>pt</a:t>
            </a:r>
            <a:r>
              <a:rPr lang="en-US" altLang="zh-CN" dirty="0"/>
              <a:t> &lt; 300 GeV &amp; a mass increase ,</a:t>
            </a:r>
            <a:r>
              <a:rPr lang="zh-CN" altLang="en-US" dirty="0"/>
              <a:t> </a:t>
            </a:r>
            <a:r>
              <a:rPr lang="en-US" altLang="zh-CN" dirty="0"/>
              <a:t>jet </a:t>
            </a:r>
            <a:r>
              <a:rPr lang="en-US" altLang="zh-CN" dirty="0" err="1"/>
              <a:t>pt</a:t>
            </a:r>
            <a:r>
              <a:rPr lang="en-US" altLang="zh-CN" dirty="0"/>
              <a:t> decrease</a:t>
            </a:r>
          </a:p>
          <a:p>
            <a:pPr lvl="1"/>
            <a:r>
              <a:rPr lang="en-US" altLang="zh-CN" dirty="0"/>
              <a:t>Lepton: </a:t>
            </a:r>
          </a:p>
          <a:p>
            <a:pPr lvl="2"/>
            <a:r>
              <a:rPr lang="en-US" altLang="zh-CN" dirty="0" err="1"/>
              <a:t>pt</a:t>
            </a:r>
            <a:r>
              <a:rPr lang="en-US" altLang="zh-CN" dirty="0"/>
              <a:t>  &lt; 300 GeV</a:t>
            </a:r>
          </a:p>
          <a:p>
            <a:r>
              <a:rPr lang="en-US" altLang="zh-CN" dirty="0"/>
              <a:t>Plans:</a:t>
            </a:r>
          </a:p>
          <a:p>
            <a:pPr lvl="1"/>
            <a:r>
              <a:rPr lang="en-US" altLang="zh-CN" dirty="0"/>
              <a:t>Plot 3 cases in one plot of variables and compare variables between different samples</a:t>
            </a:r>
          </a:p>
          <a:p>
            <a:pPr lvl="1"/>
            <a:r>
              <a:rPr lang="en-US" altLang="zh-CN" dirty="0"/>
              <a:t>Get the </a:t>
            </a:r>
            <a:r>
              <a:rPr lang="en-US" altLang="zh-CN" dirty="0" err="1"/>
              <a:t>ntuple</a:t>
            </a:r>
            <a:r>
              <a:rPr lang="en-US" altLang="zh-CN" dirty="0"/>
              <a:t> of </a:t>
            </a:r>
            <a:r>
              <a:rPr lang="en-US" altLang="zh-CN" dirty="0" err="1"/>
              <a:t>bkg</a:t>
            </a:r>
            <a:r>
              <a:rPr lang="en-US" altLang="zh-CN" dirty="0"/>
              <a:t> samples(ttbar)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4064C-98F2-405F-8C65-8C915AC6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58CD-EBE4-41C3-A983-0C88E422BACC}" type="datetime1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8B2250-9A19-4EB2-906D-E274E5C7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99C9B-3B42-B278-3B0A-B318FB92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01" y="368383"/>
            <a:ext cx="10515600" cy="1325563"/>
          </a:xfrm>
        </p:spPr>
        <p:txBody>
          <a:bodyPr/>
          <a:lstStyle/>
          <a:p>
            <a:r>
              <a:rPr lang="en-US" altLang="zh-CN" dirty="0"/>
              <a:t>Analysis overview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F1F40B-1E38-C712-58DC-658DCC96C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68" y="2155859"/>
            <a:ext cx="4647619" cy="3000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0058E89-BCB8-C110-1732-3D1C4A5FA33A}"/>
              </a:ext>
            </a:extLst>
          </p:cNvPr>
          <p:cNvSpPr txBox="1"/>
          <p:nvPr/>
        </p:nvSpPr>
        <p:spPr>
          <a:xfrm>
            <a:off x="621813" y="1612139"/>
            <a:ext cx="63007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Process:H→2a→4b</a:t>
            </a:r>
          </a:p>
          <a:p>
            <a:endParaRPr lang="en-US" altLang="zh-CN" sz="2400" dirty="0"/>
          </a:p>
          <a:p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coffea</a:t>
            </a:r>
            <a:r>
              <a:rPr lang="en-US" altLang="zh-CN" sz="2400" dirty="0"/>
              <a:t> for </a:t>
            </a:r>
            <a:r>
              <a:rPr lang="en-US" altLang="zh-CN" sz="2400" dirty="0" err="1"/>
              <a:t>singal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ntuples</a:t>
            </a:r>
            <a:r>
              <a:rPr lang="en-US" altLang="zh-CN" sz="2400" dirty="0"/>
              <a:t>(from </a:t>
            </a:r>
            <a:r>
              <a:rPr lang="en-US" altLang="zh-CN" sz="2400" dirty="0" err="1"/>
              <a:t>Binxuan</a:t>
            </a:r>
            <a:r>
              <a:rPr lang="en-US" altLang="zh-CN" sz="2400" dirty="0"/>
              <a:t>)</a:t>
            </a:r>
          </a:p>
          <a:p>
            <a:endParaRPr lang="en-US" altLang="zh-CN" sz="2400" dirty="0"/>
          </a:p>
          <a:p>
            <a:r>
              <a:rPr lang="en-US" altLang="zh-CN" sz="2400" dirty="0"/>
              <a:t>Samples: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400" dirty="0"/>
              <a:t>mc23a h2a4b </a:t>
            </a:r>
            <a:r>
              <a:rPr lang="en-US" altLang="zh-CN" sz="2400" dirty="0" err="1"/>
              <a:t>qqZH</a:t>
            </a:r>
            <a:r>
              <a:rPr lang="en-US" altLang="zh-CN" sz="2400" dirty="0"/>
              <a:t> 60GeV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400" dirty="0"/>
              <a:t>mc23a h2a4b </a:t>
            </a:r>
            <a:r>
              <a:rPr lang="en-US" altLang="zh-CN" sz="2400" dirty="0" err="1"/>
              <a:t>qqZH</a:t>
            </a:r>
            <a:r>
              <a:rPr lang="en-US" altLang="zh-CN" sz="2400" dirty="0"/>
              <a:t> 30GeV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400" dirty="0"/>
              <a:t>mc23a h2a4b </a:t>
            </a:r>
            <a:r>
              <a:rPr lang="en-US" altLang="zh-CN" sz="2400" dirty="0" err="1"/>
              <a:t>qqZH</a:t>
            </a:r>
            <a:r>
              <a:rPr lang="en-US" altLang="zh-CN" sz="2400" dirty="0"/>
              <a:t> 12GeV</a:t>
            </a:r>
          </a:p>
          <a:p>
            <a:endParaRPr lang="en-US" altLang="zh-CN" sz="2400" dirty="0"/>
          </a:p>
          <a:p>
            <a:r>
              <a:rPr lang="en-US" altLang="zh-CN" sz="2400" dirty="0">
                <a:hlinkClick r:id="rId3"/>
              </a:rPr>
              <a:t>https://github.com/CoffeaTeam/coffea/tree/master</a:t>
            </a:r>
            <a:endParaRPr lang="en-US" altLang="zh-CN" sz="24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741FBE-3F0D-5DCD-EA5E-CE068F0D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2E9E-0D76-4FA6-BB0B-12DB9600A91E}" type="datetime1">
              <a:rPr lang="zh-CN" altLang="en-US" smtClean="0"/>
              <a:t>2024/12/3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AC2401-D83F-8C9B-77AB-1C79B40B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ECE7-304D-47F2-A417-4B21C93688D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0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EE730-E37E-4A99-89FB-C25C2932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Privious</a:t>
            </a:r>
            <a:r>
              <a:rPr lang="en-US" altLang="zh-CN" dirty="0"/>
              <a:t> event preselection(</a:t>
            </a:r>
            <a:r>
              <a:rPr lang="en-US" altLang="zh-CN" dirty="0" err="1"/>
              <a:t>easyjet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ADDF13-706D-4039-8782-1AABEE90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Jet:</a:t>
            </a:r>
          </a:p>
          <a:p>
            <a:pPr lvl="1"/>
            <a:r>
              <a:rPr lang="en-US" altLang="zh-CN" dirty="0"/>
              <a:t>Jet_type:reco4PFlowJet</a:t>
            </a:r>
          </a:p>
          <a:p>
            <a:pPr lvl="1"/>
            <a:r>
              <a:rPr lang="en-US" altLang="zh-CN" dirty="0" err="1"/>
              <a:t>pt</a:t>
            </a:r>
            <a:r>
              <a:rPr lang="en-US" altLang="zh-CN" dirty="0"/>
              <a:t> &gt; 20GeV , |eta| &lt; 4.5</a:t>
            </a:r>
          </a:p>
          <a:p>
            <a:pPr lvl="1"/>
            <a:r>
              <a:rPr lang="en-US" altLang="zh-CN" dirty="0"/>
              <a:t>Btag_wp:GN2v01_FixedCutBEff_85</a:t>
            </a:r>
          </a:p>
          <a:p>
            <a:r>
              <a:rPr lang="en-US" altLang="zh-CN" dirty="0"/>
              <a:t>Lepton:</a:t>
            </a:r>
          </a:p>
          <a:p>
            <a:pPr lvl="1"/>
            <a:r>
              <a:rPr lang="en-US" altLang="zh-CN" dirty="0" err="1"/>
              <a:t>Singlep</a:t>
            </a:r>
            <a:r>
              <a:rPr lang="en-US" altLang="zh-CN" dirty="0"/>
              <a:t>. Trigger + </a:t>
            </a:r>
            <a:r>
              <a:rPr lang="en-US" altLang="zh-CN" dirty="0" err="1"/>
              <a:t>dilep</a:t>
            </a:r>
            <a:r>
              <a:rPr lang="en-US" altLang="zh-CN" dirty="0"/>
              <a:t>. trigger</a:t>
            </a:r>
          </a:p>
          <a:p>
            <a:pPr lvl="1"/>
            <a:r>
              <a:rPr lang="en-US" altLang="zh-CN" dirty="0"/>
              <a:t>Exactly 2 leptons and anti-</a:t>
            </a:r>
            <a:r>
              <a:rPr lang="en-US" altLang="zh-CN" dirty="0" err="1"/>
              <a:t>flavour</a:t>
            </a:r>
            <a:endParaRPr lang="en-US" altLang="zh-CN" dirty="0"/>
          </a:p>
          <a:p>
            <a:pPr lvl="1"/>
            <a:r>
              <a:rPr lang="en-US" altLang="zh-CN" dirty="0"/>
              <a:t>Electron:	</a:t>
            </a:r>
          </a:p>
          <a:p>
            <a:pPr lvl="2"/>
            <a:r>
              <a:rPr lang="en-US" altLang="zh-CN" dirty="0"/>
              <a:t>ID: </a:t>
            </a:r>
            <a:r>
              <a:rPr lang="en-US" altLang="zh-CN" dirty="0" err="1"/>
              <a:t>MediumLH</a:t>
            </a:r>
            <a:r>
              <a:rPr lang="en-US" altLang="zh-CN" dirty="0"/>
              <a:t> , </a:t>
            </a:r>
            <a:r>
              <a:rPr lang="en-US" altLang="zh-CN" dirty="0" err="1"/>
              <a:t>Iso:Tight_VarRad</a:t>
            </a:r>
            <a:endParaRPr lang="en-US" altLang="zh-CN" dirty="0"/>
          </a:p>
          <a:p>
            <a:pPr lvl="2"/>
            <a:r>
              <a:rPr lang="en-US" altLang="zh-CN" dirty="0" err="1"/>
              <a:t>pt</a:t>
            </a:r>
            <a:r>
              <a:rPr lang="en-US" altLang="zh-CN" dirty="0"/>
              <a:t> &gt; 10GeV , |eta| &lt; 2.47 &amp; excluding 1.37 &lt; |eta| &lt; 1.52 , </a:t>
            </a:r>
          </a:p>
          <a:p>
            <a:pPr lvl="1"/>
            <a:r>
              <a:rPr lang="en-US" altLang="zh-CN" dirty="0"/>
              <a:t>Muon:</a:t>
            </a:r>
          </a:p>
          <a:p>
            <a:pPr lvl="2"/>
            <a:r>
              <a:rPr lang="en-US" altLang="zh-CN" dirty="0" err="1"/>
              <a:t>ID:Tight</a:t>
            </a:r>
            <a:r>
              <a:rPr lang="en-US" altLang="zh-CN" dirty="0"/>
              <a:t>  , </a:t>
            </a:r>
            <a:r>
              <a:rPr lang="en-US" altLang="zh-CN" dirty="0" err="1"/>
              <a:t>Iso:PflowLoose_VarRad</a:t>
            </a:r>
            <a:endParaRPr lang="en-US" altLang="zh-CN" dirty="0"/>
          </a:p>
          <a:p>
            <a:pPr lvl="2"/>
            <a:r>
              <a:rPr lang="en-US" altLang="zh-CN" dirty="0" err="1"/>
              <a:t>pt</a:t>
            </a:r>
            <a:r>
              <a:rPr lang="zh-CN" altLang="en-US" dirty="0"/>
              <a:t> </a:t>
            </a:r>
            <a:r>
              <a:rPr lang="en-US" altLang="zh-CN" dirty="0"/>
              <a:t>&gt; 25GeV,</a:t>
            </a:r>
            <a:r>
              <a:rPr lang="zh-CN" altLang="en-US" dirty="0"/>
              <a:t> </a:t>
            </a:r>
            <a:r>
              <a:rPr lang="en-US" altLang="zh-CN" dirty="0"/>
              <a:t>|eta| &lt; 2.5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E3BEB-2E80-48DE-BE84-40469741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AC8F-0820-4D66-8542-7E485378BD6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00F5CF-76E5-447A-83D9-421A886C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45B7A-BE2D-46F5-9E77-F9BD0DD6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preselection(</a:t>
            </a:r>
            <a:r>
              <a:rPr lang="en-US" altLang="zh-CN" dirty="0" err="1"/>
              <a:t>coffea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7F418D-A40E-4771-9C45-C5CC684A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From h2a4b Run2 analysis and mono-b/c analysis: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err="1"/>
              <a:t>Singlelep</a:t>
            </a:r>
            <a:r>
              <a:rPr lang="en-US" altLang="zh-CN" dirty="0"/>
              <a:t>. triggers + </a:t>
            </a:r>
            <a:r>
              <a:rPr lang="en-US" altLang="zh-CN" dirty="0" err="1"/>
              <a:t>dilep</a:t>
            </a:r>
            <a:r>
              <a:rPr lang="en-US" altLang="zh-CN" dirty="0"/>
              <a:t>. Triggers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At least 2 jets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Lepton cut: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/>
              <a:t>Exactly 2 leptons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/>
              <a:t>Leading </a:t>
            </a:r>
            <a:r>
              <a:rPr lang="en-US" altLang="zh-CN" dirty="0" err="1"/>
              <a:t>lep</a:t>
            </a:r>
            <a:r>
              <a:rPr lang="en-US" altLang="zh-CN" dirty="0"/>
              <a:t> </a:t>
            </a:r>
            <a:r>
              <a:rPr lang="en-US" altLang="zh-CN" dirty="0" err="1"/>
              <a:t>pt</a:t>
            </a:r>
            <a:r>
              <a:rPr lang="en-US" altLang="zh-CN" dirty="0"/>
              <a:t> &gt; 27GeV &amp; sub-leading </a:t>
            </a:r>
            <a:r>
              <a:rPr lang="en-US" altLang="zh-CN" dirty="0" err="1"/>
              <a:t>lep</a:t>
            </a:r>
            <a:r>
              <a:rPr lang="en-US" altLang="zh-CN" dirty="0"/>
              <a:t> </a:t>
            </a:r>
            <a:r>
              <a:rPr lang="en-US" altLang="zh-CN" dirty="0" err="1"/>
              <a:t>pt</a:t>
            </a:r>
            <a:r>
              <a:rPr lang="en-US" altLang="zh-CN" dirty="0"/>
              <a:t> &gt; 10GeV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/>
              <a:t>Electron: |eta| &lt; 2.47 &amp; excluding 1.37&lt;|eta|&lt;1.52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/>
              <a:t>Muon: |eta| &lt; 2.5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Tight jet cut(selected):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 err="1"/>
              <a:t>pt</a:t>
            </a:r>
            <a:r>
              <a:rPr lang="en-US" altLang="zh-CN" dirty="0"/>
              <a:t> &gt; 20GeV  , |eta| &lt; 2.5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CN" dirty="0" err="1"/>
              <a:t>Jet_passTight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Dilepton mass window: </a:t>
            </a:r>
            <a:r>
              <a:rPr lang="en-US" altLang="zh-CN" dirty="0" err="1"/>
              <a:t>mll</a:t>
            </a:r>
            <a:r>
              <a:rPr lang="en-US" altLang="zh-CN" dirty="0"/>
              <a:t>&gt;50GeV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4D9DC75-8A9C-43E5-B583-17FB03DE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C95-7BA0-49C7-91EF-ABF3A6A642C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9CB456-883E-46AB-891A-05B3BBE0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29C-A3B7-4382-8AD6-F03DF98D34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1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D5ABD-78EF-4D3E-A499-B33ECB21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Cutflow</a:t>
            </a:r>
            <a:r>
              <a:rPr lang="en-US" altLang="zh-CN" dirty="0"/>
              <a:t>(60GeV)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8D5E69-3925-41D2-AACD-4D71F19C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7" y="2202390"/>
            <a:ext cx="5612904" cy="32548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1BBC6C-F8F8-4242-8B0A-E1439FBA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61" y="2120969"/>
            <a:ext cx="5701769" cy="3254887"/>
          </a:xfrm>
          <a:prstGeom prst="rect">
            <a:avLst/>
          </a:prstGeom>
        </p:spPr>
      </p:pic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776281EA-7427-437B-916E-308A4936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8665-FFD3-4836-A4B5-86F9257C57CE}" type="datetime1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E8DE7BFC-4087-4E0F-8FCD-E90B799B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6D31F1-8AB0-42A6-8072-26C23A83D1C3}"/>
              </a:ext>
            </a:extLst>
          </p:cNvPr>
          <p:cNvSpPr txBox="1"/>
          <p:nvPr/>
        </p:nvSpPr>
        <p:spPr>
          <a:xfrm>
            <a:off x="838200" y="1891430"/>
            <a:ext cx="824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Weighted: Proportion of </a:t>
            </a:r>
            <a:r>
              <a:rPr lang="en-US" altLang="zh-CN" dirty="0" err="1"/>
              <a:t>sumOfweights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906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72D3F-9A77-4B01-9B4A-33E1BB2A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Cutflow</a:t>
            </a:r>
            <a:r>
              <a:rPr lang="en-US" altLang="zh-CN" dirty="0"/>
              <a:t>(30GeV)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725E982-85BC-4B46-85AC-B4598E4F8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35" y="2372062"/>
            <a:ext cx="5554865" cy="328970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0DBBDF-ECA7-4C87-92CE-25A27110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54" y="2372062"/>
            <a:ext cx="5772280" cy="3289703"/>
          </a:xfrm>
          <a:prstGeom prst="rect">
            <a:avLst/>
          </a:prstGeom>
        </p:spPr>
      </p:pic>
      <p:sp>
        <p:nvSpPr>
          <p:cNvPr id="8" name="日期占位符 7">
            <a:extLst>
              <a:ext uri="{FF2B5EF4-FFF2-40B4-BE49-F238E27FC236}">
                <a16:creationId xmlns:a16="http://schemas.microsoft.com/office/drawing/2014/main" id="{169C720F-DFDC-42F4-8654-BF51037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8E8-FB47-4584-98FF-C631E7C36F04}" type="datetime1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3F52A2-09B2-4AFE-B10F-6C0CB14D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A15496-7C0A-4430-B66D-EFF1962E2F58}"/>
              </a:ext>
            </a:extLst>
          </p:cNvPr>
          <p:cNvSpPr txBox="1"/>
          <p:nvPr/>
        </p:nvSpPr>
        <p:spPr>
          <a:xfrm>
            <a:off x="838200" y="1891430"/>
            <a:ext cx="824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Weighted: Proportion of </a:t>
            </a:r>
            <a:r>
              <a:rPr lang="en-US" altLang="zh-CN" dirty="0" err="1"/>
              <a:t>sumOfweights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54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D5C13-1CCB-4371-9952-4AE81C06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Cutflow</a:t>
            </a:r>
            <a:r>
              <a:rPr lang="en-US" altLang="zh-CN" dirty="0"/>
              <a:t>(12GeV)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6D1D06-3D19-43DA-BF54-D5F46340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3" y="2289521"/>
            <a:ext cx="5424227" cy="30908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1600AA-1435-404E-B53E-DD3821B9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871"/>
            <a:ext cx="5585746" cy="3170491"/>
          </a:xfrm>
          <a:prstGeom prst="rect">
            <a:avLst/>
          </a:prstGeom>
        </p:spPr>
      </p:pic>
      <p:sp>
        <p:nvSpPr>
          <p:cNvPr id="8" name="日期占位符 7">
            <a:extLst>
              <a:ext uri="{FF2B5EF4-FFF2-40B4-BE49-F238E27FC236}">
                <a16:creationId xmlns:a16="http://schemas.microsoft.com/office/drawing/2014/main" id="{66953B0A-4016-46B8-822D-5C70C5C5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D506-F39F-4E3F-AA5C-953AF15E0707}" type="datetime1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F35FDC-AAE3-493C-A756-98AB213C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603BD-066F-4EF1-B004-C262C35F2402}"/>
              </a:ext>
            </a:extLst>
          </p:cNvPr>
          <p:cNvSpPr txBox="1"/>
          <p:nvPr/>
        </p:nvSpPr>
        <p:spPr>
          <a:xfrm>
            <a:off x="838200" y="1891430"/>
            <a:ext cx="824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Weighted: Proportion of </a:t>
            </a:r>
            <a:r>
              <a:rPr lang="en-US" altLang="zh-CN" dirty="0" err="1"/>
              <a:t>sumOfweights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8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35660-E288-4145-9F01-E6302049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Cutflow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32955E1E-3B68-42D0-84F1-9814692A9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54492"/>
              </p:ext>
            </p:extLst>
          </p:nvPr>
        </p:nvGraphicFramePr>
        <p:xfrm>
          <a:off x="838204" y="2357981"/>
          <a:ext cx="1051559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60258416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1686412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0500695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92958893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224246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86703367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630159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H2a4b </a:t>
                      </a:r>
                      <a:r>
                        <a:rPr lang="en-US" altLang="zh-CN" dirty="0" err="1"/>
                        <a:t>a_mass</a:t>
                      </a:r>
                      <a:r>
                        <a:rPr lang="en-US" altLang="zh-CN" dirty="0"/>
                        <a:t> 60GeV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H2a4b </a:t>
                      </a:r>
                      <a:r>
                        <a:rPr lang="en-US" altLang="zh-CN" dirty="0" err="1"/>
                        <a:t>a_mass</a:t>
                      </a:r>
                      <a:r>
                        <a:rPr lang="en-US" altLang="zh-CN" dirty="0"/>
                        <a:t> 30GeV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H2a4b </a:t>
                      </a:r>
                      <a:r>
                        <a:rPr lang="en-US" altLang="zh-CN" dirty="0" err="1"/>
                        <a:t>a_mass</a:t>
                      </a:r>
                      <a:r>
                        <a:rPr lang="en-US" altLang="zh-CN" dirty="0"/>
                        <a:t> 12GeV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5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Cut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entries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weighted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entries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weighted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entries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weighted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9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 presell events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1,189,105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0.6079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1,227,426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1,218,941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9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Trigger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1,189,105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0.6079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1,227,426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1,218,941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5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At least 2 jets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1,110,644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1,114,777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0.5453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1,117,840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0.5408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0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Lepton cut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1,108,197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1,113,477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0.5443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1,115,308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Tight jet cut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988,809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0.4550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981,673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0.4607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983,110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0.4550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5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Z mass window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980,949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0.4524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973,655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0.4581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975,177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0.4524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06811"/>
                  </a:ext>
                </a:extLst>
              </a:tr>
            </a:tbl>
          </a:graphicData>
        </a:graphic>
      </p:graphicFrame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2E0465-2E16-46D8-B594-641947A3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17B-F828-4269-B3C6-8C18D7D1166F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045EBD3-7777-4446-892D-47A8A801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E419D3-B627-4566-8608-652406CFAFCB}"/>
              </a:ext>
            </a:extLst>
          </p:cNvPr>
          <p:cNvSpPr txBox="1"/>
          <p:nvPr/>
        </p:nvSpPr>
        <p:spPr>
          <a:xfrm>
            <a:off x="838200" y="1891430"/>
            <a:ext cx="824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Weighted: Proportion of </a:t>
            </a:r>
            <a:r>
              <a:rPr lang="en-US" altLang="zh-CN" dirty="0" err="1"/>
              <a:t>sumOfweights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2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61F5F-5C89-4D99-9259-E2A6537D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Jet kinematics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332C6A-709B-4D3B-A3FE-CB822B03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" y="1423502"/>
            <a:ext cx="3869645" cy="25094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F34B6B-483D-4086-BADD-1D1434E1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288" y="1423502"/>
            <a:ext cx="3797548" cy="250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1D26D4-9274-465B-A129-B31447B48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50" y="1423502"/>
            <a:ext cx="3807769" cy="250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34F730-EADB-4A58-A7AF-43C06E164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4" y="3983675"/>
            <a:ext cx="3821027" cy="250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AD0266-119E-4D11-BD59-6B20C7F12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288" y="4042193"/>
            <a:ext cx="3754985" cy="2509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9AC5FD-E411-42F4-A198-883F2E631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644" y="4042193"/>
            <a:ext cx="3906575" cy="2509200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DDE5DA80-D1C4-40CD-9F48-DCC0874B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0575-5B08-4BC2-9BED-1F2EB7169367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2ED95280-4375-4659-BB75-F4F228A5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5678-AD54-45C3-8E60-D224F370D8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7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470</Words>
  <Application>Microsoft Office PowerPoint</Application>
  <PresentationFormat>宽屏</PresentationFormat>
  <Paragraphs>155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H2a4b updates</vt:lpstr>
      <vt:lpstr>Analysis overview</vt:lpstr>
      <vt:lpstr>Privious event preselection(easyjet)</vt:lpstr>
      <vt:lpstr>Event preselection(coffea)</vt:lpstr>
      <vt:lpstr>Cutflow(60GeV)</vt:lpstr>
      <vt:lpstr>Cutflow(30GeV)</vt:lpstr>
      <vt:lpstr>Cutflow(12GeV)</vt:lpstr>
      <vt:lpstr>Cutflow</vt:lpstr>
      <vt:lpstr>Jet kinematics</vt:lpstr>
      <vt:lpstr>Jet kinematics</vt:lpstr>
      <vt:lpstr>Jet kinematics </vt:lpstr>
      <vt:lpstr>Jet kinematics</vt:lpstr>
      <vt:lpstr>Lepton kinematics</vt:lpstr>
      <vt:lpstr>Lepton kinematics</vt:lpstr>
      <vt:lpstr>Lepton kinematics </vt:lpstr>
      <vt:lpstr>Lepton kinematics</vt:lpstr>
      <vt:lpstr>Summary &amp;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H2a4b updates</dc:title>
  <dc:creator>yzl lzy</dc:creator>
  <cp:lastModifiedBy>yzl lzy</cp:lastModifiedBy>
  <cp:revision>15</cp:revision>
  <dcterms:created xsi:type="dcterms:W3CDTF">2024-12-03T13:51:19Z</dcterms:created>
  <dcterms:modified xsi:type="dcterms:W3CDTF">2024-12-04T01:51:49Z</dcterms:modified>
</cp:coreProperties>
</file>