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0" r:id="rId4"/>
    <p:sldId id="258" r:id="rId5"/>
    <p:sldId id="259" r:id="rId6"/>
    <p:sldId id="266" r:id="rId7"/>
    <p:sldId id="265" r:id="rId8"/>
    <p:sldId id="260" r:id="rId9"/>
    <p:sldId id="267" r:id="rId10"/>
    <p:sldId id="261" r:id="rId11"/>
    <p:sldId id="262" r:id="rId12"/>
    <p:sldId id="268" r:id="rId13"/>
    <p:sldId id="26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FF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4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BAAD9-87A7-4EF9-8993-CE9D03424C4A}" type="doc">
      <dgm:prSet loTypeId="urn:microsoft.com/office/officeart/2005/8/layout/funnel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77939A3D-C502-456D-878B-DBB36C50D4EF}">
      <dgm:prSet phldrT="[文本]"/>
      <dgm:spPr/>
      <dgm:t>
        <a:bodyPr/>
        <a:lstStyle/>
        <a:p>
          <a:r>
            <a:rPr lang="en-US" altLang="zh-CN" dirty="0"/>
            <a:t>500MHz sampling rate</a:t>
          </a:r>
          <a:endParaRPr lang="zh-CN" altLang="en-US" dirty="0"/>
        </a:p>
      </dgm:t>
    </dgm:pt>
    <dgm:pt modelId="{00BB4E07-B94D-414E-B7CE-EE89ACC8DFD4}" type="parTrans" cxnId="{C3DA9312-39FD-4E76-BCA7-39D7C0427628}">
      <dgm:prSet/>
      <dgm:spPr/>
      <dgm:t>
        <a:bodyPr/>
        <a:lstStyle/>
        <a:p>
          <a:endParaRPr lang="zh-CN" altLang="en-US"/>
        </a:p>
      </dgm:t>
    </dgm:pt>
    <dgm:pt modelId="{FBFDF40D-A31F-42DC-86E5-B78CCD442DDA}" type="sibTrans" cxnId="{C3DA9312-39FD-4E76-BCA7-39D7C0427628}">
      <dgm:prSet/>
      <dgm:spPr/>
      <dgm:t>
        <a:bodyPr/>
        <a:lstStyle/>
        <a:p>
          <a:endParaRPr lang="zh-CN" altLang="en-US"/>
        </a:p>
      </dgm:t>
    </dgm:pt>
    <dgm:pt modelId="{37B1D89D-C636-434B-9F39-3ED13C0F7C1A}">
      <dgm:prSet phldrT="[文本]"/>
      <dgm:spPr/>
      <dgm:t>
        <a:bodyPr/>
        <a:lstStyle/>
        <a:p>
          <a:r>
            <a:rPr lang="en-US" altLang="zh-CN" dirty="0"/>
            <a:t>~ 10</a:t>
          </a:r>
          <a:r>
            <a:rPr lang="en-US" altLang="zh-CN" baseline="30000" dirty="0"/>
            <a:t>4</a:t>
          </a:r>
          <a:r>
            <a:rPr lang="en-US" altLang="zh-CN" dirty="0"/>
            <a:t> channels</a:t>
          </a:r>
          <a:endParaRPr lang="zh-CN" altLang="en-US" dirty="0"/>
        </a:p>
      </dgm:t>
    </dgm:pt>
    <dgm:pt modelId="{18E2290A-3A37-4D59-9A57-22098DFE4B72}" type="parTrans" cxnId="{420E17AB-2C8F-45D1-AA51-4583995193C3}">
      <dgm:prSet/>
      <dgm:spPr/>
      <dgm:t>
        <a:bodyPr/>
        <a:lstStyle/>
        <a:p>
          <a:endParaRPr lang="zh-CN" altLang="en-US"/>
        </a:p>
      </dgm:t>
    </dgm:pt>
    <dgm:pt modelId="{D5ADD9E7-3BBF-421F-BC89-37662597F96D}" type="sibTrans" cxnId="{420E17AB-2C8F-45D1-AA51-4583995193C3}">
      <dgm:prSet/>
      <dgm:spPr/>
      <dgm:t>
        <a:bodyPr/>
        <a:lstStyle/>
        <a:p>
          <a:endParaRPr lang="zh-CN" altLang="en-US"/>
        </a:p>
      </dgm:t>
    </dgm:pt>
    <dgm:pt modelId="{D7795AA7-70D4-4DD1-9C10-C558904DDBFF}">
      <dgm:prSet phldrT="[文本]"/>
      <dgm:spPr/>
      <dgm:t>
        <a:bodyPr/>
        <a:lstStyle/>
        <a:p>
          <a:r>
            <a:rPr lang="en-US" altLang="zh-CN" dirty="0"/>
            <a:t>14 bit FADC</a:t>
          </a:r>
          <a:endParaRPr lang="zh-CN" altLang="en-US" dirty="0"/>
        </a:p>
      </dgm:t>
    </dgm:pt>
    <dgm:pt modelId="{38B6A2C3-18FC-4CA9-9D4D-B02AB568900E}" type="parTrans" cxnId="{0D38FE21-A9BF-45E1-B4EC-D32D4FDA6CFC}">
      <dgm:prSet/>
      <dgm:spPr/>
      <dgm:t>
        <a:bodyPr/>
        <a:lstStyle/>
        <a:p>
          <a:endParaRPr lang="zh-CN" altLang="en-US"/>
        </a:p>
      </dgm:t>
    </dgm:pt>
    <dgm:pt modelId="{14E119CE-D799-45F0-9230-75A649BE8DDE}" type="sibTrans" cxnId="{0D38FE21-A9BF-45E1-B4EC-D32D4FDA6CFC}">
      <dgm:prSet/>
      <dgm:spPr/>
      <dgm:t>
        <a:bodyPr/>
        <a:lstStyle/>
        <a:p>
          <a:endParaRPr lang="zh-CN" altLang="en-US"/>
        </a:p>
      </dgm:t>
    </dgm:pt>
    <dgm:pt modelId="{BCFB2D72-28E8-409D-9E73-CE14762E8387}">
      <dgm:prSet phldrT="[文本]"/>
      <dgm:spPr/>
      <dgm:t>
        <a:bodyPr/>
        <a:lstStyle/>
        <a:p>
          <a:r>
            <a:rPr lang="en-US" altLang="zh-CN" dirty="0"/>
            <a:t>High data rate ~ 600 MB/s normally, 2-3GB/s for calibration</a:t>
          </a:r>
          <a:endParaRPr lang="zh-CN" altLang="en-US" dirty="0"/>
        </a:p>
      </dgm:t>
    </dgm:pt>
    <dgm:pt modelId="{9F7898D4-726C-47A6-BB2D-88046231E75B}" type="parTrans" cxnId="{87795DF3-170B-412F-88D9-95D1BDE412DC}">
      <dgm:prSet/>
      <dgm:spPr/>
      <dgm:t>
        <a:bodyPr/>
        <a:lstStyle/>
        <a:p>
          <a:endParaRPr lang="zh-CN" altLang="en-US"/>
        </a:p>
      </dgm:t>
    </dgm:pt>
    <dgm:pt modelId="{6DC403D0-6EDE-4A16-A1E1-51C4DE5E8899}" type="sibTrans" cxnId="{87795DF3-170B-412F-88D9-95D1BDE412DC}">
      <dgm:prSet/>
      <dgm:spPr/>
      <dgm:t>
        <a:bodyPr/>
        <a:lstStyle/>
        <a:p>
          <a:endParaRPr lang="zh-CN" altLang="en-US"/>
        </a:p>
      </dgm:t>
    </dgm:pt>
    <dgm:pt modelId="{E9985B02-3E83-407F-A251-4C2CB25C1742}" type="pres">
      <dgm:prSet presAssocID="{EEFBAAD9-87A7-4EF9-8993-CE9D03424C4A}" presName="Name0" presStyleCnt="0">
        <dgm:presLayoutVars>
          <dgm:chMax val="4"/>
          <dgm:resizeHandles val="exact"/>
        </dgm:presLayoutVars>
      </dgm:prSet>
      <dgm:spPr/>
    </dgm:pt>
    <dgm:pt modelId="{8066399C-E466-4E2A-B3D4-FE301D5F3EE6}" type="pres">
      <dgm:prSet presAssocID="{EEFBAAD9-87A7-4EF9-8993-CE9D03424C4A}" presName="ellipse" presStyleLbl="trBgShp" presStyleIdx="0" presStyleCnt="1"/>
      <dgm:spPr/>
    </dgm:pt>
    <dgm:pt modelId="{49E2C14A-14A9-41F3-846B-E991A8F0CC89}" type="pres">
      <dgm:prSet presAssocID="{EEFBAAD9-87A7-4EF9-8993-CE9D03424C4A}" presName="arrow1" presStyleLbl="fgShp" presStyleIdx="0" presStyleCnt="1"/>
      <dgm:spPr/>
    </dgm:pt>
    <dgm:pt modelId="{CDA25ECC-897B-46A4-9557-B73381B5A37B}" type="pres">
      <dgm:prSet presAssocID="{EEFBAAD9-87A7-4EF9-8993-CE9D03424C4A}" presName="rectangle" presStyleLbl="revTx" presStyleIdx="0" presStyleCnt="1">
        <dgm:presLayoutVars>
          <dgm:bulletEnabled val="1"/>
        </dgm:presLayoutVars>
      </dgm:prSet>
      <dgm:spPr/>
    </dgm:pt>
    <dgm:pt modelId="{F6D951A6-AB6B-4CD8-B7E8-D46EFFFE8D23}" type="pres">
      <dgm:prSet presAssocID="{37B1D89D-C636-434B-9F39-3ED13C0F7C1A}" presName="item1" presStyleLbl="node1" presStyleIdx="0" presStyleCnt="3">
        <dgm:presLayoutVars>
          <dgm:bulletEnabled val="1"/>
        </dgm:presLayoutVars>
      </dgm:prSet>
      <dgm:spPr/>
    </dgm:pt>
    <dgm:pt modelId="{5CF8308C-8255-41C4-AA38-0DF09E05C1E3}" type="pres">
      <dgm:prSet presAssocID="{D7795AA7-70D4-4DD1-9C10-C558904DDBFF}" presName="item2" presStyleLbl="node1" presStyleIdx="1" presStyleCnt="3">
        <dgm:presLayoutVars>
          <dgm:bulletEnabled val="1"/>
        </dgm:presLayoutVars>
      </dgm:prSet>
      <dgm:spPr/>
    </dgm:pt>
    <dgm:pt modelId="{F8ADE37F-FFC0-43AF-9DAE-342649662D19}" type="pres">
      <dgm:prSet presAssocID="{BCFB2D72-28E8-409D-9E73-CE14762E8387}" presName="item3" presStyleLbl="node1" presStyleIdx="2" presStyleCnt="3">
        <dgm:presLayoutVars>
          <dgm:bulletEnabled val="1"/>
        </dgm:presLayoutVars>
      </dgm:prSet>
      <dgm:spPr/>
    </dgm:pt>
    <dgm:pt modelId="{35DBD4E8-8800-4D66-BE9F-5C93C607A399}" type="pres">
      <dgm:prSet presAssocID="{EEFBAAD9-87A7-4EF9-8993-CE9D03424C4A}" presName="funnel" presStyleLbl="trAlignAcc1" presStyleIdx="0" presStyleCnt="1"/>
      <dgm:spPr/>
    </dgm:pt>
  </dgm:ptLst>
  <dgm:cxnLst>
    <dgm:cxn modelId="{278E5907-AD67-482A-94F2-9D5DF89D813B}" type="presOf" srcId="{EEFBAAD9-87A7-4EF9-8993-CE9D03424C4A}" destId="{E9985B02-3E83-407F-A251-4C2CB25C1742}" srcOrd="0" destOrd="0" presId="urn:microsoft.com/office/officeart/2005/8/layout/funnel1"/>
    <dgm:cxn modelId="{C3DA9312-39FD-4E76-BCA7-39D7C0427628}" srcId="{EEFBAAD9-87A7-4EF9-8993-CE9D03424C4A}" destId="{77939A3D-C502-456D-878B-DBB36C50D4EF}" srcOrd="0" destOrd="0" parTransId="{00BB4E07-B94D-414E-B7CE-EE89ACC8DFD4}" sibTransId="{FBFDF40D-A31F-42DC-86E5-B78CCD442DDA}"/>
    <dgm:cxn modelId="{0D38FE21-A9BF-45E1-B4EC-D32D4FDA6CFC}" srcId="{EEFBAAD9-87A7-4EF9-8993-CE9D03424C4A}" destId="{D7795AA7-70D4-4DD1-9C10-C558904DDBFF}" srcOrd="2" destOrd="0" parTransId="{38B6A2C3-18FC-4CA9-9D4D-B02AB568900E}" sibTransId="{14E119CE-D799-45F0-9230-75A649BE8DDE}"/>
    <dgm:cxn modelId="{9A33F862-A469-4E48-A7C6-7DF6250E99D4}" type="presOf" srcId="{D7795AA7-70D4-4DD1-9C10-C558904DDBFF}" destId="{F6D951A6-AB6B-4CD8-B7E8-D46EFFFE8D23}" srcOrd="0" destOrd="0" presId="urn:microsoft.com/office/officeart/2005/8/layout/funnel1"/>
    <dgm:cxn modelId="{88D67745-1DEA-4704-B81D-6DF9423C53A5}" type="presOf" srcId="{BCFB2D72-28E8-409D-9E73-CE14762E8387}" destId="{CDA25ECC-897B-46A4-9557-B73381B5A37B}" srcOrd="0" destOrd="0" presId="urn:microsoft.com/office/officeart/2005/8/layout/funnel1"/>
    <dgm:cxn modelId="{55379C90-3803-46B6-9EBC-558A0CEC8033}" type="presOf" srcId="{77939A3D-C502-456D-878B-DBB36C50D4EF}" destId="{F8ADE37F-FFC0-43AF-9DAE-342649662D19}" srcOrd="0" destOrd="0" presId="urn:microsoft.com/office/officeart/2005/8/layout/funnel1"/>
    <dgm:cxn modelId="{3668C8AA-1B0F-4736-8BC5-E7A9EE63D3C1}" type="presOf" srcId="{37B1D89D-C636-434B-9F39-3ED13C0F7C1A}" destId="{5CF8308C-8255-41C4-AA38-0DF09E05C1E3}" srcOrd="0" destOrd="0" presId="urn:microsoft.com/office/officeart/2005/8/layout/funnel1"/>
    <dgm:cxn modelId="{420E17AB-2C8F-45D1-AA51-4583995193C3}" srcId="{EEFBAAD9-87A7-4EF9-8993-CE9D03424C4A}" destId="{37B1D89D-C636-434B-9F39-3ED13C0F7C1A}" srcOrd="1" destOrd="0" parTransId="{18E2290A-3A37-4D59-9A57-22098DFE4B72}" sibTransId="{D5ADD9E7-3BBF-421F-BC89-37662597F96D}"/>
    <dgm:cxn modelId="{87795DF3-170B-412F-88D9-95D1BDE412DC}" srcId="{EEFBAAD9-87A7-4EF9-8993-CE9D03424C4A}" destId="{BCFB2D72-28E8-409D-9E73-CE14762E8387}" srcOrd="3" destOrd="0" parTransId="{9F7898D4-726C-47A6-BB2D-88046231E75B}" sibTransId="{6DC403D0-6EDE-4A16-A1E1-51C4DE5E8899}"/>
    <dgm:cxn modelId="{A85515DD-2C4F-433F-836E-660AC53FB064}" type="presParOf" srcId="{E9985B02-3E83-407F-A251-4C2CB25C1742}" destId="{8066399C-E466-4E2A-B3D4-FE301D5F3EE6}" srcOrd="0" destOrd="0" presId="urn:microsoft.com/office/officeart/2005/8/layout/funnel1"/>
    <dgm:cxn modelId="{6AC92F9A-1C7E-4138-9286-FD97AD167698}" type="presParOf" srcId="{E9985B02-3E83-407F-A251-4C2CB25C1742}" destId="{49E2C14A-14A9-41F3-846B-E991A8F0CC89}" srcOrd="1" destOrd="0" presId="urn:microsoft.com/office/officeart/2005/8/layout/funnel1"/>
    <dgm:cxn modelId="{D3532E46-BA2E-498B-810D-819DF4143AB9}" type="presParOf" srcId="{E9985B02-3E83-407F-A251-4C2CB25C1742}" destId="{CDA25ECC-897B-46A4-9557-B73381B5A37B}" srcOrd="2" destOrd="0" presId="urn:microsoft.com/office/officeart/2005/8/layout/funnel1"/>
    <dgm:cxn modelId="{07FE7DB3-F046-4828-BE6F-D481044A8458}" type="presParOf" srcId="{E9985B02-3E83-407F-A251-4C2CB25C1742}" destId="{F6D951A6-AB6B-4CD8-B7E8-D46EFFFE8D23}" srcOrd="3" destOrd="0" presId="urn:microsoft.com/office/officeart/2005/8/layout/funnel1"/>
    <dgm:cxn modelId="{D9D369F8-D259-4147-B074-32F1F6ABF85D}" type="presParOf" srcId="{E9985B02-3E83-407F-A251-4C2CB25C1742}" destId="{5CF8308C-8255-41C4-AA38-0DF09E05C1E3}" srcOrd="4" destOrd="0" presId="urn:microsoft.com/office/officeart/2005/8/layout/funnel1"/>
    <dgm:cxn modelId="{36C8CC99-C5F1-4B5D-9269-FF3281239FE3}" type="presParOf" srcId="{E9985B02-3E83-407F-A251-4C2CB25C1742}" destId="{F8ADE37F-FFC0-43AF-9DAE-342649662D19}" srcOrd="5" destOrd="0" presId="urn:microsoft.com/office/officeart/2005/8/layout/funnel1"/>
    <dgm:cxn modelId="{E7D4B26C-E398-4DAB-ADAB-AEF6D146BA8F}" type="presParOf" srcId="{E9985B02-3E83-407F-A251-4C2CB25C1742}" destId="{35DBD4E8-8800-4D66-BE9F-5C93C607A39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91DFAD-E2DD-477D-A3C0-6EE6F280A0CD}" type="doc">
      <dgm:prSet loTypeId="urn:microsoft.com/office/officeart/2005/8/layout/pyramid2" loCatId="pyramid" qsTypeId="urn:microsoft.com/office/officeart/2005/8/quickstyle/simple3" qsCatId="simple" csTypeId="urn:microsoft.com/office/officeart/2005/8/colors/accent3_3" csCatId="accent3" phldr="1"/>
      <dgm:spPr/>
    </dgm:pt>
    <dgm:pt modelId="{B670557A-5D55-4AA9-B61B-36DDA9C42760}">
      <dgm:prSet phldrT="[文本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sz="1600" b="1" dirty="0"/>
            <a:t>Data Storage</a:t>
          </a:r>
          <a:r>
            <a:rPr lang="en-US" altLang="zh-CN" sz="1100" dirty="0"/>
            <a:t> </a:t>
          </a:r>
          <a:br>
            <a:rPr lang="en-US" altLang="zh-CN" sz="1100" dirty="0"/>
          </a:br>
          <a:r>
            <a:rPr lang="en-US" altLang="zh-CN" sz="1100" dirty="0"/>
            <a:t>write speed and capability</a:t>
          </a:r>
          <a:endParaRPr lang="zh-CN" altLang="en-US" sz="1100" dirty="0"/>
        </a:p>
      </dgm:t>
    </dgm:pt>
    <dgm:pt modelId="{55FEB69A-4373-428C-93D4-B85B1EDFB41D}" type="parTrans" cxnId="{2F34F5D0-5193-40C1-B0B8-1DBB72758CC4}">
      <dgm:prSet/>
      <dgm:spPr/>
      <dgm:t>
        <a:bodyPr/>
        <a:lstStyle/>
        <a:p>
          <a:endParaRPr lang="zh-CN" altLang="en-US"/>
        </a:p>
      </dgm:t>
    </dgm:pt>
    <dgm:pt modelId="{9A519617-E734-46F4-B2FF-2B3D737C3372}" type="sibTrans" cxnId="{2F34F5D0-5193-40C1-B0B8-1DBB72758CC4}">
      <dgm:prSet/>
      <dgm:spPr/>
      <dgm:t>
        <a:bodyPr/>
        <a:lstStyle/>
        <a:p>
          <a:endParaRPr lang="zh-CN" altLang="en-US"/>
        </a:p>
      </dgm:t>
    </dgm:pt>
    <dgm:pt modelId="{8353FC66-E5E9-48C0-A3D9-E8B2A325CA7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sz="1600" b="1" dirty="0"/>
            <a:t>Data transfer</a:t>
          </a:r>
          <a:r>
            <a:rPr lang="en-US" altLang="zh-CN" sz="1100" dirty="0"/>
            <a:t> network bandwidth</a:t>
          </a:r>
          <a:endParaRPr lang="zh-CN" altLang="en-US" sz="1100" dirty="0"/>
        </a:p>
      </dgm:t>
    </dgm:pt>
    <dgm:pt modelId="{2969132B-1777-4FE7-9AD1-17A70F62E10E}" type="parTrans" cxnId="{22AD9C89-6524-4477-AF91-8C2B1CE35757}">
      <dgm:prSet/>
      <dgm:spPr/>
      <dgm:t>
        <a:bodyPr/>
        <a:lstStyle/>
        <a:p>
          <a:endParaRPr lang="zh-CN" altLang="en-US"/>
        </a:p>
      </dgm:t>
    </dgm:pt>
    <dgm:pt modelId="{7CE2744B-B694-4A17-9F55-29F9B8A3564D}" type="sibTrans" cxnId="{22AD9C89-6524-4477-AF91-8C2B1CE35757}">
      <dgm:prSet/>
      <dgm:spPr/>
      <dgm:t>
        <a:bodyPr/>
        <a:lstStyle/>
        <a:p>
          <a:endParaRPr lang="zh-CN" altLang="en-US"/>
        </a:p>
      </dgm:t>
    </dgm:pt>
    <dgm:pt modelId="{4F1C3512-D89A-4FA9-AE2A-D8F05B7A030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sz="1600" b="1" dirty="0"/>
            <a:t>Data processing</a:t>
          </a:r>
          <a:r>
            <a:rPr lang="en-US" altLang="zh-CN" sz="1500" dirty="0"/>
            <a:t> </a:t>
          </a:r>
          <a:r>
            <a:rPr lang="en-US" altLang="zh-CN" sz="1100" dirty="0"/>
            <a:t>new algorithms</a:t>
          </a:r>
          <a:endParaRPr lang="zh-CN" altLang="en-US" sz="1500" dirty="0"/>
        </a:p>
      </dgm:t>
    </dgm:pt>
    <dgm:pt modelId="{72BB1C9D-289B-4F5E-BD4D-1CEE30BF1803}" type="parTrans" cxnId="{85D77B9B-B326-4609-BDBB-C2B0F4FBE763}">
      <dgm:prSet/>
      <dgm:spPr/>
      <dgm:t>
        <a:bodyPr/>
        <a:lstStyle/>
        <a:p>
          <a:endParaRPr lang="zh-CN" altLang="en-US"/>
        </a:p>
      </dgm:t>
    </dgm:pt>
    <dgm:pt modelId="{7CFAE1A2-35AE-4089-B8EA-201B9B488DD7}" type="sibTrans" cxnId="{85D77B9B-B326-4609-BDBB-C2B0F4FBE763}">
      <dgm:prSet/>
      <dgm:spPr/>
      <dgm:t>
        <a:bodyPr/>
        <a:lstStyle/>
        <a:p>
          <a:endParaRPr lang="zh-CN" altLang="en-US"/>
        </a:p>
      </dgm:t>
    </dgm:pt>
    <dgm:pt modelId="{F3C9CB69-AE38-4414-ADA1-C3FF04CC8E4E}" type="pres">
      <dgm:prSet presAssocID="{0A91DFAD-E2DD-477D-A3C0-6EE6F280A0CD}" presName="compositeShape" presStyleCnt="0">
        <dgm:presLayoutVars>
          <dgm:dir/>
          <dgm:resizeHandles/>
        </dgm:presLayoutVars>
      </dgm:prSet>
      <dgm:spPr/>
    </dgm:pt>
    <dgm:pt modelId="{B40BB444-53BA-4712-9AA4-21FB0C503BE8}" type="pres">
      <dgm:prSet presAssocID="{0A91DFAD-E2DD-477D-A3C0-6EE6F280A0CD}" presName="pyramid" presStyleLbl="node1" presStyleIdx="0" presStyleCnt="1" custScaleX="126785" custLinFactNeighborX="-13395" custLinFactNeighborY="4790"/>
      <dgm:spPr/>
    </dgm:pt>
    <dgm:pt modelId="{AE545F42-835F-4112-9200-F3C6B219AB64}" type="pres">
      <dgm:prSet presAssocID="{0A91DFAD-E2DD-477D-A3C0-6EE6F280A0CD}" presName="theList" presStyleCnt="0"/>
      <dgm:spPr/>
    </dgm:pt>
    <dgm:pt modelId="{4DB68EFC-1491-4D04-B119-EF731D44ED81}" type="pres">
      <dgm:prSet presAssocID="{B670557A-5D55-4AA9-B61B-36DDA9C42760}" presName="aNode" presStyleLbl="fgAcc1" presStyleIdx="0" presStyleCnt="3">
        <dgm:presLayoutVars>
          <dgm:bulletEnabled val="1"/>
        </dgm:presLayoutVars>
      </dgm:prSet>
      <dgm:spPr/>
    </dgm:pt>
    <dgm:pt modelId="{7AC7ED6F-4B1C-4372-8D16-8381644CF0D6}" type="pres">
      <dgm:prSet presAssocID="{B670557A-5D55-4AA9-B61B-36DDA9C42760}" presName="aSpace" presStyleCnt="0"/>
      <dgm:spPr/>
    </dgm:pt>
    <dgm:pt modelId="{DC9F1881-1FA2-4064-99D0-66427361E454}" type="pres">
      <dgm:prSet presAssocID="{8353FC66-E5E9-48C0-A3D9-E8B2A325CA7F}" presName="aNode" presStyleLbl="fgAcc1" presStyleIdx="1" presStyleCnt="3">
        <dgm:presLayoutVars>
          <dgm:bulletEnabled val="1"/>
        </dgm:presLayoutVars>
      </dgm:prSet>
      <dgm:spPr/>
    </dgm:pt>
    <dgm:pt modelId="{F8A4AE0C-6AE5-4888-8C69-26E5A4B83FD3}" type="pres">
      <dgm:prSet presAssocID="{8353FC66-E5E9-48C0-A3D9-E8B2A325CA7F}" presName="aSpace" presStyleCnt="0"/>
      <dgm:spPr/>
    </dgm:pt>
    <dgm:pt modelId="{F95F6FB7-87D4-456C-80A0-87C9427741F5}" type="pres">
      <dgm:prSet presAssocID="{4F1C3512-D89A-4FA9-AE2A-D8F05B7A0303}" presName="aNode" presStyleLbl="fgAcc1" presStyleIdx="2" presStyleCnt="3">
        <dgm:presLayoutVars>
          <dgm:bulletEnabled val="1"/>
        </dgm:presLayoutVars>
      </dgm:prSet>
      <dgm:spPr/>
    </dgm:pt>
    <dgm:pt modelId="{6920ABC7-9422-4DB0-83FE-71C9CF2B17D9}" type="pres">
      <dgm:prSet presAssocID="{4F1C3512-D89A-4FA9-AE2A-D8F05B7A0303}" presName="aSpace" presStyleCnt="0"/>
      <dgm:spPr/>
    </dgm:pt>
  </dgm:ptLst>
  <dgm:cxnLst>
    <dgm:cxn modelId="{39E5B21F-A485-4144-8E27-080C57D2E905}" type="presOf" srcId="{8353FC66-E5E9-48C0-A3D9-E8B2A325CA7F}" destId="{DC9F1881-1FA2-4064-99D0-66427361E454}" srcOrd="0" destOrd="0" presId="urn:microsoft.com/office/officeart/2005/8/layout/pyramid2"/>
    <dgm:cxn modelId="{781DEB77-C837-4A37-973B-1DF290816331}" type="presOf" srcId="{4F1C3512-D89A-4FA9-AE2A-D8F05B7A0303}" destId="{F95F6FB7-87D4-456C-80A0-87C9427741F5}" srcOrd="0" destOrd="0" presId="urn:microsoft.com/office/officeart/2005/8/layout/pyramid2"/>
    <dgm:cxn modelId="{22AD9C89-6524-4477-AF91-8C2B1CE35757}" srcId="{0A91DFAD-E2DD-477D-A3C0-6EE6F280A0CD}" destId="{8353FC66-E5E9-48C0-A3D9-E8B2A325CA7F}" srcOrd="1" destOrd="0" parTransId="{2969132B-1777-4FE7-9AD1-17A70F62E10E}" sibTransId="{7CE2744B-B694-4A17-9F55-29F9B8A3564D}"/>
    <dgm:cxn modelId="{85D77B9B-B326-4609-BDBB-C2B0F4FBE763}" srcId="{0A91DFAD-E2DD-477D-A3C0-6EE6F280A0CD}" destId="{4F1C3512-D89A-4FA9-AE2A-D8F05B7A0303}" srcOrd="2" destOrd="0" parTransId="{72BB1C9D-289B-4F5E-BD4D-1CEE30BF1803}" sibTransId="{7CFAE1A2-35AE-4089-B8EA-201B9B488DD7}"/>
    <dgm:cxn modelId="{6C09C5B3-50BD-451C-8D51-9628DC29ABEC}" type="presOf" srcId="{B670557A-5D55-4AA9-B61B-36DDA9C42760}" destId="{4DB68EFC-1491-4D04-B119-EF731D44ED81}" srcOrd="0" destOrd="0" presId="urn:microsoft.com/office/officeart/2005/8/layout/pyramid2"/>
    <dgm:cxn modelId="{0808DDC4-C8A0-41C6-93E2-679D2F862EA6}" type="presOf" srcId="{0A91DFAD-E2DD-477D-A3C0-6EE6F280A0CD}" destId="{F3C9CB69-AE38-4414-ADA1-C3FF04CC8E4E}" srcOrd="0" destOrd="0" presId="urn:microsoft.com/office/officeart/2005/8/layout/pyramid2"/>
    <dgm:cxn modelId="{2F34F5D0-5193-40C1-B0B8-1DBB72758CC4}" srcId="{0A91DFAD-E2DD-477D-A3C0-6EE6F280A0CD}" destId="{B670557A-5D55-4AA9-B61B-36DDA9C42760}" srcOrd="0" destOrd="0" parTransId="{55FEB69A-4373-428C-93D4-B85B1EDFB41D}" sibTransId="{9A519617-E734-46F4-B2FF-2B3D737C3372}"/>
    <dgm:cxn modelId="{8B2A39B9-6481-41AF-8C1E-7E06CF3B2030}" type="presParOf" srcId="{F3C9CB69-AE38-4414-ADA1-C3FF04CC8E4E}" destId="{B40BB444-53BA-4712-9AA4-21FB0C503BE8}" srcOrd="0" destOrd="0" presId="urn:microsoft.com/office/officeart/2005/8/layout/pyramid2"/>
    <dgm:cxn modelId="{E0A4BE75-E746-4AF0-8F3E-629D5A11A9FC}" type="presParOf" srcId="{F3C9CB69-AE38-4414-ADA1-C3FF04CC8E4E}" destId="{AE545F42-835F-4112-9200-F3C6B219AB64}" srcOrd="1" destOrd="0" presId="urn:microsoft.com/office/officeart/2005/8/layout/pyramid2"/>
    <dgm:cxn modelId="{C9532267-480D-4C29-8E74-7712A14C26CD}" type="presParOf" srcId="{AE545F42-835F-4112-9200-F3C6B219AB64}" destId="{4DB68EFC-1491-4D04-B119-EF731D44ED81}" srcOrd="0" destOrd="0" presId="urn:microsoft.com/office/officeart/2005/8/layout/pyramid2"/>
    <dgm:cxn modelId="{72E6D047-F104-4625-A68F-4E29BB6C8224}" type="presParOf" srcId="{AE545F42-835F-4112-9200-F3C6B219AB64}" destId="{7AC7ED6F-4B1C-4372-8D16-8381644CF0D6}" srcOrd="1" destOrd="0" presId="urn:microsoft.com/office/officeart/2005/8/layout/pyramid2"/>
    <dgm:cxn modelId="{1D9E21CD-6D5A-4FF7-A20F-115B810FE909}" type="presParOf" srcId="{AE545F42-835F-4112-9200-F3C6B219AB64}" destId="{DC9F1881-1FA2-4064-99D0-66427361E454}" srcOrd="2" destOrd="0" presId="urn:microsoft.com/office/officeart/2005/8/layout/pyramid2"/>
    <dgm:cxn modelId="{D35C348B-E65A-437D-8A51-2BA80534C675}" type="presParOf" srcId="{AE545F42-835F-4112-9200-F3C6B219AB64}" destId="{F8A4AE0C-6AE5-4888-8C69-26E5A4B83FD3}" srcOrd="3" destOrd="0" presId="urn:microsoft.com/office/officeart/2005/8/layout/pyramid2"/>
    <dgm:cxn modelId="{E91E5E66-DC5C-484A-B966-DF2D9430D2C4}" type="presParOf" srcId="{AE545F42-835F-4112-9200-F3C6B219AB64}" destId="{F95F6FB7-87D4-456C-80A0-87C9427741F5}" srcOrd="4" destOrd="0" presId="urn:microsoft.com/office/officeart/2005/8/layout/pyramid2"/>
    <dgm:cxn modelId="{8074262C-B213-4328-8418-DC0063821C93}" type="presParOf" srcId="{AE545F42-835F-4112-9200-F3C6B219AB64}" destId="{6920ABC7-9422-4DB0-83FE-71C9CF2B17D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6399C-E466-4E2A-B3D4-FE301D5F3EE6}">
      <dsp:nvSpPr>
        <dsp:cNvPr id="0" name=""/>
        <dsp:cNvSpPr/>
      </dsp:nvSpPr>
      <dsp:spPr>
        <a:xfrm>
          <a:off x="1548523" y="208498"/>
          <a:ext cx="4137886" cy="1437033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2C14A-14A9-41F3-846B-E991A8F0CC89}">
      <dsp:nvSpPr>
        <dsp:cNvPr id="0" name=""/>
        <dsp:cNvSpPr/>
      </dsp:nvSpPr>
      <dsp:spPr>
        <a:xfrm>
          <a:off x="3222923" y="3727305"/>
          <a:ext cx="801915" cy="513226"/>
        </a:xfrm>
        <a:prstGeom prst="down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DA25ECC-897B-46A4-9557-B73381B5A37B}">
      <dsp:nvSpPr>
        <dsp:cNvPr id="0" name=""/>
        <dsp:cNvSpPr/>
      </dsp:nvSpPr>
      <dsp:spPr>
        <a:xfrm>
          <a:off x="1699283" y="4137886"/>
          <a:ext cx="3849196" cy="962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High data rate ~ 600 MB/s normally, 2-3GB/s for calibration</a:t>
          </a:r>
          <a:endParaRPr lang="zh-CN" altLang="en-US" sz="2000" kern="1200" dirty="0"/>
        </a:p>
      </dsp:txBody>
      <dsp:txXfrm>
        <a:off x="1699283" y="4137886"/>
        <a:ext cx="3849196" cy="962299"/>
      </dsp:txXfrm>
    </dsp:sp>
    <dsp:sp modelId="{F6D951A6-AB6B-4CD8-B7E8-D46EFFFE8D23}">
      <dsp:nvSpPr>
        <dsp:cNvPr id="0" name=""/>
        <dsp:cNvSpPr/>
      </dsp:nvSpPr>
      <dsp:spPr>
        <a:xfrm>
          <a:off x="3052917" y="1756516"/>
          <a:ext cx="1443448" cy="144344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14 bit FADC</a:t>
          </a:r>
          <a:endParaRPr lang="zh-CN" altLang="en-US" sz="1900" kern="1200" dirty="0"/>
        </a:p>
      </dsp:txBody>
      <dsp:txXfrm>
        <a:off x="3264305" y="1967904"/>
        <a:ext cx="1020672" cy="1020672"/>
      </dsp:txXfrm>
    </dsp:sp>
    <dsp:sp modelId="{5CF8308C-8255-41C4-AA38-0DF09E05C1E3}">
      <dsp:nvSpPr>
        <dsp:cNvPr id="0" name=""/>
        <dsp:cNvSpPr/>
      </dsp:nvSpPr>
      <dsp:spPr>
        <a:xfrm>
          <a:off x="2020049" y="673609"/>
          <a:ext cx="1443448" cy="144344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~ 10</a:t>
          </a:r>
          <a:r>
            <a:rPr lang="en-US" altLang="zh-CN" sz="1900" kern="1200" baseline="30000" dirty="0"/>
            <a:t>4</a:t>
          </a:r>
          <a:r>
            <a:rPr lang="en-US" altLang="zh-CN" sz="1900" kern="1200" dirty="0"/>
            <a:t> channels</a:t>
          </a:r>
          <a:endParaRPr lang="zh-CN" altLang="en-US" sz="1900" kern="1200" dirty="0"/>
        </a:p>
      </dsp:txBody>
      <dsp:txXfrm>
        <a:off x="2231437" y="884997"/>
        <a:ext cx="1020672" cy="1020672"/>
      </dsp:txXfrm>
    </dsp:sp>
    <dsp:sp modelId="{F8ADE37F-FFC0-43AF-9DAE-342649662D19}">
      <dsp:nvSpPr>
        <dsp:cNvPr id="0" name=""/>
        <dsp:cNvSpPr/>
      </dsp:nvSpPr>
      <dsp:spPr>
        <a:xfrm>
          <a:off x="3495574" y="324615"/>
          <a:ext cx="1443448" cy="144344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500MHz sampling rate</a:t>
          </a:r>
          <a:endParaRPr lang="zh-CN" altLang="en-US" sz="1900" kern="1200" dirty="0"/>
        </a:p>
      </dsp:txBody>
      <dsp:txXfrm>
        <a:off x="3706962" y="536003"/>
        <a:ext cx="1020672" cy="1020672"/>
      </dsp:txXfrm>
    </dsp:sp>
    <dsp:sp modelId="{35DBD4E8-8800-4D66-BE9F-5C93C607A399}">
      <dsp:nvSpPr>
        <dsp:cNvPr id="0" name=""/>
        <dsp:cNvSpPr/>
      </dsp:nvSpPr>
      <dsp:spPr>
        <a:xfrm>
          <a:off x="1378516" y="32076"/>
          <a:ext cx="4490729" cy="3592583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BB444-53BA-4712-9AA4-21FB0C503BE8}">
      <dsp:nvSpPr>
        <dsp:cNvPr id="0" name=""/>
        <dsp:cNvSpPr/>
      </dsp:nvSpPr>
      <dsp:spPr>
        <a:xfrm>
          <a:off x="-22580" y="0"/>
          <a:ext cx="3561222" cy="2808867"/>
        </a:xfrm>
        <a:prstGeom prst="triangl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B68EFC-1491-4D04-B119-EF731D44ED81}">
      <dsp:nvSpPr>
        <dsp:cNvPr id="0" name=""/>
        <dsp:cNvSpPr/>
      </dsp:nvSpPr>
      <dsp:spPr>
        <a:xfrm>
          <a:off x="1758030" y="282395"/>
          <a:ext cx="1825763" cy="66491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Data Storage</a:t>
          </a:r>
          <a:r>
            <a:rPr lang="en-US" altLang="zh-CN" sz="1100" kern="1200" dirty="0"/>
            <a:t> </a:t>
          </a:r>
          <a:br>
            <a:rPr lang="en-US" altLang="zh-CN" sz="1100" kern="1200" dirty="0"/>
          </a:br>
          <a:r>
            <a:rPr lang="en-US" altLang="zh-CN" sz="1100" kern="1200" dirty="0"/>
            <a:t>write speed and capability</a:t>
          </a:r>
          <a:endParaRPr lang="zh-CN" altLang="en-US" sz="1100" kern="1200" dirty="0"/>
        </a:p>
      </dsp:txBody>
      <dsp:txXfrm>
        <a:off x="1790488" y="314853"/>
        <a:ext cx="1760847" cy="599995"/>
      </dsp:txXfrm>
    </dsp:sp>
    <dsp:sp modelId="{DC9F1881-1FA2-4064-99D0-66427361E454}">
      <dsp:nvSpPr>
        <dsp:cNvPr id="0" name=""/>
        <dsp:cNvSpPr/>
      </dsp:nvSpPr>
      <dsp:spPr>
        <a:xfrm>
          <a:off x="1758030" y="1030420"/>
          <a:ext cx="1825763" cy="66491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Data transfer</a:t>
          </a:r>
          <a:r>
            <a:rPr lang="en-US" altLang="zh-CN" sz="1100" kern="1200" dirty="0"/>
            <a:t> network bandwidth</a:t>
          </a:r>
          <a:endParaRPr lang="zh-CN" altLang="en-US" sz="1100" kern="1200" dirty="0"/>
        </a:p>
      </dsp:txBody>
      <dsp:txXfrm>
        <a:off x="1790488" y="1062878"/>
        <a:ext cx="1760847" cy="599995"/>
      </dsp:txXfrm>
    </dsp:sp>
    <dsp:sp modelId="{F95F6FB7-87D4-456C-80A0-87C9427741F5}">
      <dsp:nvSpPr>
        <dsp:cNvPr id="0" name=""/>
        <dsp:cNvSpPr/>
      </dsp:nvSpPr>
      <dsp:spPr>
        <a:xfrm>
          <a:off x="1758030" y="1778446"/>
          <a:ext cx="1825763" cy="66491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Data processing</a:t>
          </a:r>
          <a:r>
            <a:rPr lang="en-US" altLang="zh-CN" sz="1500" kern="1200" dirty="0"/>
            <a:t> </a:t>
          </a:r>
          <a:r>
            <a:rPr lang="en-US" altLang="zh-CN" sz="1100" kern="1200" dirty="0"/>
            <a:t>new algorithms</a:t>
          </a:r>
          <a:endParaRPr lang="zh-CN" altLang="en-US" sz="1500" kern="1200" dirty="0"/>
        </a:p>
      </dsp:txBody>
      <dsp:txXfrm>
        <a:off x="1790488" y="1810904"/>
        <a:ext cx="1760847" cy="599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35ADC-B9A4-4574-92AD-9101A704FF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FAB29-E89C-46BB-A390-4FC29C1FF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8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AB29-E89C-46BB-A390-4FC29C1FF37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87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AB29-E89C-46BB-A390-4FC29C1FF37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39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9490AB-5B23-4CC3-853B-1BAE0CFF3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E44151-6859-41F3-A8DA-80AB695DB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E6DA68-BD09-4218-ABB5-9FACF3B3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68A13-6A03-4469-B484-C220DADC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2C8694-7D03-4124-AE8F-445B19D78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9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402DD7-622E-4791-A15E-E77EC9C6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FFCCF9-3914-4DDF-B605-D67F278E6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62EFF4-DA8C-4F0D-9D4C-9CEC33D0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A9C91E-C05C-4146-8570-A367D632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B0D826-7E6D-44B4-966E-F1365B93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09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A86AC83-5325-42D4-9129-2B5FB9657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4DAEC3-C35F-4759-80C7-73FBA084B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BA88CC-D9CD-4A05-B2F9-ACDBA23A1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AD18E9-115B-4FB7-87F6-E2014F4B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E1EE64-DCD6-4D7A-ACFA-F3094468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2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2DF616-4978-4FF5-AA04-80268960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0A65AD-84C6-476E-BBD4-976D52FB4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A966D-67C6-4D2B-8F7B-2BD49C32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A9DED1-04BD-4A7F-B6AE-F46392DC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B41CC-68D8-4B4D-A4F4-787EB4F3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86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B9DBD9-2556-469F-82D2-30AF58EBF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E29E1E-B905-4E49-A0B6-158A8D76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19B712-6CCB-4B98-A53C-606FA3D2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1688A1-7814-4B8D-B764-883DE1B5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07EA20-379E-4FEE-8B17-3A907BE4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67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15B64A-CD48-4D53-86EE-3FACB1DB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A41626-786B-427E-BB94-C6BE678A9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860642-30CA-4842-80EF-2452FAD46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C0AD99-E926-4BF4-9013-7BF759C5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D17660-0B3E-471B-BF2B-13B5522E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AB0FE1-4826-4120-B97E-D1EED3B1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69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919AF0-BDB2-4D6E-8700-5685ED3E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784FE9-E27F-42F6-8C51-39B1C9A95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FFB390-4CF8-45B9-A1A2-8A05F865A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9D631B0-4264-40C9-B946-3BBC8B663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268120A-105F-4D40-91B4-9C346327C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F2808A0-7CB6-4F3B-A3CB-4F655A11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7688499-225B-4CEC-A704-CD713D6E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5FDA975-C1D1-4985-9E9C-84A4E966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38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153EC7-AA42-4B33-A10E-6D03F928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A6A506-37FB-48EE-84AE-01052E3A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B95D7F-03D4-4E45-9800-A346AAF3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AD34FA-3EA3-4264-AE64-87F11D04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71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75FD40E-D365-4BF5-9994-A59BD4698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068C3DC-62D5-438C-AFF1-339249317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F64D32-AB6A-4B0D-B548-4F64C27A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57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6C244-B601-4BC5-9D33-ACBF64E8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CA3EC2-0DD8-4B05-B0DF-6309EE0DC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9CE60A-603C-44E6-8C76-07927A969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8006BD-9409-4FE9-BA46-EC5B5042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A6AEAB-7864-45A1-8332-2A1807A8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09E44B-00A5-4C1D-BBFD-2AEDF935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98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3EF658-4C40-4E64-A15A-92612998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A0CA2E-3FD8-4660-9665-81A3120F7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58A525-B685-4277-A387-2258F07DA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66CCE4-6A49-419D-A9C2-22765E968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8803D-59C7-44C7-BA25-8F1340A8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9F8CE2-6A18-45A3-8506-08BB100E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03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32D0CE9-DF3C-4B4F-9A30-0DA89698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4B9835-E94C-4876-9946-392287616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2E069A-81D9-476D-B26A-53C2B13DF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16B0BD-1872-4312-9295-90B2209BF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4F308-38F9-4A2E-BAFD-2EC88868D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6B18F-989A-4605-B126-9801343DE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78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data.sjtu.edu.c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0D568C-CC28-4479-9F98-E8267BA484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Computing and Open Data for future </a:t>
            </a:r>
            <a:r>
              <a:rPr lang="en-US" altLang="zh-CN" dirty="0" err="1"/>
              <a:t>PandaX-xT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B955E0-4733-4EB8-9E6B-C0305A27A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/>
              <a:t>Xun Chen </a:t>
            </a:r>
            <a:r>
              <a:rPr lang="zh-CN" altLang="en-US" dirty="0"/>
              <a:t>（谌勋）</a:t>
            </a:r>
            <a:endParaRPr lang="en-US" altLang="zh-CN" dirty="0"/>
          </a:p>
          <a:p>
            <a:r>
              <a:rPr lang="en-US" altLang="zh-CN" dirty="0"/>
              <a:t>TSUNG-DAO LEE INSTITUTE</a:t>
            </a:r>
          </a:p>
          <a:p>
            <a:endParaRPr lang="en-US" altLang="zh-CN" dirty="0"/>
          </a:p>
          <a:p>
            <a:r>
              <a:rPr lang="en-US" altLang="zh-CN" dirty="0" err="1"/>
              <a:t>PandaX-xT</a:t>
            </a:r>
            <a:r>
              <a:rPr lang="en-US" altLang="zh-CN" dirty="0"/>
              <a:t> First Open Meeting</a:t>
            </a:r>
          </a:p>
          <a:p>
            <a:r>
              <a:rPr lang="en-US" altLang="zh-CN" dirty="0"/>
              <a:t>2025/4/10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174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FDAC46-471B-4E11-A5C5-A9A7891F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Slow control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2868E26-492F-4A5B-B081-D965CFE9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886359" cy="435133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Monitor the status of laboratory</a:t>
            </a:r>
          </a:p>
          <a:p>
            <a:r>
              <a:rPr lang="en-US" altLang="zh-CN" dirty="0"/>
              <a:t>Continue to use the framework in PandaX-4T</a:t>
            </a:r>
          </a:p>
          <a:p>
            <a:pPr lvl="1"/>
            <a:r>
              <a:rPr lang="en-US" altLang="zh-CN" dirty="0"/>
              <a:t>Python-based data collection</a:t>
            </a:r>
          </a:p>
          <a:p>
            <a:pPr lvl="1"/>
            <a:r>
              <a:rPr lang="en-US" altLang="zh-CN" dirty="0"/>
              <a:t>Data persistent in </a:t>
            </a:r>
            <a:r>
              <a:rPr lang="en-US" altLang="zh-CN" dirty="0" err="1"/>
              <a:t>InfluxDB</a:t>
            </a:r>
            <a:endParaRPr lang="en-US" altLang="zh-CN" dirty="0"/>
          </a:p>
          <a:p>
            <a:pPr lvl="1"/>
            <a:r>
              <a:rPr lang="en-US" altLang="zh-CN" dirty="0"/>
              <a:t>Grafana interface</a:t>
            </a:r>
          </a:p>
          <a:p>
            <a:pPr lvl="1"/>
            <a:r>
              <a:rPr lang="en-US" altLang="zh-CN" dirty="0"/>
              <a:t>Custom alerting system for on-site and remote people</a:t>
            </a:r>
          </a:p>
          <a:p>
            <a:r>
              <a:rPr lang="en-US" altLang="zh-CN" dirty="0"/>
              <a:t>Improvement</a:t>
            </a:r>
          </a:p>
          <a:p>
            <a:pPr lvl="1"/>
            <a:r>
              <a:rPr lang="en-US" altLang="zh-CN" dirty="0"/>
              <a:t>More data sources</a:t>
            </a:r>
          </a:p>
          <a:p>
            <a:pPr lvl="1"/>
            <a:r>
              <a:rPr lang="en-US" altLang="zh-CN" dirty="0"/>
              <a:t>AI-based prediction and alerting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5C036B-4C59-49BB-BC76-00485ADE7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536" y="1997813"/>
            <a:ext cx="5114996" cy="3614264"/>
          </a:xfrm>
          <a:prstGeom prst="rect">
            <a:avLst/>
          </a:prstGeom>
        </p:spPr>
      </p:pic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1D981A8-9D66-4256-8E2B-0ECB7095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CC5F99A-603B-48AF-8721-BDC1F5EB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89C151-65C0-46A5-A750-76BC3FDA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98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482C85-74F4-4131-AD43-67523487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 data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0CAFE9-3CBD-4F26-9429-53A6F8B32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One of the major goal of </a:t>
            </a:r>
            <a:r>
              <a:rPr lang="en-US" altLang="zh-CN" dirty="0" err="1"/>
              <a:t>PandaX-xT</a:t>
            </a:r>
            <a:endParaRPr lang="en-US" altLang="zh-CN" dirty="0"/>
          </a:p>
          <a:p>
            <a:r>
              <a:rPr lang="en-US" altLang="zh-CN" dirty="0"/>
              <a:t>Data levels – following the example of CERN</a:t>
            </a:r>
          </a:p>
          <a:p>
            <a:pPr lvl="1"/>
            <a:r>
              <a:rPr lang="en-US" altLang="zh-CN" dirty="0"/>
              <a:t>Level 3 – Data in tables, plots of published articles </a:t>
            </a:r>
          </a:p>
          <a:p>
            <a:pPr lvl="2"/>
            <a:r>
              <a:rPr lang="en-US" altLang="zh-CN" dirty="0"/>
              <a:t>Will be available together with the publication of papers</a:t>
            </a:r>
          </a:p>
          <a:p>
            <a:pPr lvl="2"/>
            <a:r>
              <a:rPr lang="en-US" altLang="zh-CN" dirty="0"/>
              <a:t>Can be accessed via the open data platform of SJTU </a:t>
            </a:r>
            <a:r>
              <a:rPr lang="en-US" altLang="zh-CN" dirty="0">
                <a:hlinkClick r:id="rId3"/>
              </a:rPr>
              <a:t>https://scidata.sjtu.edu.cn</a:t>
            </a:r>
            <a:r>
              <a:rPr lang="en-US" altLang="zh-CN" dirty="0"/>
              <a:t> </a:t>
            </a:r>
          </a:p>
          <a:p>
            <a:pPr lvl="1"/>
            <a:r>
              <a:rPr lang="en-US" altLang="zh-CN" dirty="0"/>
              <a:t>Level 2 – Selected data in the data sets used in plots/tables for publications</a:t>
            </a:r>
          </a:p>
          <a:p>
            <a:pPr lvl="2"/>
            <a:r>
              <a:rPr lang="en-US" altLang="zh-CN" dirty="0"/>
              <a:t>Can be used to interpret different models</a:t>
            </a:r>
          </a:p>
          <a:p>
            <a:pPr lvl="2"/>
            <a:r>
              <a:rPr lang="en-US" altLang="zh-CN" dirty="0"/>
              <a:t>Will be released after the publication of papers</a:t>
            </a:r>
          </a:p>
          <a:p>
            <a:pPr lvl="1"/>
            <a:r>
              <a:rPr lang="en-US" altLang="zh-CN" dirty="0"/>
              <a:t>Level 1 – Reconstructed data</a:t>
            </a:r>
          </a:p>
          <a:p>
            <a:pPr lvl="1"/>
            <a:r>
              <a:rPr lang="en-US" altLang="zh-CN" dirty="0"/>
              <a:t>Level 0 – Raw detector data (waveforms, trigger info)</a:t>
            </a:r>
          </a:p>
          <a:p>
            <a:pPr lvl="2"/>
            <a:r>
              <a:rPr lang="en-US" altLang="zh-CN" dirty="0"/>
              <a:t>Both levels are hard to use for people outside the collaboration</a:t>
            </a:r>
          </a:p>
          <a:p>
            <a:pPr lvl="2"/>
            <a:r>
              <a:rPr lang="en-US" altLang="zh-CN" dirty="0"/>
              <a:t>Will be released after the freezing of analysis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0E7731-F2B7-4A69-A687-1404C909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127143-4E42-4801-B3AF-095A1CE9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3365D1-6FCD-44E0-84E5-31B018E9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69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3302D3-E592-4E40-AA15-D3DE3541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 is not enough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6C368B-BD6B-44D6-887E-87F0A1CF5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Ultimate goal: the </a:t>
            </a:r>
            <a:r>
              <a:rPr lang="en-US" altLang="zh-CN" b="1" dirty="0"/>
              <a:t>FAIR</a:t>
            </a:r>
            <a:r>
              <a:rPr lang="en-US" altLang="zh-CN" dirty="0"/>
              <a:t> principle</a:t>
            </a:r>
          </a:p>
          <a:p>
            <a:pPr lvl="1"/>
            <a:r>
              <a:rPr lang="en-US" altLang="zh-CN" dirty="0"/>
              <a:t>Findable, Accessible, </a:t>
            </a:r>
            <a:r>
              <a:rPr lang="en-US" altLang="zh-CN" b="1" dirty="0">
                <a:solidFill>
                  <a:srgbClr val="FF0000"/>
                </a:solidFill>
              </a:rPr>
              <a:t>Interoperable</a:t>
            </a:r>
            <a:r>
              <a:rPr lang="en-US" altLang="zh-CN" dirty="0"/>
              <a:t> and </a:t>
            </a:r>
            <a:r>
              <a:rPr lang="en-US" altLang="zh-CN" b="1" dirty="0">
                <a:solidFill>
                  <a:srgbClr val="FF0000"/>
                </a:solidFill>
              </a:rPr>
              <a:t>Reusable</a:t>
            </a:r>
          </a:p>
          <a:p>
            <a:r>
              <a:rPr lang="en-US" altLang="zh-CN" dirty="0"/>
              <a:t>Data preservation and management</a:t>
            </a:r>
          </a:p>
          <a:p>
            <a:pPr lvl="1"/>
            <a:r>
              <a:rPr lang="en-US" altLang="zh-CN" dirty="0"/>
              <a:t>New metadata information</a:t>
            </a:r>
          </a:p>
          <a:p>
            <a:pPr lvl="1"/>
            <a:r>
              <a:rPr lang="en-US" altLang="zh-CN" dirty="0"/>
              <a:t>Not limited to raw data, but applying to analysis data and simulation data</a:t>
            </a:r>
          </a:p>
          <a:p>
            <a:r>
              <a:rPr lang="en-US" altLang="zh-CN" dirty="0"/>
              <a:t>Software, analysis tools and documentation</a:t>
            </a:r>
          </a:p>
          <a:p>
            <a:pPr lvl="1"/>
            <a:r>
              <a:rPr lang="en-US" altLang="zh-CN" dirty="0"/>
              <a:t>Code repository</a:t>
            </a:r>
          </a:p>
          <a:p>
            <a:pPr lvl="1"/>
            <a:r>
              <a:rPr lang="en-US" altLang="zh-CN" dirty="0"/>
              <a:t>Tutorials and containers</a:t>
            </a:r>
          </a:p>
          <a:p>
            <a:r>
              <a:rPr lang="en-US" altLang="zh-CN" dirty="0"/>
              <a:t>Online analysis platform for model test with open data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8C0532-A4EF-4003-9B6B-C7206E9A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5D5F94-7BA6-437C-8F44-8C7B88EF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E87DFA-31BB-417E-B5A0-CC856662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28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2A62B-C66B-4D0F-8F88-C5312312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765A7F-B50C-4540-9D9F-8B463D487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next generation of large-scale xenon detectors will bring significant computing challenges, including:</a:t>
            </a:r>
          </a:p>
          <a:p>
            <a:pPr lvl="1"/>
            <a:r>
              <a:rPr lang="en-US" altLang="zh-CN" dirty="0"/>
              <a:t>High-volume data storage</a:t>
            </a:r>
          </a:p>
          <a:p>
            <a:pPr lvl="1"/>
            <a:r>
              <a:rPr lang="en-US" altLang="zh-CN" dirty="0"/>
              <a:t>Increased network bandwidth demands</a:t>
            </a:r>
          </a:p>
          <a:p>
            <a:pPr lvl="1"/>
            <a:r>
              <a:rPr lang="en-US" altLang="zh-CN" dirty="0"/>
              <a:t>Complex processing and event reconstruction</a:t>
            </a:r>
          </a:p>
          <a:p>
            <a:r>
              <a:rPr lang="en-US" altLang="zh-CN" dirty="0"/>
              <a:t>Coordinated efforts will be essential to develop scalable solutions across these areas.</a:t>
            </a:r>
          </a:p>
          <a:p>
            <a:r>
              <a:rPr lang="en-US" altLang="zh-CN" dirty="0"/>
              <a:t>Furthermore, open data access will be a central goal for future experiments. Plans are underway to establish robust frameworks for data sharing, transparency, and community engagement.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E7C889-616D-4FAC-AA9F-AEDCA036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323DA1-0A6F-4E21-86EF-EDF7AEAD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B5DDD4-0754-4951-916F-F976DBB8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69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5D4B6D-219A-4002-92DC-8E56C742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61A2D7-FB6D-4D87-8994-FD283D136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 and Challenges</a:t>
            </a:r>
          </a:p>
          <a:p>
            <a:r>
              <a:rPr lang="en-US" altLang="zh-CN" dirty="0"/>
              <a:t>Computing Platforms</a:t>
            </a:r>
          </a:p>
          <a:p>
            <a:r>
              <a:rPr lang="en-US" altLang="zh-CN" dirty="0"/>
              <a:t>New data storage and new algorithms</a:t>
            </a:r>
          </a:p>
          <a:p>
            <a:r>
              <a:rPr lang="en-US" altLang="zh-CN" dirty="0"/>
              <a:t>Slow control</a:t>
            </a:r>
          </a:p>
          <a:p>
            <a:r>
              <a:rPr lang="en-US" altLang="zh-CN" dirty="0"/>
              <a:t>Open data</a:t>
            </a:r>
          </a:p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36141F-4101-4500-838D-7A9B1F82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CC0E6B-3A5B-43B6-8E71-30BEB130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716A2F-F006-4DF8-9C38-664E5107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438A91-854E-4B1E-B3D7-3B7074870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044" y="1774520"/>
            <a:ext cx="3684869" cy="35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4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F12A00-1724-4EEF-829A-678D12717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data is recorded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3D99D9-A852-40D4-8EE0-3C019A34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41390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Scintillation produced by interactions in liquid xenon is detected by PMT arrays operated in darkness.</a:t>
            </a:r>
          </a:p>
          <a:p>
            <a:r>
              <a:rPr lang="en-US" altLang="zh-CN" sz="2400" dirty="0"/>
              <a:t>Each PMT produces an analog voltage pulse proportional to the amount of detected light.</a:t>
            </a:r>
          </a:p>
          <a:p>
            <a:r>
              <a:rPr lang="en-US" altLang="zh-CN" sz="2400" dirty="0"/>
              <a:t>Readout signals are digitized into waveforms by fast electronics.</a:t>
            </a:r>
          </a:p>
          <a:p>
            <a:r>
              <a:rPr lang="en-US" altLang="zh-CN" sz="2400" dirty="0"/>
              <a:t>Waveforms with timestamp and channel information are recorded and stored.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0E85DE-C9E5-4D5A-A5DD-C2D80B4B4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831C9A-31DA-4FAA-B73D-F13E1CDA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779C20-81EE-4E74-AB80-94CEB416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0F52A6F-2840-46EB-913C-4F41730BB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883" y="1736239"/>
            <a:ext cx="2512617" cy="169276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7F159FB-B02C-4601-ABA6-0DCEBF53FDB9}"/>
              </a:ext>
            </a:extLst>
          </p:cNvPr>
          <p:cNvSpPr txBox="1"/>
          <p:nvPr/>
        </p:nvSpPr>
        <p:spPr>
          <a:xfrm>
            <a:off x="8277909" y="3654187"/>
            <a:ext cx="215255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digitizer</a:t>
            </a:r>
            <a:endParaRPr lang="zh-CN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BE222D82-C84D-4D11-967A-F1E7AA9ED775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9354189" y="3429000"/>
            <a:ext cx="3" cy="225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2F33323A-BCA8-4CE2-B6F2-A7A4D2C1B3A4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9354188" y="4023519"/>
            <a:ext cx="1" cy="242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2E3395BC-CD6C-4F71-8736-602B02B53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328" y="4310373"/>
            <a:ext cx="3439469" cy="16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4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DB6654-EC46-4B86-9EF5-5BD5B3CE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001D99-F843-410D-BB08-1E40634C2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4830" cy="4351338"/>
          </a:xfrm>
        </p:spPr>
        <p:txBody>
          <a:bodyPr/>
          <a:lstStyle/>
          <a:p>
            <a:r>
              <a:rPr lang="en-US" altLang="zh-CN" dirty="0"/>
              <a:t>Large amount of readout channels</a:t>
            </a:r>
          </a:p>
          <a:p>
            <a:r>
              <a:rPr lang="en-US" altLang="zh-CN" dirty="0"/>
              <a:t>~ 10x data of PandaX-4T</a:t>
            </a:r>
          </a:p>
          <a:p>
            <a:pPr lvl="1"/>
            <a:r>
              <a:rPr lang="en-US" altLang="zh-CN" dirty="0"/>
              <a:t>10 PB/</a:t>
            </a:r>
            <a:r>
              <a:rPr lang="en-US" altLang="zh-CN" dirty="0" err="1"/>
              <a:t>yr</a:t>
            </a:r>
            <a:r>
              <a:rPr lang="en-US" altLang="zh-CN" dirty="0"/>
              <a:t>?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552E8FE1-142D-4429-AECD-98B4F7C49A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538077"/>
              </p:ext>
            </p:extLst>
          </p:nvPr>
        </p:nvGraphicFramePr>
        <p:xfrm>
          <a:off x="5593214" y="862869"/>
          <a:ext cx="7247763" cy="513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D466C6-8363-4E34-A3BD-FFEE97C94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F17BCC-DCBC-4C78-9BA7-00030F1D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5619"/>
            <a:ext cx="4114800" cy="365125"/>
          </a:xfrm>
        </p:spPr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EC9AA6-36EE-4901-A7DB-CC82C75E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4</a:t>
            </a:fld>
            <a:endParaRPr lang="zh-CN" altLang="en-US" dirty="0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E391A396-907D-4878-9F35-1C625F089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154160"/>
              </p:ext>
            </p:extLst>
          </p:nvPr>
        </p:nvGraphicFramePr>
        <p:xfrm>
          <a:off x="866772" y="3432281"/>
          <a:ext cx="3561214" cy="280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7CA4F581-FB48-462E-B209-BB44B2DC5F14}"/>
              </a:ext>
            </a:extLst>
          </p:cNvPr>
          <p:cNvSpPr txBox="1"/>
          <p:nvPr/>
        </p:nvSpPr>
        <p:spPr>
          <a:xfrm>
            <a:off x="4873154" y="4212329"/>
            <a:ext cx="164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Money</a:t>
            </a:r>
            <a:endParaRPr lang="zh-CN" altLang="en-US" dirty="0"/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A0E9BBEF-5F6F-429B-8DC1-7C010D4835C9}"/>
              </a:ext>
            </a:extLst>
          </p:cNvPr>
          <p:cNvSpPr/>
          <p:nvPr/>
        </p:nvSpPr>
        <p:spPr>
          <a:xfrm>
            <a:off x="4505644" y="3828229"/>
            <a:ext cx="367510" cy="11375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81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6B122-1DAD-4E2F-9E74-6099F63F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Computing Platform</a:t>
            </a: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07DF0917-CF1C-463B-8D73-C924C1FB34BC}"/>
              </a:ext>
            </a:extLst>
          </p:cNvPr>
          <p:cNvSpPr/>
          <p:nvPr/>
        </p:nvSpPr>
        <p:spPr>
          <a:xfrm>
            <a:off x="593622" y="1707894"/>
            <a:ext cx="3330677" cy="4316822"/>
          </a:xfrm>
          <a:prstGeom prst="roundRect">
            <a:avLst>
              <a:gd name="adj" fmla="val 308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Laboratory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8909AD26-0071-4AD5-A681-F4640B75E569}"/>
              </a:ext>
            </a:extLst>
          </p:cNvPr>
          <p:cNvSpPr/>
          <p:nvPr/>
        </p:nvSpPr>
        <p:spPr>
          <a:xfrm>
            <a:off x="4200832" y="1712811"/>
            <a:ext cx="3330677" cy="4316822"/>
          </a:xfrm>
          <a:prstGeom prst="roundRect">
            <a:avLst>
              <a:gd name="adj" fmla="val 308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Chengdu Data Center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4E388AC2-A4E3-4573-A7C8-848F9F3B68E8}"/>
              </a:ext>
            </a:extLst>
          </p:cNvPr>
          <p:cNvSpPr/>
          <p:nvPr/>
        </p:nvSpPr>
        <p:spPr>
          <a:xfrm>
            <a:off x="7808042" y="1707894"/>
            <a:ext cx="3330677" cy="4316822"/>
          </a:xfrm>
          <a:prstGeom prst="roundRect">
            <a:avLst>
              <a:gd name="adj" fmla="val 308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SJTU Network Center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74F5EDE1-52C2-4C36-953A-32F55955AC6D}"/>
              </a:ext>
            </a:extLst>
          </p:cNvPr>
          <p:cNvSpPr/>
          <p:nvPr/>
        </p:nvSpPr>
        <p:spPr>
          <a:xfrm>
            <a:off x="707922" y="2062315"/>
            <a:ext cx="3102077" cy="496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Data Collection</a:t>
            </a:r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5EC802F-8E02-4704-8A23-5305DB476E47}"/>
              </a:ext>
            </a:extLst>
          </p:cNvPr>
          <p:cNvSpPr/>
          <p:nvPr/>
        </p:nvSpPr>
        <p:spPr>
          <a:xfrm>
            <a:off x="707921" y="2678830"/>
            <a:ext cx="3102077" cy="496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Temporary Storage</a:t>
            </a:r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67B2BFB8-8F5A-455A-BFD3-AE52F809828D}"/>
              </a:ext>
            </a:extLst>
          </p:cNvPr>
          <p:cNvSpPr/>
          <p:nvPr/>
        </p:nvSpPr>
        <p:spPr>
          <a:xfrm>
            <a:off x="707920" y="3295345"/>
            <a:ext cx="3102077" cy="496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Online Processing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7ECA7D7-E680-40FC-BCA5-3408B666E9FD}"/>
              </a:ext>
            </a:extLst>
          </p:cNvPr>
          <p:cNvSpPr/>
          <p:nvPr/>
        </p:nvSpPr>
        <p:spPr>
          <a:xfrm>
            <a:off x="707919" y="3911860"/>
            <a:ext cx="3102077" cy="496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Data Quality Monitoring</a:t>
            </a:r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CD57163-AD88-4475-94A8-1D324702A217}"/>
              </a:ext>
            </a:extLst>
          </p:cNvPr>
          <p:cNvSpPr/>
          <p:nvPr/>
        </p:nvSpPr>
        <p:spPr>
          <a:xfrm>
            <a:off x="707918" y="4528375"/>
            <a:ext cx="3102077" cy="496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Primary Database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20357EC-FFDC-4A2D-93BE-65F9F5460AED}"/>
              </a:ext>
            </a:extLst>
          </p:cNvPr>
          <p:cNvSpPr/>
          <p:nvPr/>
        </p:nvSpPr>
        <p:spPr>
          <a:xfrm>
            <a:off x="707917" y="5144890"/>
            <a:ext cx="3102077" cy="496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Slow Control and Alerting</a:t>
            </a:r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E1FE2823-638D-4911-A7AC-EE41EFCF8617}"/>
              </a:ext>
            </a:extLst>
          </p:cNvPr>
          <p:cNvSpPr/>
          <p:nvPr/>
        </p:nvSpPr>
        <p:spPr>
          <a:xfrm>
            <a:off x="4315132" y="2062314"/>
            <a:ext cx="3102077" cy="496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Data Processing</a:t>
            </a:r>
            <a:endParaRPr lang="zh-CN" altLang="en-US" dirty="0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712E4BC0-4523-4FFE-8127-D5BEEF5A6CEB}"/>
              </a:ext>
            </a:extLst>
          </p:cNvPr>
          <p:cNvSpPr/>
          <p:nvPr/>
        </p:nvSpPr>
        <p:spPr>
          <a:xfrm>
            <a:off x="3740542" y="3701615"/>
            <a:ext cx="560445" cy="32938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D0850047-CB47-47B1-8BA6-76B816D1F673}"/>
              </a:ext>
            </a:extLst>
          </p:cNvPr>
          <p:cNvSpPr/>
          <p:nvPr/>
        </p:nvSpPr>
        <p:spPr>
          <a:xfrm>
            <a:off x="4315128" y="2816938"/>
            <a:ext cx="3102077" cy="496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Data Analysis</a:t>
            </a:r>
            <a:endParaRPr lang="zh-CN" altLang="en-US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6334CACA-0162-4C52-B3CB-B7ACDBD06C74}"/>
              </a:ext>
            </a:extLst>
          </p:cNvPr>
          <p:cNvSpPr/>
          <p:nvPr/>
        </p:nvSpPr>
        <p:spPr>
          <a:xfrm>
            <a:off x="4315128" y="3566650"/>
            <a:ext cx="3102077" cy="496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Mid-term Storage</a:t>
            </a:r>
            <a:endParaRPr lang="zh-CN" altLang="en-US" dirty="0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253C33ED-E9D5-4592-907C-5FB20ABEE646}"/>
              </a:ext>
            </a:extLst>
          </p:cNvPr>
          <p:cNvSpPr/>
          <p:nvPr/>
        </p:nvSpPr>
        <p:spPr>
          <a:xfrm>
            <a:off x="4315128" y="4316362"/>
            <a:ext cx="3102077" cy="496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Stand-by Database</a:t>
            </a:r>
            <a:endParaRPr lang="zh-CN" altLang="en-US" dirty="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75C2AB64-B3CD-4624-A104-1AC2CF75F054}"/>
              </a:ext>
            </a:extLst>
          </p:cNvPr>
          <p:cNvSpPr/>
          <p:nvPr/>
        </p:nvSpPr>
        <p:spPr>
          <a:xfrm>
            <a:off x="4315128" y="5066074"/>
            <a:ext cx="3102077" cy="496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Analysis Database</a:t>
            </a:r>
            <a:endParaRPr lang="zh-CN" altLang="en-US" dirty="0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70814241-7051-4C5E-94AC-F64CEBCFDBC7}"/>
              </a:ext>
            </a:extLst>
          </p:cNvPr>
          <p:cNvSpPr/>
          <p:nvPr/>
        </p:nvSpPr>
        <p:spPr>
          <a:xfrm>
            <a:off x="7922341" y="2062313"/>
            <a:ext cx="3102077" cy="496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Data Re-Processing</a:t>
            </a:r>
            <a:endParaRPr lang="zh-CN" altLang="en-US" dirty="0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E097BCBE-B1BA-4819-A92E-CF69B16132DC}"/>
              </a:ext>
            </a:extLst>
          </p:cNvPr>
          <p:cNvSpPr/>
          <p:nvPr/>
        </p:nvSpPr>
        <p:spPr>
          <a:xfrm>
            <a:off x="7922341" y="2816937"/>
            <a:ext cx="3102077" cy="496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Long-term Storage</a:t>
            </a:r>
            <a:endParaRPr lang="zh-CN" altLang="en-US" dirty="0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3CFCDBB-A74B-4BBF-861D-B6349384EA8E}"/>
              </a:ext>
            </a:extLst>
          </p:cNvPr>
          <p:cNvSpPr/>
          <p:nvPr/>
        </p:nvSpPr>
        <p:spPr>
          <a:xfrm>
            <a:off x="7922341" y="3566650"/>
            <a:ext cx="3102077" cy="496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Simulation</a:t>
            </a:r>
            <a:endParaRPr lang="zh-CN" altLang="en-US" dirty="0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2F63BF9-2CC9-4E94-B9C7-A9D74FB7D2DF}"/>
              </a:ext>
            </a:extLst>
          </p:cNvPr>
          <p:cNvSpPr/>
          <p:nvPr/>
        </p:nvSpPr>
        <p:spPr>
          <a:xfrm>
            <a:off x="7922340" y="4316362"/>
            <a:ext cx="3102077" cy="496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Simulation Database</a:t>
            </a:r>
            <a:endParaRPr lang="zh-CN" altLang="en-US" dirty="0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FCE0AE3-9409-4C82-8EA2-DADEB4E24826}"/>
              </a:ext>
            </a:extLst>
          </p:cNvPr>
          <p:cNvSpPr/>
          <p:nvPr/>
        </p:nvSpPr>
        <p:spPr>
          <a:xfrm>
            <a:off x="7922340" y="5066074"/>
            <a:ext cx="3102077" cy="496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Open Data</a:t>
            </a:r>
            <a:endParaRPr lang="zh-CN" altLang="en-US" dirty="0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117CA4D3-DBFB-44BA-A43D-04756A86D706}"/>
              </a:ext>
            </a:extLst>
          </p:cNvPr>
          <p:cNvSpPr/>
          <p:nvPr/>
        </p:nvSpPr>
        <p:spPr>
          <a:xfrm>
            <a:off x="7387102" y="3701615"/>
            <a:ext cx="560445" cy="32938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日期占位符 24">
            <a:extLst>
              <a:ext uri="{FF2B5EF4-FFF2-40B4-BE49-F238E27FC236}">
                <a16:creationId xmlns:a16="http://schemas.microsoft.com/office/drawing/2014/main" id="{E68D1EF2-E581-4AE9-8F2D-5A1074FDC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26" name="页脚占位符 25">
            <a:extLst>
              <a:ext uri="{FF2B5EF4-FFF2-40B4-BE49-F238E27FC236}">
                <a16:creationId xmlns:a16="http://schemas.microsoft.com/office/drawing/2014/main" id="{3091C576-9F2F-4456-9B77-165BA550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27" name="灯片编号占位符 26">
            <a:extLst>
              <a:ext uri="{FF2B5EF4-FFF2-40B4-BE49-F238E27FC236}">
                <a16:creationId xmlns:a16="http://schemas.microsoft.com/office/drawing/2014/main" id="{86BF3D8A-51F3-46C2-A013-F2E77F4D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94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78412-DF00-49E9-AACE-C615C240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Inside the laboratory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86E43C-7FB5-4071-85B0-25F328B00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026" y="1773729"/>
            <a:ext cx="3905596" cy="4351338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Online processing</a:t>
            </a:r>
          </a:p>
          <a:p>
            <a:pPr lvl="1"/>
            <a:r>
              <a:rPr lang="en-US" altLang="zh-CN" sz="2000" dirty="0"/>
              <a:t>Automated</a:t>
            </a:r>
          </a:p>
          <a:p>
            <a:pPr lvl="1"/>
            <a:r>
              <a:rPr lang="en-US" altLang="zh-CN" sz="2000" dirty="0"/>
              <a:t>message queue</a:t>
            </a:r>
          </a:p>
          <a:p>
            <a:r>
              <a:rPr lang="en-US" altLang="zh-CN" sz="2400" b="1" dirty="0"/>
              <a:t>Database</a:t>
            </a:r>
          </a:p>
          <a:p>
            <a:pPr lvl="1"/>
            <a:r>
              <a:rPr lang="en-US" altLang="zh-CN" sz="2000" dirty="0"/>
              <a:t>Meta information</a:t>
            </a:r>
          </a:p>
          <a:p>
            <a:r>
              <a:rPr lang="en-US" altLang="zh-CN" sz="2400" b="1" dirty="0"/>
              <a:t>Data deletion</a:t>
            </a:r>
            <a:r>
              <a:rPr lang="en-US" altLang="zh-CN" sz="2400" dirty="0"/>
              <a:t> </a:t>
            </a:r>
          </a:p>
          <a:p>
            <a:pPr lvl="1"/>
            <a:r>
              <a:rPr lang="en-US" altLang="zh-CN" sz="2000" dirty="0"/>
              <a:t>soon after transfer to Chengdu.</a:t>
            </a:r>
          </a:p>
          <a:p>
            <a:r>
              <a:rPr lang="en-US" altLang="zh-CN" sz="2400" b="1" dirty="0"/>
              <a:t>Network Bandwidth</a:t>
            </a:r>
            <a:r>
              <a:rPr lang="en-US" altLang="zh-CN" sz="2400" dirty="0"/>
              <a:t> </a:t>
            </a:r>
          </a:p>
          <a:p>
            <a:pPr lvl="1"/>
            <a:r>
              <a:rPr lang="en-US" altLang="zh-CN" sz="2000" dirty="0"/>
              <a:t>Required: ~6 Gbps</a:t>
            </a:r>
          </a:p>
          <a:p>
            <a:pPr lvl="1"/>
            <a:r>
              <a:rPr lang="en-US" altLang="zh-CN" sz="2000" dirty="0"/>
              <a:t>Current: ~1.6 Gbps</a:t>
            </a:r>
            <a:endParaRPr lang="zh-CN" alt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7A6C80-E43B-4846-BC27-A9674F5A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641" y="1773729"/>
            <a:ext cx="6705159" cy="3740529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C07D13-19EE-4413-ADCE-9530FD06F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3FDD3B-D482-4DEF-88C6-7D064633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PandaX-xT</a:t>
            </a:r>
            <a:r>
              <a:rPr lang="en-US" altLang="zh-CN" dirty="0"/>
              <a:t> First Open Meeting, Shanghai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9CEE99-B296-4BD7-84AA-BD4931A2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4336BF-E590-4792-A5C2-747479D65190}"/>
              </a:ext>
            </a:extLst>
          </p:cNvPr>
          <p:cNvSpPr txBox="1"/>
          <p:nvPr/>
        </p:nvSpPr>
        <p:spPr>
          <a:xfrm>
            <a:off x="3180713" y="5838776"/>
            <a:ext cx="730207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1 dedicated 1Gbps (25k/M) + 1 normal enterprise 800 Mbps (2.8k/M)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497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62AA6E-5ECB-48B7-952D-4958CBA3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update: raw data storage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B0F2F3-ADAB-4461-BF98-6EC245C0A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43293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Current</a:t>
            </a:r>
          </a:p>
          <a:p>
            <a:pPr lvl="1"/>
            <a:r>
              <a:rPr lang="en-US" altLang="zh-CN" dirty="0"/>
              <a:t>signals from 10s to several minutes in a single file</a:t>
            </a:r>
          </a:p>
          <a:p>
            <a:pPr lvl="1"/>
            <a:r>
              <a:rPr lang="en-US" altLang="zh-CN" dirty="0"/>
              <a:t>Cons</a:t>
            </a:r>
          </a:p>
          <a:p>
            <a:pPr lvl="2"/>
            <a:r>
              <a:rPr lang="en-US" altLang="zh-CN" dirty="0"/>
              <a:t>Hard to write data into a single file when number of channels become large</a:t>
            </a:r>
          </a:p>
          <a:p>
            <a:pPr lvl="2"/>
            <a:r>
              <a:rPr lang="en-US" altLang="zh-CN" dirty="0"/>
              <a:t>Difficult for parallel processing</a:t>
            </a:r>
          </a:p>
          <a:p>
            <a:r>
              <a:rPr lang="en-US" altLang="zh-CN" dirty="0"/>
              <a:t> Plan</a:t>
            </a:r>
          </a:p>
          <a:p>
            <a:pPr lvl="1"/>
            <a:r>
              <a:rPr lang="en-US" altLang="zh-CN" dirty="0"/>
              <a:t>Splitting data into chunks organized by time and sources.</a:t>
            </a:r>
          </a:p>
          <a:p>
            <a:pPr lvl="1"/>
            <a:r>
              <a:rPr lang="en-US" altLang="zh-CN" dirty="0"/>
              <a:t>Update meta data database structure</a:t>
            </a:r>
          </a:p>
          <a:p>
            <a:pPr lvl="1"/>
            <a:r>
              <a:rPr lang="en-US" altLang="zh-CN" dirty="0"/>
              <a:t>Develop algorithms for parallel processing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343619-3DF3-4A18-B25B-C6DCCA5C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284430-AE15-4392-8C5D-E484F5B6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3D0687-B24D-4935-9DC7-2653C5C5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0DD02453-F9F7-458A-B4D1-C211F7B7BA95}"/>
              </a:ext>
            </a:extLst>
          </p:cNvPr>
          <p:cNvSpPr/>
          <p:nvPr/>
        </p:nvSpPr>
        <p:spPr>
          <a:xfrm>
            <a:off x="9099520" y="1209728"/>
            <a:ext cx="1658170" cy="2581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Data collector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C9C472BC-BC0D-4221-A720-1429FB076025}"/>
              </a:ext>
            </a:extLst>
          </p:cNvPr>
          <p:cNvSpPr/>
          <p:nvPr/>
        </p:nvSpPr>
        <p:spPr>
          <a:xfrm>
            <a:off x="8290852" y="481263"/>
            <a:ext cx="1028153" cy="275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source</a:t>
            </a:r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46C9296-5672-4EFB-8C02-C27A8812DDE0}"/>
              </a:ext>
            </a:extLst>
          </p:cNvPr>
          <p:cNvSpPr/>
          <p:nvPr/>
        </p:nvSpPr>
        <p:spPr>
          <a:xfrm>
            <a:off x="9414529" y="483450"/>
            <a:ext cx="1028153" cy="275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source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12472D3-8F40-4769-A733-E1478F6AF55C}"/>
              </a:ext>
            </a:extLst>
          </p:cNvPr>
          <p:cNvSpPr/>
          <p:nvPr/>
        </p:nvSpPr>
        <p:spPr>
          <a:xfrm>
            <a:off x="10538206" y="481262"/>
            <a:ext cx="1028153" cy="275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source</a:t>
            </a:r>
            <a:endParaRPr lang="zh-CN" altLang="en-US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7E40CD5-154E-4314-8020-F8078F3DD62D}"/>
              </a:ext>
            </a:extLst>
          </p:cNvPr>
          <p:cNvCxnSpPr>
            <a:stCxn id="11" idx="2"/>
          </p:cNvCxnSpPr>
          <p:nvPr/>
        </p:nvCxnSpPr>
        <p:spPr>
          <a:xfrm flipH="1">
            <a:off x="9928605" y="759083"/>
            <a:ext cx="1" cy="400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79A48406-0127-4768-B8E2-EA527434F8F0}"/>
              </a:ext>
            </a:extLst>
          </p:cNvPr>
          <p:cNvCxnSpPr/>
          <p:nvPr/>
        </p:nvCxnSpPr>
        <p:spPr>
          <a:xfrm rot="16200000" flipH="1">
            <a:off x="8909931" y="864086"/>
            <a:ext cx="301884" cy="28875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64DE808F-E5C4-4935-9D6B-CB47705F6361}"/>
              </a:ext>
            </a:extLst>
          </p:cNvPr>
          <p:cNvCxnSpPr>
            <a:cxnSpLocks/>
          </p:cNvCxnSpPr>
          <p:nvPr/>
        </p:nvCxnSpPr>
        <p:spPr>
          <a:xfrm rot="5400000">
            <a:off x="10606748" y="847435"/>
            <a:ext cx="301884" cy="28875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982557D1-8DF0-48C5-B675-472779924D04}"/>
              </a:ext>
            </a:extLst>
          </p:cNvPr>
          <p:cNvCxnSpPr/>
          <p:nvPr/>
        </p:nvCxnSpPr>
        <p:spPr>
          <a:xfrm>
            <a:off x="9938814" y="1505042"/>
            <a:ext cx="0" cy="25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柱体 19">
            <a:extLst>
              <a:ext uri="{FF2B5EF4-FFF2-40B4-BE49-F238E27FC236}">
                <a16:creationId xmlns:a16="http://schemas.microsoft.com/office/drawing/2014/main" id="{BA00ADCC-BC06-4717-804E-9DB938A24839}"/>
              </a:ext>
            </a:extLst>
          </p:cNvPr>
          <p:cNvSpPr/>
          <p:nvPr/>
        </p:nvSpPr>
        <p:spPr>
          <a:xfrm>
            <a:off x="9714590" y="1815922"/>
            <a:ext cx="783146" cy="486838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data</a:t>
            </a:r>
            <a:endParaRPr lang="zh-CN" altLang="en-US" dirty="0"/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B0D29DAC-5753-4D94-BEEF-B103B4319AA7}"/>
              </a:ext>
            </a:extLst>
          </p:cNvPr>
          <p:cNvSpPr/>
          <p:nvPr/>
        </p:nvSpPr>
        <p:spPr>
          <a:xfrm>
            <a:off x="8610600" y="3977061"/>
            <a:ext cx="1028153" cy="275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source</a:t>
            </a:r>
            <a:endParaRPr lang="zh-CN" altLang="en-US" dirty="0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418856EB-087D-4555-8950-A31F09E568CB}"/>
              </a:ext>
            </a:extLst>
          </p:cNvPr>
          <p:cNvSpPr/>
          <p:nvPr/>
        </p:nvSpPr>
        <p:spPr>
          <a:xfrm>
            <a:off x="9734277" y="3979248"/>
            <a:ext cx="1028153" cy="275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source</a:t>
            </a:r>
            <a:endParaRPr lang="zh-CN" altLang="en-US" dirty="0"/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13E3BD3C-6918-4BB3-9003-B4F5F1991FEC}"/>
              </a:ext>
            </a:extLst>
          </p:cNvPr>
          <p:cNvSpPr/>
          <p:nvPr/>
        </p:nvSpPr>
        <p:spPr>
          <a:xfrm>
            <a:off x="10857954" y="3977060"/>
            <a:ext cx="1028153" cy="275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source</a:t>
            </a:r>
            <a:endParaRPr lang="zh-CN" altLang="en-US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5BE87B42-D16A-4469-B3DD-20CD179F7430}"/>
              </a:ext>
            </a:extLst>
          </p:cNvPr>
          <p:cNvCxnSpPr>
            <a:stCxn id="32" idx="2"/>
          </p:cNvCxnSpPr>
          <p:nvPr/>
        </p:nvCxnSpPr>
        <p:spPr>
          <a:xfrm flipH="1">
            <a:off x="10248353" y="4254881"/>
            <a:ext cx="1" cy="400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E144DD67-89F2-4DF9-98B9-33BFF5CC4045}"/>
              </a:ext>
            </a:extLst>
          </p:cNvPr>
          <p:cNvCxnSpPr/>
          <p:nvPr/>
        </p:nvCxnSpPr>
        <p:spPr>
          <a:xfrm flipH="1">
            <a:off x="9148010" y="4254881"/>
            <a:ext cx="1" cy="400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1F5980D2-7172-4F22-917D-C9E56B2E1E5A}"/>
              </a:ext>
            </a:extLst>
          </p:cNvPr>
          <p:cNvCxnSpPr/>
          <p:nvPr/>
        </p:nvCxnSpPr>
        <p:spPr>
          <a:xfrm flipH="1">
            <a:off x="11449504" y="4267589"/>
            <a:ext cx="1" cy="400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圆柱体 42">
            <a:extLst>
              <a:ext uri="{FF2B5EF4-FFF2-40B4-BE49-F238E27FC236}">
                <a16:creationId xmlns:a16="http://schemas.microsoft.com/office/drawing/2014/main" id="{BE750BAB-3E77-45BB-B64E-E5676184D335}"/>
              </a:ext>
            </a:extLst>
          </p:cNvPr>
          <p:cNvSpPr/>
          <p:nvPr/>
        </p:nvSpPr>
        <p:spPr>
          <a:xfrm>
            <a:off x="9581878" y="1856713"/>
            <a:ext cx="783146" cy="486838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data</a:t>
            </a:r>
            <a:endParaRPr lang="zh-CN" altLang="en-US" dirty="0"/>
          </a:p>
        </p:txBody>
      </p:sp>
      <p:sp>
        <p:nvSpPr>
          <p:cNvPr id="44" name="圆柱体 43">
            <a:extLst>
              <a:ext uri="{FF2B5EF4-FFF2-40B4-BE49-F238E27FC236}">
                <a16:creationId xmlns:a16="http://schemas.microsoft.com/office/drawing/2014/main" id="{17655FA9-073B-4514-B3F6-002CE74EA3B2}"/>
              </a:ext>
            </a:extLst>
          </p:cNvPr>
          <p:cNvSpPr/>
          <p:nvPr/>
        </p:nvSpPr>
        <p:spPr>
          <a:xfrm>
            <a:off x="9414529" y="1915263"/>
            <a:ext cx="783146" cy="486838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data</a:t>
            </a:r>
            <a:endParaRPr lang="zh-CN" altLang="en-US" dirty="0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5064C5D-E21D-45AC-A68B-18755E197AE3}"/>
              </a:ext>
            </a:extLst>
          </p:cNvPr>
          <p:cNvGrpSpPr/>
          <p:nvPr/>
        </p:nvGrpSpPr>
        <p:grpSpPr>
          <a:xfrm>
            <a:off x="8759081" y="4749174"/>
            <a:ext cx="777860" cy="593556"/>
            <a:chOff x="8636669" y="4879536"/>
            <a:chExt cx="777860" cy="593556"/>
          </a:xfrm>
        </p:grpSpPr>
        <p:sp>
          <p:nvSpPr>
            <p:cNvPr id="38" name="圆柱体 37">
              <a:extLst>
                <a:ext uri="{FF2B5EF4-FFF2-40B4-BE49-F238E27FC236}">
                  <a16:creationId xmlns:a16="http://schemas.microsoft.com/office/drawing/2014/main" id="{8FD3C1E0-AC17-4721-8887-347D01F8F0B8}"/>
                </a:ext>
              </a:extLst>
            </p:cNvPr>
            <p:cNvSpPr/>
            <p:nvPr/>
          </p:nvSpPr>
          <p:spPr>
            <a:xfrm>
              <a:off x="8743313" y="4879536"/>
              <a:ext cx="671216" cy="486838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data</a:t>
              </a:r>
              <a:endParaRPr lang="zh-CN" altLang="en-US" dirty="0"/>
            </a:p>
          </p:txBody>
        </p:sp>
        <p:sp>
          <p:nvSpPr>
            <p:cNvPr id="45" name="圆柱体 44">
              <a:extLst>
                <a:ext uri="{FF2B5EF4-FFF2-40B4-BE49-F238E27FC236}">
                  <a16:creationId xmlns:a16="http://schemas.microsoft.com/office/drawing/2014/main" id="{608F2060-6FA4-455C-92F5-7928B34E8998}"/>
                </a:ext>
              </a:extLst>
            </p:cNvPr>
            <p:cNvSpPr/>
            <p:nvPr/>
          </p:nvSpPr>
          <p:spPr>
            <a:xfrm>
              <a:off x="8702661" y="4932895"/>
              <a:ext cx="671216" cy="486838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data</a:t>
              </a:r>
              <a:endParaRPr lang="zh-CN" altLang="en-US" dirty="0"/>
            </a:p>
          </p:txBody>
        </p:sp>
        <p:sp>
          <p:nvSpPr>
            <p:cNvPr id="46" name="圆柱体 45">
              <a:extLst>
                <a:ext uri="{FF2B5EF4-FFF2-40B4-BE49-F238E27FC236}">
                  <a16:creationId xmlns:a16="http://schemas.microsoft.com/office/drawing/2014/main" id="{4443CFE3-FA2F-41CE-A003-782824DC6640}"/>
                </a:ext>
              </a:extLst>
            </p:cNvPr>
            <p:cNvSpPr/>
            <p:nvPr/>
          </p:nvSpPr>
          <p:spPr>
            <a:xfrm>
              <a:off x="8636669" y="4986254"/>
              <a:ext cx="671216" cy="486838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data</a:t>
              </a:r>
              <a:endParaRPr lang="zh-CN" altLang="en-US" dirty="0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A91C4BBF-8AA4-4D5A-A4F7-B67F6B531EC8}"/>
              </a:ext>
            </a:extLst>
          </p:cNvPr>
          <p:cNvGrpSpPr/>
          <p:nvPr/>
        </p:nvGrpSpPr>
        <p:grpSpPr>
          <a:xfrm>
            <a:off x="9897114" y="4748031"/>
            <a:ext cx="777860" cy="593556"/>
            <a:chOff x="8636669" y="4879536"/>
            <a:chExt cx="777860" cy="593556"/>
          </a:xfrm>
        </p:grpSpPr>
        <p:sp>
          <p:nvSpPr>
            <p:cNvPr id="49" name="圆柱体 48">
              <a:extLst>
                <a:ext uri="{FF2B5EF4-FFF2-40B4-BE49-F238E27FC236}">
                  <a16:creationId xmlns:a16="http://schemas.microsoft.com/office/drawing/2014/main" id="{A6E977C0-235A-42C8-8F3C-2E8FB492BF04}"/>
                </a:ext>
              </a:extLst>
            </p:cNvPr>
            <p:cNvSpPr/>
            <p:nvPr/>
          </p:nvSpPr>
          <p:spPr>
            <a:xfrm>
              <a:off x="8743313" y="4879536"/>
              <a:ext cx="671216" cy="486838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data</a:t>
              </a:r>
              <a:endParaRPr lang="zh-CN" altLang="en-US" dirty="0"/>
            </a:p>
          </p:txBody>
        </p:sp>
        <p:sp>
          <p:nvSpPr>
            <p:cNvPr id="50" name="圆柱体 49">
              <a:extLst>
                <a:ext uri="{FF2B5EF4-FFF2-40B4-BE49-F238E27FC236}">
                  <a16:creationId xmlns:a16="http://schemas.microsoft.com/office/drawing/2014/main" id="{196B61F2-105B-476E-B33B-19B31B33C58C}"/>
                </a:ext>
              </a:extLst>
            </p:cNvPr>
            <p:cNvSpPr/>
            <p:nvPr/>
          </p:nvSpPr>
          <p:spPr>
            <a:xfrm>
              <a:off x="8702661" y="4932895"/>
              <a:ext cx="671216" cy="486838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data</a:t>
              </a:r>
              <a:endParaRPr lang="zh-CN" altLang="en-US" dirty="0"/>
            </a:p>
          </p:txBody>
        </p:sp>
        <p:sp>
          <p:nvSpPr>
            <p:cNvPr id="51" name="圆柱体 50">
              <a:extLst>
                <a:ext uri="{FF2B5EF4-FFF2-40B4-BE49-F238E27FC236}">
                  <a16:creationId xmlns:a16="http://schemas.microsoft.com/office/drawing/2014/main" id="{84E8A08C-08F8-47B2-8BF3-F9FF46CD2B3D}"/>
                </a:ext>
              </a:extLst>
            </p:cNvPr>
            <p:cNvSpPr/>
            <p:nvPr/>
          </p:nvSpPr>
          <p:spPr>
            <a:xfrm>
              <a:off x="8636669" y="4986254"/>
              <a:ext cx="671216" cy="486838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data</a:t>
              </a:r>
              <a:endParaRPr lang="zh-CN" altLang="en-US" dirty="0"/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229839CF-2A4D-4DEF-9E86-09CE44CADF25}"/>
              </a:ext>
            </a:extLst>
          </p:cNvPr>
          <p:cNvGrpSpPr/>
          <p:nvPr/>
        </p:nvGrpSpPr>
        <p:grpSpPr>
          <a:xfrm>
            <a:off x="11069964" y="4747096"/>
            <a:ext cx="777860" cy="593556"/>
            <a:chOff x="8636669" y="4879536"/>
            <a:chExt cx="777860" cy="593556"/>
          </a:xfrm>
        </p:grpSpPr>
        <p:sp>
          <p:nvSpPr>
            <p:cNvPr id="53" name="圆柱体 52">
              <a:extLst>
                <a:ext uri="{FF2B5EF4-FFF2-40B4-BE49-F238E27FC236}">
                  <a16:creationId xmlns:a16="http://schemas.microsoft.com/office/drawing/2014/main" id="{55713615-F574-48E8-83BC-C72A01F3DCF7}"/>
                </a:ext>
              </a:extLst>
            </p:cNvPr>
            <p:cNvSpPr/>
            <p:nvPr/>
          </p:nvSpPr>
          <p:spPr>
            <a:xfrm>
              <a:off x="8743313" y="4879536"/>
              <a:ext cx="671216" cy="486838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data</a:t>
              </a:r>
              <a:endParaRPr lang="zh-CN" altLang="en-US" dirty="0"/>
            </a:p>
          </p:txBody>
        </p:sp>
        <p:sp>
          <p:nvSpPr>
            <p:cNvPr id="54" name="圆柱体 53">
              <a:extLst>
                <a:ext uri="{FF2B5EF4-FFF2-40B4-BE49-F238E27FC236}">
                  <a16:creationId xmlns:a16="http://schemas.microsoft.com/office/drawing/2014/main" id="{46AFD015-0F12-418B-9E69-EE507DCEEFAF}"/>
                </a:ext>
              </a:extLst>
            </p:cNvPr>
            <p:cNvSpPr/>
            <p:nvPr/>
          </p:nvSpPr>
          <p:spPr>
            <a:xfrm>
              <a:off x="8702661" y="4932895"/>
              <a:ext cx="671216" cy="486838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data</a:t>
              </a:r>
              <a:endParaRPr lang="zh-CN" altLang="en-US" dirty="0"/>
            </a:p>
          </p:txBody>
        </p:sp>
        <p:sp>
          <p:nvSpPr>
            <p:cNvPr id="55" name="圆柱体 54">
              <a:extLst>
                <a:ext uri="{FF2B5EF4-FFF2-40B4-BE49-F238E27FC236}">
                  <a16:creationId xmlns:a16="http://schemas.microsoft.com/office/drawing/2014/main" id="{BD666484-4A6F-45B4-8F40-58389C2BEFD1}"/>
                </a:ext>
              </a:extLst>
            </p:cNvPr>
            <p:cNvSpPr/>
            <p:nvPr/>
          </p:nvSpPr>
          <p:spPr>
            <a:xfrm>
              <a:off x="8636669" y="4986254"/>
              <a:ext cx="671216" cy="486838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data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689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28C36-9F08-44BB-9016-9B702365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processing and reconstruction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5D9BC0-3C30-43A7-9337-518D0DA36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86334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Physics to data</a:t>
            </a:r>
          </a:p>
          <a:p>
            <a:endParaRPr lang="en-US" altLang="zh-CN" dirty="0">
              <a:sym typeface="Wingdings" panose="05000000000000000000" pitchFamily="2" charset="2"/>
            </a:endParaRPr>
          </a:p>
          <a:p>
            <a:endParaRPr lang="en-US" altLang="zh-CN" dirty="0">
              <a:sym typeface="Wingdings" panose="05000000000000000000" pitchFamily="2" charset="2"/>
            </a:endParaRPr>
          </a:p>
          <a:p>
            <a:endParaRPr lang="en-US" altLang="zh-CN" dirty="0">
              <a:sym typeface="Wingdings" panose="05000000000000000000" pitchFamily="2" charset="2"/>
            </a:endParaRPr>
          </a:p>
          <a:p>
            <a:r>
              <a:rPr lang="en-US" altLang="zh-CN" dirty="0">
                <a:sym typeface="Wingdings" panose="05000000000000000000" pitchFamily="2" charset="2"/>
              </a:rPr>
              <a:t>Reconstruction to recover physics information</a:t>
            </a:r>
          </a:p>
          <a:p>
            <a:endParaRPr lang="zh-CN" altLang="en-US" dirty="0"/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6EE07E80-42A1-48D2-89FB-0A50B6BF01FE}"/>
              </a:ext>
            </a:extLst>
          </p:cNvPr>
          <p:cNvGrpSpPr/>
          <p:nvPr/>
        </p:nvGrpSpPr>
        <p:grpSpPr>
          <a:xfrm>
            <a:off x="8229735" y="2792899"/>
            <a:ext cx="3580458" cy="3469224"/>
            <a:chOff x="6695623" y="840729"/>
            <a:chExt cx="3580458" cy="3469224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C917BDC8-DCC4-42DF-8533-A7A635B19841}"/>
                </a:ext>
              </a:extLst>
            </p:cNvPr>
            <p:cNvGrpSpPr/>
            <p:nvPr/>
          </p:nvGrpSpPr>
          <p:grpSpPr>
            <a:xfrm>
              <a:off x="6695623" y="1664472"/>
              <a:ext cx="1990476" cy="2560321"/>
              <a:chOff x="9287748" y="1616764"/>
              <a:chExt cx="1990476" cy="2560321"/>
            </a:xfrm>
          </p:grpSpPr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1806B13F-5F2C-4956-903E-68DBD1C6DD65}"/>
                  </a:ext>
                </a:extLst>
              </p:cNvPr>
              <p:cNvSpPr/>
              <p:nvPr/>
            </p:nvSpPr>
            <p:spPr>
              <a:xfrm>
                <a:off x="9287748" y="1815294"/>
                <a:ext cx="1990476" cy="297594"/>
              </a:xfrm>
              <a:prstGeom prst="rect">
                <a:avLst/>
              </a:prstGeom>
              <a:solidFill>
                <a:srgbClr val="DAE3F3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A107C0DE-C146-47D2-9A91-D8DDBCFEEE32}"/>
                  </a:ext>
                </a:extLst>
              </p:cNvPr>
              <p:cNvSpPr/>
              <p:nvPr/>
            </p:nvSpPr>
            <p:spPr>
              <a:xfrm>
                <a:off x="9287748" y="2109746"/>
                <a:ext cx="1990476" cy="206733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4B099E2-210B-469E-B7C3-CE79761EE182}"/>
                  </a:ext>
                </a:extLst>
              </p:cNvPr>
              <p:cNvSpPr/>
              <p:nvPr/>
            </p:nvSpPr>
            <p:spPr>
              <a:xfrm>
                <a:off x="9347662" y="2123902"/>
                <a:ext cx="1878677" cy="20116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1872E4BC-8B83-4126-982F-82BBC2F2361C}"/>
                  </a:ext>
                </a:extLst>
              </p:cNvPr>
              <p:cNvGrpSpPr/>
              <p:nvPr/>
            </p:nvGrpSpPr>
            <p:grpSpPr>
              <a:xfrm>
                <a:off x="9393390" y="1956711"/>
                <a:ext cx="1795532" cy="62347"/>
                <a:chOff x="9376757" y="1951410"/>
                <a:chExt cx="1795532" cy="62347"/>
              </a:xfrm>
            </p:grpSpPr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77B9BDAA-AAB4-45B5-9C20-E65DCBF5F8BF}"/>
                    </a:ext>
                  </a:extLst>
                </p:cNvPr>
                <p:cNvSpPr/>
                <p:nvPr/>
              </p:nvSpPr>
              <p:spPr>
                <a:xfrm>
                  <a:off x="9376757" y="1951412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C79B66C1-FABF-4A38-9601-208A301BB4ED}"/>
                    </a:ext>
                  </a:extLst>
                </p:cNvPr>
                <p:cNvSpPr/>
                <p:nvPr/>
              </p:nvSpPr>
              <p:spPr>
                <a:xfrm>
                  <a:off x="9505603" y="1951412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C12747E9-A49E-44A2-8AFC-0E57F8882B05}"/>
                    </a:ext>
                  </a:extLst>
                </p:cNvPr>
                <p:cNvSpPr/>
                <p:nvPr/>
              </p:nvSpPr>
              <p:spPr>
                <a:xfrm>
                  <a:off x="9634449" y="1951411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C78E196E-229E-40D8-AEE9-7EA4BC2C2626}"/>
                    </a:ext>
                  </a:extLst>
                </p:cNvPr>
                <p:cNvSpPr/>
                <p:nvPr/>
              </p:nvSpPr>
              <p:spPr>
                <a:xfrm>
                  <a:off x="9763295" y="1951412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60C60AF2-232C-424D-B667-BF99DA0B7846}"/>
                    </a:ext>
                  </a:extLst>
                </p:cNvPr>
                <p:cNvSpPr/>
                <p:nvPr/>
              </p:nvSpPr>
              <p:spPr>
                <a:xfrm>
                  <a:off x="9892141" y="1951412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0CBCED59-A323-4C73-9218-61432A4F4A77}"/>
                    </a:ext>
                  </a:extLst>
                </p:cNvPr>
                <p:cNvSpPr/>
                <p:nvPr/>
              </p:nvSpPr>
              <p:spPr>
                <a:xfrm>
                  <a:off x="10020987" y="1951411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B3056F94-91C3-4BB4-B33E-472CD34F38AF}"/>
                    </a:ext>
                  </a:extLst>
                </p:cNvPr>
                <p:cNvSpPr/>
                <p:nvPr/>
              </p:nvSpPr>
              <p:spPr>
                <a:xfrm>
                  <a:off x="10149833" y="1951412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C889518F-74C8-4B99-83AD-B040388FFDC6}"/>
                    </a:ext>
                  </a:extLst>
                </p:cNvPr>
                <p:cNvSpPr/>
                <p:nvPr/>
              </p:nvSpPr>
              <p:spPr>
                <a:xfrm>
                  <a:off x="10278679" y="1951412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5F2EB0B1-9D83-4563-9583-8745701802E1}"/>
                    </a:ext>
                  </a:extLst>
                </p:cNvPr>
                <p:cNvSpPr/>
                <p:nvPr/>
              </p:nvSpPr>
              <p:spPr>
                <a:xfrm>
                  <a:off x="10407525" y="1951411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12CAE587-EDA2-41FB-8163-4F1BD321526B}"/>
                    </a:ext>
                  </a:extLst>
                </p:cNvPr>
                <p:cNvSpPr/>
                <p:nvPr/>
              </p:nvSpPr>
              <p:spPr>
                <a:xfrm>
                  <a:off x="10536371" y="1951411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A1661136-69CE-4649-84F6-6AED3701B968}"/>
                    </a:ext>
                  </a:extLst>
                </p:cNvPr>
                <p:cNvSpPr/>
                <p:nvPr/>
              </p:nvSpPr>
              <p:spPr>
                <a:xfrm>
                  <a:off x="10665217" y="1951411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0362821A-4C4B-4223-9AFA-5EF869E62DC8}"/>
                    </a:ext>
                  </a:extLst>
                </p:cNvPr>
                <p:cNvSpPr/>
                <p:nvPr/>
              </p:nvSpPr>
              <p:spPr>
                <a:xfrm>
                  <a:off x="10794063" y="1951410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819002CE-E43C-4B7F-8397-14DC57DE4132}"/>
                    </a:ext>
                  </a:extLst>
                </p:cNvPr>
                <p:cNvSpPr/>
                <p:nvPr/>
              </p:nvSpPr>
              <p:spPr>
                <a:xfrm>
                  <a:off x="10922909" y="1951411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2F8888FE-74DF-43C7-8311-F3CF253B3F31}"/>
                    </a:ext>
                  </a:extLst>
                </p:cNvPr>
                <p:cNvSpPr/>
                <p:nvPr/>
              </p:nvSpPr>
              <p:spPr>
                <a:xfrm>
                  <a:off x="11051755" y="1951410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C6B4FAAD-684F-4453-B16D-511C34069096}"/>
                  </a:ext>
                </a:extLst>
              </p:cNvPr>
              <p:cNvGrpSpPr/>
              <p:nvPr/>
            </p:nvGrpSpPr>
            <p:grpSpPr>
              <a:xfrm>
                <a:off x="9389234" y="4046579"/>
                <a:ext cx="1795532" cy="62347"/>
                <a:chOff x="9376757" y="1951410"/>
                <a:chExt cx="1795532" cy="62347"/>
              </a:xfrm>
            </p:grpSpPr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A6FFEB6C-DBAB-4B4C-B711-4BF1ECB991E6}"/>
                    </a:ext>
                  </a:extLst>
                </p:cNvPr>
                <p:cNvSpPr/>
                <p:nvPr/>
              </p:nvSpPr>
              <p:spPr>
                <a:xfrm>
                  <a:off x="9376757" y="1951412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6F5FF8AE-B04A-45FF-A45C-5BC5FC59E017}"/>
                    </a:ext>
                  </a:extLst>
                </p:cNvPr>
                <p:cNvSpPr/>
                <p:nvPr/>
              </p:nvSpPr>
              <p:spPr>
                <a:xfrm>
                  <a:off x="9505603" y="1951412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96B08F54-D5F6-42B8-A05D-320D7EC94A74}"/>
                    </a:ext>
                  </a:extLst>
                </p:cNvPr>
                <p:cNvSpPr/>
                <p:nvPr/>
              </p:nvSpPr>
              <p:spPr>
                <a:xfrm>
                  <a:off x="9634449" y="1951411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27EFF2B4-AF4D-457B-BFE6-28FDBDED2747}"/>
                    </a:ext>
                  </a:extLst>
                </p:cNvPr>
                <p:cNvSpPr/>
                <p:nvPr/>
              </p:nvSpPr>
              <p:spPr>
                <a:xfrm>
                  <a:off x="9763295" y="1951412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D5947F84-D199-4E70-9453-94DD37DD9871}"/>
                    </a:ext>
                  </a:extLst>
                </p:cNvPr>
                <p:cNvSpPr/>
                <p:nvPr/>
              </p:nvSpPr>
              <p:spPr>
                <a:xfrm>
                  <a:off x="9892141" y="1951412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132466CD-C926-4105-BA85-FB61EF224BF9}"/>
                    </a:ext>
                  </a:extLst>
                </p:cNvPr>
                <p:cNvSpPr/>
                <p:nvPr/>
              </p:nvSpPr>
              <p:spPr>
                <a:xfrm>
                  <a:off x="10020987" y="1951411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A5557252-9CE0-4826-A87F-51290909B515}"/>
                    </a:ext>
                  </a:extLst>
                </p:cNvPr>
                <p:cNvSpPr/>
                <p:nvPr/>
              </p:nvSpPr>
              <p:spPr>
                <a:xfrm>
                  <a:off x="10149833" y="1951412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FC4E9FBE-9521-40AD-A776-BD5B993B54BC}"/>
                    </a:ext>
                  </a:extLst>
                </p:cNvPr>
                <p:cNvSpPr/>
                <p:nvPr/>
              </p:nvSpPr>
              <p:spPr>
                <a:xfrm>
                  <a:off x="10278679" y="1951412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DB0BECE9-E7BA-48FB-8488-D743F1C25CD9}"/>
                    </a:ext>
                  </a:extLst>
                </p:cNvPr>
                <p:cNvSpPr/>
                <p:nvPr/>
              </p:nvSpPr>
              <p:spPr>
                <a:xfrm>
                  <a:off x="10407525" y="1951411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3950F881-CBC1-4A18-9057-9A9132DDEC32}"/>
                    </a:ext>
                  </a:extLst>
                </p:cNvPr>
                <p:cNvSpPr/>
                <p:nvPr/>
              </p:nvSpPr>
              <p:spPr>
                <a:xfrm>
                  <a:off x="10536371" y="1951411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5E2D2AB-0F0E-4FC5-8B0F-B6018C35336C}"/>
                    </a:ext>
                  </a:extLst>
                </p:cNvPr>
                <p:cNvSpPr/>
                <p:nvPr/>
              </p:nvSpPr>
              <p:spPr>
                <a:xfrm>
                  <a:off x="10665217" y="1951411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CA4079FC-AC68-40CD-9ACD-AB2B0569B6C0}"/>
                    </a:ext>
                  </a:extLst>
                </p:cNvPr>
                <p:cNvSpPr/>
                <p:nvPr/>
              </p:nvSpPr>
              <p:spPr>
                <a:xfrm>
                  <a:off x="10794063" y="1951410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21759EA-A6C6-491E-BACE-75841992C5DE}"/>
                    </a:ext>
                  </a:extLst>
                </p:cNvPr>
                <p:cNvSpPr/>
                <p:nvPr/>
              </p:nvSpPr>
              <p:spPr>
                <a:xfrm>
                  <a:off x="10922909" y="1951411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AA18427-521C-47C2-BA33-3CE160E29692}"/>
                    </a:ext>
                  </a:extLst>
                </p:cNvPr>
                <p:cNvSpPr/>
                <p:nvPr/>
              </p:nvSpPr>
              <p:spPr>
                <a:xfrm>
                  <a:off x="11051755" y="1951410"/>
                  <a:ext cx="120534" cy="623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92D87C41-1220-4B61-A438-387D01CA84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7662" y="3896136"/>
                <a:ext cx="1878677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1807EDD8-5749-4100-B142-F2E30FC205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1817" y="2123902"/>
                <a:ext cx="1878677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EA755D18-B168-402A-8F75-37E649EC4F34}"/>
                  </a:ext>
                </a:extLst>
              </p:cNvPr>
              <p:cNvSpPr/>
              <p:nvPr/>
            </p:nvSpPr>
            <p:spPr>
              <a:xfrm>
                <a:off x="10420002" y="3293829"/>
                <a:ext cx="45719" cy="4571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箭头连接符 40">
                <a:extLst>
                  <a:ext uri="{FF2B5EF4-FFF2-40B4-BE49-F238E27FC236}">
                    <a16:creationId xmlns:a16="http://schemas.microsoft.com/office/drawing/2014/main" id="{DEB29456-E8CF-47B8-9FA7-1E8FCAD9BE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22761" y="3326890"/>
                <a:ext cx="599409" cy="322097"/>
              </a:xfrm>
              <a:prstGeom prst="straightConnector1">
                <a:avLst/>
              </a:prstGeom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>
                <a:extLst>
                  <a:ext uri="{FF2B5EF4-FFF2-40B4-BE49-F238E27FC236}">
                    <a16:creationId xmlns:a16="http://schemas.microsoft.com/office/drawing/2014/main" id="{95FD8BAC-323E-4FE7-848A-BBF6F48718FF}"/>
                  </a:ext>
                </a:extLst>
              </p:cNvPr>
              <p:cNvCxnSpPr>
                <a:cxnSpLocks/>
                <a:stCxn id="39" idx="3"/>
              </p:cNvCxnSpPr>
              <p:nvPr/>
            </p:nvCxnSpPr>
            <p:spPr>
              <a:xfrm flipH="1">
                <a:off x="10291155" y="3332853"/>
                <a:ext cx="135542" cy="375105"/>
              </a:xfrm>
              <a:prstGeom prst="straightConnector1">
                <a:avLst/>
              </a:prstGeom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52CCB26F-FED0-4ABC-A8B0-D5A2B6FD8F54}"/>
                  </a:ext>
                </a:extLst>
              </p:cNvPr>
              <p:cNvCxnSpPr>
                <a:cxnSpLocks/>
                <a:stCxn id="39" idx="1"/>
              </p:cNvCxnSpPr>
              <p:nvPr/>
            </p:nvCxnSpPr>
            <p:spPr>
              <a:xfrm flipH="1" flipV="1">
                <a:off x="10055875" y="3071754"/>
                <a:ext cx="370822" cy="228770"/>
              </a:xfrm>
              <a:prstGeom prst="straightConnector1">
                <a:avLst/>
              </a:prstGeom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>
                <a:extLst>
                  <a:ext uri="{FF2B5EF4-FFF2-40B4-BE49-F238E27FC236}">
                    <a16:creationId xmlns:a16="http://schemas.microsoft.com/office/drawing/2014/main" id="{56EE6275-6C58-4476-9778-F4556F302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1232" y="3330399"/>
                <a:ext cx="157883" cy="261876"/>
              </a:xfrm>
              <a:prstGeom prst="straightConnector1">
                <a:avLst/>
              </a:prstGeom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>
                <a:extLst>
                  <a:ext uri="{FF2B5EF4-FFF2-40B4-BE49-F238E27FC236}">
                    <a16:creationId xmlns:a16="http://schemas.microsoft.com/office/drawing/2014/main" id="{77D5FB9B-9F38-4F02-AE1C-17003FF44C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50988" y="2557117"/>
                <a:ext cx="476086" cy="736029"/>
              </a:xfrm>
              <a:prstGeom prst="straightConnector1">
                <a:avLst/>
              </a:prstGeom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FECF2389-8E29-4E3B-9DFF-EE5A6C651C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7662" y="1616765"/>
                <a:ext cx="1" cy="25188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9350DE99-D57C-498E-B474-CD200E1E23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26335" y="1616764"/>
                <a:ext cx="1" cy="25188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C8A07A60-A959-46F1-BE98-720885B3F246}"/>
                </a:ext>
              </a:extLst>
            </p:cNvPr>
            <p:cNvSpPr/>
            <p:nvPr/>
          </p:nvSpPr>
          <p:spPr>
            <a:xfrm>
              <a:off x="7823719" y="3133187"/>
              <a:ext cx="36000" cy="36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6D21FDD5-42CB-4049-9FCA-DD052BF8CAD6}"/>
                </a:ext>
              </a:extLst>
            </p:cNvPr>
            <p:cNvSpPr/>
            <p:nvPr/>
          </p:nvSpPr>
          <p:spPr>
            <a:xfrm>
              <a:off x="7847096" y="3163718"/>
              <a:ext cx="36000" cy="36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E454138-D3C8-474D-B43D-FC067B251AED}"/>
                </a:ext>
              </a:extLst>
            </p:cNvPr>
            <p:cNvSpPr/>
            <p:nvPr/>
          </p:nvSpPr>
          <p:spPr>
            <a:xfrm>
              <a:off x="7813992" y="2125790"/>
              <a:ext cx="36000" cy="36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222D93F6-A67E-4B2B-931E-39902E6BFB29}"/>
                </a:ext>
              </a:extLst>
            </p:cNvPr>
            <p:cNvSpPr/>
            <p:nvPr/>
          </p:nvSpPr>
          <p:spPr>
            <a:xfrm>
              <a:off x="7837369" y="2156321"/>
              <a:ext cx="36000" cy="36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374679A3-41BE-4D41-A8B8-F27224FCC359}"/>
                </a:ext>
              </a:extLst>
            </p:cNvPr>
            <p:cNvSpPr/>
            <p:nvPr/>
          </p:nvSpPr>
          <p:spPr>
            <a:xfrm>
              <a:off x="7800650" y="2173127"/>
              <a:ext cx="36000" cy="36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C0C260A1-CD2C-4352-A56D-63185AD953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4151" y="840729"/>
              <a:ext cx="0" cy="3469224"/>
            </a:xfrm>
            <a:prstGeom prst="straightConnector1">
              <a:avLst/>
            </a:prstGeom>
            <a:ln w="12700">
              <a:solidFill>
                <a:srgbClr val="0A0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图片 77">
              <a:extLst>
                <a:ext uri="{FF2B5EF4-FFF2-40B4-BE49-F238E27FC236}">
                  <a16:creationId xmlns:a16="http://schemas.microsoft.com/office/drawing/2014/main" id="{20436667-BAD3-4116-9F51-578C83B38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9827083" y="2994213"/>
              <a:ext cx="400308" cy="497689"/>
            </a:xfrm>
            <a:prstGeom prst="rect">
              <a:avLst/>
            </a:prstGeom>
          </p:spPr>
        </p:pic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495C93C8-647A-4BE1-A43C-868728F60E79}"/>
                </a:ext>
              </a:extLst>
            </p:cNvPr>
            <p:cNvCxnSpPr>
              <a:cxnSpLocks/>
              <a:stCxn id="39" idx="2"/>
            </p:cNvCxnSpPr>
            <p:nvPr/>
          </p:nvCxnSpPr>
          <p:spPr>
            <a:xfrm flipV="1">
              <a:off x="7827877" y="3353903"/>
              <a:ext cx="2396274" cy="104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图片 87">
              <a:extLst>
                <a:ext uri="{FF2B5EF4-FFF2-40B4-BE49-F238E27FC236}">
                  <a16:creationId xmlns:a16="http://schemas.microsoft.com/office/drawing/2014/main" id="{714B6527-CB36-4A3B-99B6-C1AA22787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9534591" y="1528172"/>
              <a:ext cx="811642" cy="638546"/>
            </a:xfrm>
            <a:prstGeom prst="rect">
              <a:avLst/>
            </a:prstGeom>
          </p:spPr>
        </p:pic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8D405E52-558C-4BD2-92D5-7810AD0CD6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5947" y="2132301"/>
              <a:ext cx="2396274" cy="104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97CA249F-427A-4104-9340-3EE310322C4D}"/>
              </a:ext>
            </a:extLst>
          </p:cNvPr>
          <p:cNvGrpSpPr/>
          <p:nvPr/>
        </p:nvGrpSpPr>
        <p:grpSpPr>
          <a:xfrm>
            <a:off x="749532" y="2328368"/>
            <a:ext cx="9985995" cy="1533618"/>
            <a:chOff x="801725" y="4240378"/>
            <a:chExt cx="9985995" cy="1533618"/>
          </a:xfrm>
        </p:grpSpPr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7586C1BF-5997-4997-AE5D-9E86C3CCDE48}"/>
                </a:ext>
              </a:extLst>
            </p:cNvPr>
            <p:cNvSpPr txBox="1"/>
            <p:nvPr/>
          </p:nvSpPr>
          <p:spPr>
            <a:xfrm>
              <a:off x="801725" y="4753311"/>
              <a:ext cx="207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Particle scattering</a:t>
              </a:r>
              <a:endParaRPr lang="zh-CN" altLang="en-US" dirty="0"/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80446E03-224C-4C62-A1CA-47525E8655E9}"/>
                </a:ext>
              </a:extLst>
            </p:cNvPr>
            <p:cNvSpPr txBox="1"/>
            <p:nvPr/>
          </p:nvSpPr>
          <p:spPr>
            <a:xfrm>
              <a:off x="2877543" y="4240378"/>
              <a:ext cx="1911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Ionized electrons</a:t>
              </a:r>
              <a:endParaRPr lang="zh-CN" altLang="en-US" dirty="0"/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DF10E97F-FD4F-41D4-BB6A-2016750635A0}"/>
                </a:ext>
              </a:extLst>
            </p:cNvPr>
            <p:cNvSpPr txBox="1"/>
            <p:nvPr/>
          </p:nvSpPr>
          <p:spPr>
            <a:xfrm>
              <a:off x="2877543" y="5400464"/>
              <a:ext cx="1785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Excitations</a:t>
              </a:r>
              <a:endParaRPr lang="zh-CN" altLang="en-US" dirty="0"/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472FDE94-8270-4B0A-8BBA-C99424E94E79}"/>
                </a:ext>
              </a:extLst>
            </p:cNvPr>
            <p:cNvSpPr txBox="1"/>
            <p:nvPr/>
          </p:nvSpPr>
          <p:spPr>
            <a:xfrm>
              <a:off x="5799173" y="5404664"/>
              <a:ext cx="2185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Primary scintillation</a:t>
              </a:r>
              <a:endParaRPr lang="zh-CN" altLang="en-US" dirty="0"/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3E2A644A-F51D-4158-A736-F0DFE1A86B94}"/>
                </a:ext>
              </a:extLst>
            </p:cNvPr>
            <p:cNvSpPr txBox="1"/>
            <p:nvPr/>
          </p:nvSpPr>
          <p:spPr>
            <a:xfrm>
              <a:off x="3665711" y="4813055"/>
              <a:ext cx="1624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recombination</a:t>
              </a:r>
              <a:endParaRPr lang="zh-CN" altLang="en-US" dirty="0"/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05CFE8AE-F0A1-45EF-A612-16404ECED0CF}"/>
                </a:ext>
              </a:extLst>
            </p:cNvPr>
            <p:cNvSpPr txBox="1"/>
            <p:nvPr/>
          </p:nvSpPr>
          <p:spPr>
            <a:xfrm>
              <a:off x="5744098" y="4240378"/>
              <a:ext cx="2585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Proportional scintillation</a:t>
              </a:r>
              <a:endParaRPr lang="zh-CN" altLang="en-US" dirty="0"/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AACD1EC4-D8F8-4A34-BC17-051808D92364}"/>
                </a:ext>
              </a:extLst>
            </p:cNvPr>
            <p:cNvSpPr txBox="1"/>
            <p:nvPr/>
          </p:nvSpPr>
          <p:spPr>
            <a:xfrm>
              <a:off x="8697083" y="4883959"/>
              <a:ext cx="2090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Photoelectric effect</a:t>
              </a:r>
              <a:endParaRPr lang="zh-CN" altLang="en-US" dirty="0"/>
            </a:p>
          </p:txBody>
        </p:sp>
      </p:grp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19A60564-5AEC-4B67-A765-3BA066857BAC}"/>
              </a:ext>
            </a:extLst>
          </p:cNvPr>
          <p:cNvCxnSpPr/>
          <p:nvPr/>
        </p:nvCxnSpPr>
        <p:spPr>
          <a:xfrm flipV="1">
            <a:off x="2231829" y="2652193"/>
            <a:ext cx="593521" cy="189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3464C775-39BB-4C6F-9A88-640B7F095585}"/>
              </a:ext>
            </a:extLst>
          </p:cNvPr>
          <p:cNvCxnSpPr/>
          <p:nvPr/>
        </p:nvCxnSpPr>
        <p:spPr>
          <a:xfrm>
            <a:off x="2132155" y="3210633"/>
            <a:ext cx="632713" cy="368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2C92CE1B-C4FB-4056-B10F-16BEDA4D158F}"/>
              </a:ext>
            </a:extLst>
          </p:cNvPr>
          <p:cNvCxnSpPr/>
          <p:nvPr/>
        </p:nvCxnSpPr>
        <p:spPr>
          <a:xfrm>
            <a:off x="3418871" y="2697700"/>
            <a:ext cx="0" cy="739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B4472E20-2CED-41D2-85DD-1AA6F8CA0572}"/>
              </a:ext>
            </a:extLst>
          </p:cNvPr>
          <p:cNvCxnSpPr/>
          <p:nvPr/>
        </p:nvCxnSpPr>
        <p:spPr>
          <a:xfrm>
            <a:off x="4793016" y="2513034"/>
            <a:ext cx="732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A3DB182A-BE39-4154-BCF9-2348A719CAE3}"/>
              </a:ext>
            </a:extLst>
          </p:cNvPr>
          <p:cNvCxnSpPr/>
          <p:nvPr/>
        </p:nvCxnSpPr>
        <p:spPr>
          <a:xfrm flipV="1">
            <a:off x="4812500" y="3673120"/>
            <a:ext cx="766646" cy="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>
            <a:extLst>
              <a:ext uri="{FF2B5EF4-FFF2-40B4-BE49-F238E27FC236}">
                <a16:creationId xmlns:a16="http://schemas.microsoft.com/office/drawing/2014/main" id="{D9DEA1C9-4FF9-405F-8C92-0652C3601312}"/>
              </a:ext>
            </a:extLst>
          </p:cNvPr>
          <p:cNvCxnSpPr/>
          <p:nvPr/>
        </p:nvCxnSpPr>
        <p:spPr>
          <a:xfrm>
            <a:off x="8289649" y="2702913"/>
            <a:ext cx="299264" cy="322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>
            <a:extLst>
              <a:ext uri="{FF2B5EF4-FFF2-40B4-BE49-F238E27FC236}">
                <a16:creationId xmlns:a16="http://schemas.microsoft.com/office/drawing/2014/main" id="{2B966685-E26D-461B-87ED-E825D18E64D1}"/>
              </a:ext>
            </a:extLst>
          </p:cNvPr>
          <p:cNvCxnSpPr/>
          <p:nvPr/>
        </p:nvCxnSpPr>
        <p:spPr>
          <a:xfrm flipV="1">
            <a:off x="8073589" y="3303693"/>
            <a:ext cx="488928" cy="339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>
            <a:extLst>
              <a:ext uri="{FF2B5EF4-FFF2-40B4-BE49-F238E27FC236}">
                <a16:creationId xmlns:a16="http://schemas.microsoft.com/office/drawing/2014/main" id="{426B1817-DC6A-4614-BFF8-D5BFA9E093E0}"/>
              </a:ext>
            </a:extLst>
          </p:cNvPr>
          <p:cNvCxnSpPr/>
          <p:nvPr/>
        </p:nvCxnSpPr>
        <p:spPr>
          <a:xfrm flipV="1">
            <a:off x="9671863" y="2127822"/>
            <a:ext cx="0" cy="773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文本框 115">
            <a:extLst>
              <a:ext uri="{FF2B5EF4-FFF2-40B4-BE49-F238E27FC236}">
                <a16:creationId xmlns:a16="http://schemas.microsoft.com/office/drawing/2014/main" id="{7B614E8C-6225-4478-B557-550C65CA601A}"/>
              </a:ext>
            </a:extLst>
          </p:cNvPr>
          <p:cNvSpPr txBox="1"/>
          <p:nvPr/>
        </p:nvSpPr>
        <p:spPr>
          <a:xfrm>
            <a:off x="8520334" y="1721219"/>
            <a:ext cx="242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Voltage digitization</a:t>
            </a:r>
            <a:endParaRPr lang="zh-CN" altLang="en-US" dirty="0"/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7A9A7776-D654-4E33-97E2-E938025306C4}"/>
              </a:ext>
            </a:extLst>
          </p:cNvPr>
          <p:cNvSpPr txBox="1"/>
          <p:nvPr/>
        </p:nvSpPr>
        <p:spPr>
          <a:xfrm>
            <a:off x="10981468" y="1716580"/>
            <a:ext cx="121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Waveform </a:t>
            </a:r>
            <a:endParaRPr lang="zh-CN" altLang="en-US" dirty="0"/>
          </a:p>
        </p:txBody>
      </p:sp>
      <p:cxnSp>
        <p:nvCxnSpPr>
          <p:cNvPr id="119" name="直接箭头连接符 118">
            <a:extLst>
              <a:ext uri="{FF2B5EF4-FFF2-40B4-BE49-F238E27FC236}">
                <a16:creationId xmlns:a16="http://schemas.microsoft.com/office/drawing/2014/main" id="{7C806C9B-8D81-4C0E-9049-C8A170911193}"/>
              </a:ext>
            </a:extLst>
          </p:cNvPr>
          <p:cNvCxnSpPr>
            <a:cxnSpLocks/>
            <a:endCxn id="116" idx="3"/>
          </p:cNvCxnSpPr>
          <p:nvPr/>
        </p:nvCxnSpPr>
        <p:spPr>
          <a:xfrm>
            <a:off x="10621774" y="1905885"/>
            <a:ext cx="3209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C55C14C1-9FE3-468A-B1B0-0375D0E52FBD}"/>
              </a:ext>
            </a:extLst>
          </p:cNvPr>
          <p:cNvGrpSpPr/>
          <p:nvPr/>
        </p:nvGrpSpPr>
        <p:grpSpPr>
          <a:xfrm>
            <a:off x="381806" y="4410531"/>
            <a:ext cx="7798753" cy="1720677"/>
            <a:chOff x="381806" y="4410531"/>
            <a:chExt cx="7798753" cy="1720677"/>
          </a:xfrm>
        </p:grpSpPr>
        <p:sp>
          <p:nvSpPr>
            <p:cNvPr id="133" name="箭头: 右 132">
              <a:extLst>
                <a:ext uri="{FF2B5EF4-FFF2-40B4-BE49-F238E27FC236}">
                  <a16:creationId xmlns:a16="http://schemas.microsoft.com/office/drawing/2014/main" id="{A2325F1A-C8BF-4145-B19F-D99785EFDA15}"/>
                </a:ext>
              </a:extLst>
            </p:cNvPr>
            <p:cNvSpPr/>
            <p:nvPr/>
          </p:nvSpPr>
          <p:spPr>
            <a:xfrm rot="5400000">
              <a:off x="7379421" y="5214093"/>
              <a:ext cx="179916" cy="112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2E99CCB0-BB1D-4140-8274-17A30E646AD5}"/>
                </a:ext>
              </a:extLst>
            </p:cNvPr>
            <p:cNvSpPr txBox="1"/>
            <p:nvPr/>
          </p:nvSpPr>
          <p:spPr>
            <a:xfrm>
              <a:off x="381806" y="4561329"/>
              <a:ext cx="1291427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waveform</a:t>
              </a:r>
              <a:endParaRPr lang="zh-CN" altLang="en-US" dirty="0"/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CD6A261C-BF62-4067-BAE3-5108BBFDF85A}"/>
                </a:ext>
              </a:extLst>
            </p:cNvPr>
            <p:cNvSpPr txBox="1"/>
            <p:nvPr/>
          </p:nvSpPr>
          <p:spPr>
            <a:xfrm>
              <a:off x="2124505" y="4410531"/>
              <a:ext cx="2412052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Baseline subtraction and scaling with gain</a:t>
              </a:r>
              <a:endParaRPr lang="zh-CN" altLang="en-US" dirty="0"/>
            </a:p>
          </p:txBody>
        </p: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F9E01751-D7BA-42D3-8E9E-FA38E08BB0E6}"/>
                </a:ext>
              </a:extLst>
            </p:cNvPr>
            <p:cNvSpPr txBox="1"/>
            <p:nvPr/>
          </p:nvSpPr>
          <p:spPr>
            <a:xfrm>
              <a:off x="4992019" y="4545195"/>
              <a:ext cx="1291427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Hit finding</a:t>
              </a:r>
              <a:endParaRPr lang="zh-CN" altLang="en-US" dirty="0"/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67E1711F-8E39-4A71-B3C2-DBA92B9FFDE5}"/>
                </a:ext>
              </a:extLst>
            </p:cNvPr>
            <p:cNvSpPr txBox="1"/>
            <p:nvPr/>
          </p:nvSpPr>
          <p:spPr>
            <a:xfrm>
              <a:off x="6673106" y="4549030"/>
              <a:ext cx="1507453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Hit clustering</a:t>
              </a:r>
              <a:endParaRPr lang="zh-CN" altLang="en-US" dirty="0"/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62DAD02C-D3F1-4477-B613-D98151BECE8A}"/>
                </a:ext>
              </a:extLst>
            </p:cNvPr>
            <p:cNvSpPr txBox="1"/>
            <p:nvPr/>
          </p:nvSpPr>
          <p:spPr>
            <a:xfrm>
              <a:off x="6493972" y="5761876"/>
              <a:ext cx="1684282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Signal building</a:t>
              </a:r>
              <a:endParaRPr lang="zh-CN" altLang="en-US" dirty="0"/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A5D4A5F9-E0CE-466E-B1E3-43FAB10B285E}"/>
                </a:ext>
              </a:extLst>
            </p:cNvPr>
            <p:cNvSpPr txBox="1"/>
            <p:nvPr/>
          </p:nvSpPr>
          <p:spPr>
            <a:xfrm>
              <a:off x="4425599" y="5761876"/>
              <a:ext cx="1684282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Signal Tagging</a:t>
              </a:r>
              <a:endParaRPr lang="zh-CN" altLang="en-US" dirty="0"/>
            </a:p>
          </p:txBody>
        </p: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5417F2FB-4666-4D65-92A2-F8F0D814DF66}"/>
                </a:ext>
              </a:extLst>
            </p:cNvPr>
            <p:cNvSpPr txBox="1"/>
            <p:nvPr/>
          </p:nvSpPr>
          <p:spPr>
            <a:xfrm>
              <a:off x="945985" y="5759470"/>
              <a:ext cx="2651351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Physical event building</a:t>
              </a:r>
              <a:endParaRPr lang="zh-CN" altLang="en-US" dirty="0"/>
            </a:p>
          </p:txBody>
        </p:sp>
        <p:sp>
          <p:nvSpPr>
            <p:cNvPr id="130" name="箭头: 右 129">
              <a:extLst>
                <a:ext uri="{FF2B5EF4-FFF2-40B4-BE49-F238E27FC236}">
                  <a16:creationId xmlns:a16="http://schemas.microsoft.com/office/drawing/2014/main" id="{B444C03F-3255-470C-BFBD-6D0B20528693}"/>
                </a:ext>
              </a:extLst>
            </p:cNvPr>
            <p:cNvSpPr/>
            <p:nvPr/>
          </p:nvSpPr>
          <p:spPr>
            <a:xfrm>
              <a:off x="1827124" y="4684676"/>
              <a:ext cx="179916" cy="112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箭头: 右 130">
              <a:extLst>
                <a:ext uri="{FF2B5EF4-FFF2-40B4-BE49-F238E27FC236}">
                  <a16:creationId xmlns:a16="http://schemas.microsoft.com/office/drawing/2014/main" id="{84C7472D-9392-49F6-89DC-2D65901C89E8}"/>
                </a:ext>
              </a:extLst>
            </p:cNvPr>
            <p:cNvSpPr/>
            <p:nvPr/>
          </p:nvSpPr>
          <p:spPr>
            <a:xfrm>
              <a:off x="4679997" y="4684676"/>
              <a:ext cx="179916" cy="112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箭头: 右 131">
              <a:extLst>
                <a:ext uri="{FF2B5EF4-FFF2-40B4-BE49-F238E27FC236}">
                  <a16:creationId xmlns:a16="http://schemas.microsoft.com/office/drawing/2014/main" id="{A80C9E93-F010-4D9C-A17E-2FA02AD776EE}"/>
                </a:ext>
              </a:extLst>
            </p:cNvPr>
            <p:cNvSpPr/>
            <p:nvPr/>
          </p:nvSpPr>
          <p:spPr>
            <a:xfrm>
              <a:off x="6406083" y="4684676"/>
              <a:ext cx="179916" cy="112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箭头: 右 133">
              <a:extLst>
                <a:ext uri="{FF2B5EF4-FFF2-40B4-BE49-F238E27FC236}">
                  <a16:creationId xmlns:a16="http://schemas.microsoft.com/office/drawing/2014/main" id="{1266C915-5D6A-4D18-91A9-5C10CFAFF2A7}"/>
                </a:ext>
              </a:extLst>
            </p:cNvPr>
            <p:cNvSpPr/>
            <p:nvPr/>
          </p:nvSpPr>
          <p:spPr>
            <a:xfrm flipH="1">
              <a:off x="6222144" y="5889290"/>
              <a:ext cx="179916" cy="112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箭头: 右 134">
              <a:extLst>
                <a:ext uri="{FF2B5EF4-FFF2-40B4-BE49-F238E27FC236}">
                  <a16:creationId xmlns:a16="http://schemas.microsoft.com/office/drawing/2014/main" id="{A511A275-3956-45D8-B31C-56A31F22FCD8}"/>
                </a:ext>
              </a:extLst>
            </p:cNvPr>
            <p:cNvSpPr/>
            <p:nvPr/>
          </p:nvSpPr>
          <p:spPr>
            <a:xfrm flipH="1">
              <a:off x="3935822" y="5896014"/>
              <a:ext cx="179916" cy="112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9" name="日期占位符 138">
            <a:extLst>
              <a:ext uri="{FF2B5EF4-FFF2-40B4-BE49-F238E27FC236}">
                <a16:creationId xmlns:a16="http://schemas.microsoft.com/office/drawing/2014/main" id="{480FB59D-0680-406D-BA64-FB7C50DE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140" name="页脚占位符 139">
            <a:extLst>
              <a:ext uri="{FF2B5EF4-FFF2-40B4-BE49-F238E27FC236}">
                <a16:creationId xmlns:a16="http://schemas.microsoft.com/office/drawing/2014/main" id="{1D05495A-78D2-4842-8CBE-26F675A0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141" name="灯片编号占位符 140">
            <a:extLst>
              <a:ext uri="{FF2B5EF4-FFF2-40B4-BE49-F238E27FC236}">
                <a16:creationId xmlns:a16="http://schemas.microsoft.com/office/drawing/2014/main" id="{B625B87E-1430-43F0-869B-C82D6E12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21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B8A9CACF-A695-4D74-863E-68FCDDCB4794}"/>
              </a:ext>
            </a:extLst>
          </p:cNvPr>
          <p:cNvSpPr/>
          <p:nvPr/>
        </p:nvSpPr>
        <p:spPr>
          <a:xfrm>
            <a:off x="4677701" y="3807494"/>
            <a:ext cx="2871019" cy="8663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6BA9F182-F192-4489-A212-ED12C7FF25C3}"/>
              </a:ext>
            </a:extLst>
          </p:cNvPr>
          <p:cNvSpPr/>
          <p:nvPr/>
        </p:nvSpPr>
        <p:spPr>
          <a:xfrm>
            <a:off x="8085600" y="3779309"/>
            <a:ext cx="3966279" cy="8663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4FE1D752-7421-41F7-919D-E023753032C5}"/>
              </a:ext>
            </a:extLst>
          </p:cNvPr>
          <p:cNvSpPr/>
          <p:nvPr/>
        </p:nvSpPr>
        <p:spPr>
          <a:xfrm>
            <a:off x="10425048" y="2322835"/>
            <a:ext cx="1626831" cy="14149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789E8DF7-F34A-4253-B0BD-B8484CC8F9E7}"/>
              </a:ext>
            </a:extLst>
          </p:cNvPr>
          <p:cNvSpPr/>
          <p:nvPr/>
        </p:nvSpPr>
        <p:spPr>
          <a:xfrm>
            <a:off x="5640735" y="2322836"/>
            <a:ext cx="4666848" cy="14149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F4F7DE4-AD6E-4C83-8167-D6584B2A1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Update of reconstruction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F8DD7F-7A15-45D0-A302-8DD348025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19" y="1825625"/>
            <a:ext cx="4271241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Previous implementation</a:t>
            </a:r>
          </a:p>
          <a:p>
            <a:pPr lvl="1"/>
            <a:r>
              <a:rPr lang="en-US" altLang="zh-CN" dirty="0"/>
              <a:t>File level parallelization</a:t>
            </a:r>
          </a:p>
          <a:p>
            <a:pPr lvl="2"/>
            <a:r>
              <a:rPr lang="en-US" altLang="zh-CN" dirty="0"/>
              <a:t>Linear within a file</a:t>
            </a:r>
          </a:p>
          <a:p>
            <a:r>
              <a:rPr lang="en-US" altLang="zh-CN" dirty="0"/>
              <a:t>Data format changed</a:t>
            </a:r>
          </a:p>
          <a:p>
            <a:pPr lvl="1"/>
            <a:r>
              <a:rPr lang="en-US" altLang="zh-CN" dirty="0"/>
              <a:t>Parallelization at different levels</a:t>
            </a:r>
          </a:p>
          <a:p>
            <a:pPr lvl="1"/>
            <a:r>
              <a:rPr lang="en-US" altLang="zh-CN" dirty="0"/>
              <a:t>New algorithms need to be developed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3AD8538-E04B-4CDC-97DF-16918BE97541}"/>
              </a:ext>
            </a:extLst>
          </p:cNvPr>
          <p:cNvSpPr txBox="1"/>
          <p:nvPr/>
        </p:nvSpPr>
        <p:spPr>
          <a:xfrm>
            <a:off x="5986222" y="1911966"/>
            <a:ext cx="407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Waveform segment level parallelization</a:t>
            </a:r>
            <a:endParaRPr lang="zh-CN" altLang="en-US" dirty="0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1129923-E580-4A33-917B-152653D0A020}"/>
              </a:ext>
            </a:extLst>
          </p:cNvPr>
          <p:cNvGrpSpPr/>
          <p:nvPr/>
        </p:nvGrpSpPr>
        <p:grpSpPr>
          <a:xfrm>
            <a:off x="4186750" y="2649242"/>
            <a:ext cx="7798753" cy="1720677"/>
            <a:chOff x="381806" y="4410531"/>
            <a:chExt cx="7798753" cy="1720677"/>
          </a:xfrm>
        </p:grpSpPr>
        <p:sp>
          <p:nvSpPr>
            <p:cNvPr id="38" name="箭头: 右 37">
              <a:extLst>
                <a:ext uri="{FF2B5EF4-FFF2-40B4-BE49-F238E27FC236}">
                  <a16:creationId xmlns:a16="http://schemas.microsoft.com/office/drawing/2014/main" id="{0343AF58-7470-43AA-8AB8-5010CFB4EA3D}"/>
                </a:ext>
              </a:extLst>
            </p:cNvPr>
            <p:cNvSpPr/>
            <p:nvPr/>
          </p:nvSpPr>
          <p:spPr>
            <a:xfrm rot="5400000">
              <a:off x="7379421" y="5214093"/>
              <a:ext cx="179916" cy="112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C226E5A-790C-4678-943C-5D60D2C702C4}"/>
                </a:ext>
              </a:extLst>
            </p:cNvPr>
            <p:cNvSpPr txBox="1"/>
            <p:nvPr/>
          </p:nvSpPr>
          <p:spPr>
            <a:xfrm>
              <a:off x="381806" y="4561329"/>
              <a:ext cx="1291427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waveform</a:t>
              </a:r>
              <a:endParaRPr lang="zh-CN" altLang="en-US" dirty="0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33F9AFEB-727A-43C3-90BF-F7F1DCF0E59C}"/>
                </a:ext>
              </a:extLst>
            </p:cNvPr>
            <p:cNvSpPr txBox="1"/>
            <p:nvPr/>
          </p:nvSpPr>
          <p:spPr>
            <a:xfrm>
              <a:off x="2124505" y="4410531"/>
              <a:ext cx="2412052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Baseline subtraction and scaling with gain</a:t>
              </a:r>
              <a:endParaRPr lang="zh-CN" altLang="en-US" dirty="0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5D445A5-00DA-4CFD-ACBE-675E4654EE9F}"/>
                </a:ext>
              </a:extLst>
            </p:cNvPr>
            <p:cNvSpPr txBox="1"/>
            <p:nvPr/>
          </p:nvSpPr>
          <p:spPr>
            <a:xfrm>
              <a:off x="4992019" y="4545195"/>
              <a:ext cx="1291427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Hit finding</a:t>
              </a:r>
              <a:endParaRPr lang="zh-CN" altLang="en-US" dirty="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903FF712-0137-4534-B9DF-24E9D64BEA0E}"/>
                </a:ext>
              </a:extLst>
            </p:cNvPr>
            <p:cNvSpPr txBox="1"/>
            <p:nvPr/>
          </p:nvSpPr>
          <p:spPr>
            <a:xfrm>
              <a:off x="6673106" y="4549030"/>
              <a:ext cx="1507453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Hit clustering</a:t>
              </a:r>
              <a:endParaRPr lang="zh-CN" altLang="en-US" dirty="0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3AF9F564-D4DB-4564-A11D-4758A954CA1C}"/>
                </a:ext>
              </a:extLst>
            </p:cNvPr>
            <p:cNvSpPr txBox="1"/>
            <p:nvPr/>
          </p:nvSpPr>
          <p:spPr>
            <a:xfrm>
              <a:off x="6493972" y="5761876"/>
              <a:ext cx="1684282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Signal building</a:t>
              </a:r>
              <a:endParaRPr lang="zh-CN" altLang="en-US" dirty="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FB9BFCCB-FC7D-4303-802D-41EB4411626A}"/>
                </a:ext>
              </a:extLst>
            </p:cNvPr>
            <p:cNvSpPr txBox="1"/>
            <p:nvPr/>
          </p:nvSpPr>
          <p:spPr>
            <a:xfrm>
              <a:off x="4425599" y="5761876"/>
              <a:ext cx="1684282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Signal Tagging</a:t>
              </a:r>
              <a:endParaRPr lang="zh-CN" altLang="en-US" dirty="0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ECA99A0-407E-4CB6-9119-19E30361883A}"/>
                </a:ext>
              </a:extLst>
            </p:cNvPr>
            <p:cNvSpPr txBox="1"/>
            <p:nvPr/>
          </p:nvSpPr>
          <p:spPr>
            <a:xfrm>
              <a:off x="945985" y="5759470"/>
              <a:ext cx="2651351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Physical event building</a:t>
              </a:r>
              <a:endParaRPr lang="zh-CN" altLang="en-US" dirty="0"/>
            </a:p>
          </p:txBody>
        </p:sp>
        <p:sp>
          <p:nvSpPr>
            <p:cNvPr id="46" name="箭头: 右 45">
              <a:extLst>
                <a:ext uri="{FF2B5EF4-FFF2-40B4-BE49-F238E27FC236}">
                  <a16:creationId xmlns:a16="http://schemas.microsoft.com/office/drawing/2014/main" id="{11B7EE90-1E35-4B65-A9A8-E3766409906C}"/>
                </a:ext>
              </a:extLst>
            </p:cNvPr>
            <p:cNvSpPr/>
            <p:nvPr/>
          </p:nvSpPr>
          <p:spPr>
            <a:xfrm>
              <a:off x="1827124" y="4684676"/>
              <a:ext cx="179916" cy="112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箭头: 右 46">
              <a:extLst>
                <a:ext uri="{FF2B5EF4-FFF2-40B4-BE49-F238E27FC236}">
                  <a16:creationId xmlns:a16="http://schemas.microsoft.com/office/drawing/2014/main" id="{90FE37EA-3381-4E14-9FA3-49569A3CEE73}"/>
                </a:ext>
              </a:extLst>
            </p:cNvPr>
            <p:cNvSpPr/>
            <p:nvPr/>
          </p:nvSpPr>
          <p:spPr>
            <a:xfrm>
              <a:off x="4679997" y="4684676"/>
              <a:ext cx="179916" cy="112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箭头: 右 47">
              <a:extLst>
                <a:ext uri="{FF2B5EF4-FFF2-40B4-BE49-F238E27FC236}">
                  <a16:creationId xmlns:a16="http://schemas.microsoft.com/office/drawing/2014/main" id="{E4022A13-ED11-4FD8-AA9D-55E64643C711}"/>
                </a:ext>
              </a:extLst>
            </p:cNvPr>
            <p:cNvSpPr/>
            <p:nvPr/>
          </p:nvSpPr>
          <p:spPr>
            <a:xfrm>
              <a:off x="6406083" y="4684676"/>
              <a:ext cx="179916" cy="112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箭头: 右 48">
              <a:extLst>
                <a:ext uri="{FF2B5EF4-FFF2-40B4-BE49-F238E27FC236}">
                  <a16:creationId xmlns:a16="http://schemas.microsoft.com/office/drawing/2014/main" id="{2BFBD964-FC8E-4C19-ADA0-1AA32C8C7DB2}"/>
                </a:ext>
              </a:extLst>
            </p:cNvPr>
            <p:cNvSpPr/>
            <p:nvPr/>
          </p:nvSpPr>
          <p:spPr>
            <a:xfrm flipH="1">
              <a:off x="6222144" y="5889290"/>
              <a:ext cx="179916" cy="112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箭头: 右 49">
              <a:extLst>
                <a:ext uri="{FF2B5EF4-FFF2-40B4-BE49-F238E27FC236}">
                  <a16:creationId xmlns:a16="http://schemas.microsoft.com/office/drawing/2014/main" id="{A2A8F8B6-D66F-4094-AAD8-77BC977429B6}"/>
                </a:ext>
              </a:extLst>
            </p:cNvPr>
            <p:cNvSpPr/>
            <p:nvPr/>
          </p:nvSpPr>
          <p:spPr>
            <a:xfrm flipH="1">
              <a:off x="3935822" y="5896014"/>
              <a:ext cx="179916" cy="112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3C726C43-1463-4688-AC90-3282233BCDBC}"/>
              </a:ext>
            </a:extLst>
          </p:cNvPr>
          <p:cNvSpPr txBox="1"/>
          <p:nvPr/>
        </p:nvSpPr>
        <p:spPr>
          <a:xfrm>
            <a:off x="10628721" y="1911966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Time level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9C67325-D858-42A7-A0C8-619C939B07F2}"/>
              </a:ext>
            </a:extLst>
          </p:cNvPr>
          <p:cNvSpPr txBox="1"/>
          <p:nvPr/>
        </p:nvSpPr>
        <p:spPr>
          <a:xfrm>
            <a:off x="8700266" y="4682284"/>
            <a:ext cx="27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Signal level parallelization</a:t>
            </a:r>
            <a:endParaRPr lang="zh-CN" altLang="en-US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00DE4B0-0F99-4DE6-9341-12442C0A8C8C}"/>
              </a:ext>
            </a:extLst>
          </p:cNvPr>
          <p:cNvSpPr txBox="1"/>
          <p:nvPr/>
        </p:nvSpPr>
        <p:spPr>
          <a:xfrm>
            <a:off x="5411845" y="468228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Time level</a:t>
            </a:r>
            <a:endParaRPr lang="zh-CN" altLang="en-US" dirty="0"/>
          </a:p>
        </p:txBody>
      </p:sp>
      <p:sp>
        <p:nvSpPr>
          <p:cNvPr id="57" name="日期占位符 56">
            <a:extLst>
              <a:ext uri="{FF2B5EF4-FFF2-40B4-BE49-F238E27FC236}">
                <a16:creationId xmlns:a16="http://schemas.microsoft.com/office/drawing/2014/main" id="{6A4D3594-65FF-4738-B71A-0EFD915FA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2025/4/10</a:t>
            </a:r>
            <a:endParaRPr lang="zh-CN" altLang="en-US"/>
          </a:p>
        </p:txBody>
      </p:sp>
      <p:sp>
        <p:nvSpPr>
          <p:cNvPr id="58" name="页脚占位符 57">
            <a:extLst>
              <a:ext uri="{FF2B5EF4-FFF2-40B4-BE49-F238E27FC236}">
                <a16:creationId xmlns:a16="http://schemas.microsoft.com/office/drawing/2014/main" id="{3AA8E3E1-7D12-4223-B879-2634E370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PandaX-xT First Open Meeting, Shanghai</a:t>
            </a:r>
            <a:endParaRPr lang="zh-CN" altLang="en-US"/>
          </a:p>
        </p:txBody>
      </p:sp>
      <p:sp>
        <p:nvSpPr>
          <p:cNvPr id="59" name="灯片编号占位符 58">
            <a:extLst>
              <a:ext uri="{FF2B5EF4-FFF2-40B4-BE49-F238E27FC236}">
                <a16:creationId xmlns:a16="http://schemas.microsoft.com/office/drawing/2014/main" id="{CFFF5697-0423-4C0C-A3D4-467BCD20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B18F-989A-4605-B126-9801343DE3D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258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6344</TotalTime>
  <Words>811</Words>
  <Application>Microsoft Office PowerPoint</Application>
  <PresentationFormat>宽屏</PresentationFormat>
  <Paragraphs>210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等线 Light</vt:lpstr>
      <vt:lpstr>Arial</vt:lpstr>
      <vt:lpstr>Office 主题​​</vt:lpstr>
      <vt:lpstr>Computing and Open Data for future PandaX-xT</vt:lpstr>
      <vt:lpstr>Outline</vt:lpstr>
      <vt:lpstr>What data is recorded</vt:lpstr>
      <vt:lpstr>Challenges</vt:lpstr>
      <vt:lpstr>Computing Platform</vt:lpstr>
      <vt:lpstr>Inside the laboratory</vt:lpstr>
      <vt:lpstr>Key update: raw data storage</vt:lpstr>
      <vt:lpstr>Data processing and reconstruction</vt:lpstr>
      <vt:lpstr>Update of reconstruction</vt:lpstr>
      <vt:lpstr>Slow control</vt:lpstr>
      <vt:lpstr>Open data</vt:lpstr>
      <vt:lpstr>Open is not enough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and Open Data for future PandaX-xT</dc:title>
  <dc:creator>勋 谌</dc:creator>
  <cp:lastModifiedBy>勋 谌</cp:lastModifiedBy>
  <cp:revision>64</cp:revision>
  <dcterms:created xsi:type="dcterms:W3CDTF">2025-04-04T16:04:59Z</dcterms:created>
  <dcterms:modified xsi:type="dcterms:W3CDTF">2025-04-09T01:49:38Z</dcterms:modified>
</cp:coreProperties>
</file>