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85" r:id="rId6"/>
    <p:sldId id="260" r:id="rId7"/>
    <p:sldId id="261" r:id="rId8"/>
    <p:sldId id="276" r:id="rId9"/>
    <p:sldId id="272" r:id="rId10"/>
    <p:sldId id="281" r:id="rId11"/>
    <p:sldId id="274" r:id="rId12"/>
    <p:sldId id="282" r:id="rId13"/>
    <p:sldId id="283" r:id="rId14"/>
    <p:sldId id="284" r:id="rId15"/>
    <p:sldId id="279" r:id="rId16"/>
    <p:sldId id="280" r:id="rId17"/>
    <p:sldId id="270" r:id="rId18"/>
    <p:sldId id="278" r:id="rId19"/>
    <p:sldId id="275" r:id="rId20"/>
    <p:sldId id="277" r:id="rId21"/>
    <p:sldId id="262" r:id="rId22"/>
    <p:sldId id="264" r:id="rId23"/>
    <p:sldId id="265" r:id="rId24"/>
    <p:sldId id="266" r:id="rId25"/>
    <p:sldId id="267" r:id="rId26"/>
    <p:sldId id="268" r:id="rId27"/>
    <p:sldId id="269" r:id="rId2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289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9623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560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290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861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0956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48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110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2853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034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187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B9626-8337-4C20-988A-DEFC3F3465C3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E052A-DDF9-47C3-BADF-FC8337CB18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025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Status Report of Learning </a:t>
            </a:r>
            <a:br>
              <a:rPr lang="en-US" altLang="zh-CN" dirty="0" smtClean="0"/>
            </a:br>
            <a:r>
              <a:rPr lang="en-US" altLang="zh-CN" dirty="0" smtClean="0"/>
              <a:t>of </a:t>
            </a:r>
            <a:r>
              <a:rPr lang="en-US" altLang="zh-CN" dirty="0" err="1" smtClean="0"/>
              <a:t>Wγ</a:t>
            </a:r>
            <a:r>
              <a:rPr lang="en-US" altLang="zh-CN" dirty="0" smtClean="0"/>
              <a:t> Analysis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--Zhen Wang, Xi Wang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4897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7" t="3629" b="2084"/>
          <a:stretch/>
        </p:blipFill>
        <p:spPr>
          <a:xfrm>
            <a:off x="5163403" y="1323439"/>
            <a:ext cx="7028597" cy="417976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0" y="0"/>
            <a:ext cx="5669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Number of Electrons in </a:t>
            </a:r>
            <a:r>
              <a:rPr lang="en-US" altLang="zh-CN" sz="4000" dirty="0"/>
              <a:t>O</a:t>
            </a:r>
            <a:r>
              <a:rPr lang="en-US" altLang="zh-CN" sz="4000" dirty="0" smtClean="0"/>
              <a:t>ne Event after Selection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129653" y="1537227"/>
            <a:ext cx="54099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 smtClean="0"/>
              <a:t>Preselection</a:t>
            </a:r>
            <a:r>
              <a:rPr lang="en-US" altLang="zh-CN" sz="3200" dirty="0" smtClean="0"/>
              <a:t>, OQ, PID, isolation cut, crack region cut, PID medium </a:t>
            </a:r>
            <a:endParaRPr lang="zh-CN" altLang="en-US" sz="3200" dirty="0"/>
          </a:p>
        </p:txBody>
      </p:sp>
      <p:sp>
        <p:nvSpPr>
          <p:cNvPr id="7" name="文本框 6"/>
          <p:cNvSpPr txBox="1"/>
          <p:nvPr/>
        </p:nvSpPr>
        <p:spPr>
          <a:xfrm>
            <a:off x="7233313" y="5503199"/>
            <a:ext cx="40260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/>
              <a:t>e</a:t>
            </a:r>
            <a:r>
              <a:rPr lang="en-US" altLang="zh-CN" sz="3200" dirty="0" err="1" smtClean="0"/>
              <a:t>egamma</a:t>
            </a:r>
            <a:r>
              <a:rPr lang="en-US" altLang="zh-CN" sz="3200" dirty="0" smtClean="0"/>
              <a:t> sample</a:t>
            </a:r>
            <a:endParaRPr lang="zh-CN" altLang="en-US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29653" y="5795586"/>
            <a:ext cx="5742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Pick out one electron events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1077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5" t="9810" r="2908" b="6046"/>
          <a:stretch/>
        </p:blipFill>
        <p:spPr>
          <a:xfrm>
            <a:off x="289874" y="3317567"/>
            <a:ext cx="5940290" cy="3284208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5" t="8368" r="1969" b="5167"/>
          <a:stretch/>
        </p:blipFill>
        <p:spPr>
          <a:xfrm>
            <a:off x="6230164" y="15607"/>
            <a:ext cx="5964831" cy="330196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5" t="9416" r="2344" b="5680"/>
          <a:stretch/>
        </p:blipFill>
        <p:spPr>
          <a:xfrm>
            <a:off x="6230164" y="3317567"/>
            <a:ext cx="5964831" cy="3284208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474720" y="4386280"/>
            <a:ext cx="1524000" cy="719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err="1" smtClean="0"/>
              <a:t>Wenu</a:t>
            </a:r>
            <a:endParaRPr lang="zh-CN" altLang="en-US" sz="4000" dirty="0"/>
          </a:p>
        </p:txBody>
      </p:sp>
      <p:sp>
        <p:nvSpPr>
          <p:cNvPr id="9" name="文本框 8"/>
          <p:cNvSpPr txBox="1"/>
          <p:nvPr/>
        </p:nvSpPr>
        <p:spPr>
          <a:xfrm>
            <a:off x="9212579" y="949342"/>
            <a:ext cx="2545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err="1" smtClean="0"/>
              <a:t>Wmunu</a:t>
            </a:r>
            <a:endParaRPr lang="zh-CN" altLang="en-US" sz="4000" dirty="0"/>
          </a:p>
        </p:txBody>
      </p:sp>
      <p:sp>
        <p:nvSpPr>
          <p:cNvPr id="10" name="文本框 9"/>
          <p:cNvSpPr txBox="1"/>
          <p:nvPr/>
        </p:nvSpPr>
        <p:spPr>
          <a:xfrm>
            <a:off x="9212579" y="4249098"/>
            <a:ext cx="1943101" cy="725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err="1" smtClean="0"/>
              <a:t>Wtaunu</a:t>
            </a:r>
            <a:endParaRPr lang="zh-CN" altLang="en-US" sz="4000" dirty="0"/>
          </a:p>
        </p:txBody>
      </p:sp>
      <p:sp>
        <p:nvSpPr>
          <p:cNvPr id="12" name="文本框 11"/>
          <p:cNvSpPr txBox="1"/>
          <p:nvPr/>
        </p:nvSpPr>
        <p:spPr>
          <a:xfrm>
            <a:off x="0" y="15607"/>
            <a:ext cx="5669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Number of </a:t>
            </a:r>
            <a:r>
              <a:rPr lang="en-US" altLang="zh-CN" sz="4000" dirty="0" err="1" smtClean="0"/>
              <a:t>Muons</a:t>
            </a:r>
            <a:r>
              <a:rPr lang="en-US" altLang="zh-CN" sz="4000" dirty="0" smtClean="0"/>
              <a:t> per Event after Selection</a:t>
            </a:r>
            <a:endParaRPr lang="zh-CN" altLang="en-US" sz="4000" dirty="0"/>
          </a:p>
        </p:txBody>
      </p:sp>
      <p:sp>
        <p:nvSpPr>
          <p:cNvPr id="2" name="文本框 1"/>
          <p:cNvSpPr txBox="1"/>
          <p:nvPr/>
        </p:nvSpPr>
        <p:spPr>
          <a:xfrm>
            <a:off x="81886" y="2007507"/>
            <a:ext cx="5505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err="1" smtClean="0"/>
              <a:t>Preselection</a:t>
            </a:r>
            <a:r>
              <a:rPr lang="en-US" altLang="zh-CN" sz="4000" dirty="0" smtClean="0"/>
              <a:t>, Isolation cut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6263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9" t="4883" r="1351" b="4179"/>
          <a:stretch/>
        </p:blipFill>
        <p:spPr>
          <a:xfrm>
            <a:off x="5121015" y="1590856"/>
            <a:ext cx="7070985" cy="406072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0" y="15607"/>
            <a:ext cx="5669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Number of </a:t>
            </a:r>
            <a:r>
              <a:rPr lang="en-US" altLang="zh-CN" sz="4000" dirty="0" err="1" smtClean="0"/>
              <a:t>Muons</a:t>
            </a:r>
            <a:r>
              <a:rPr lang="en-US" altLang="zh-CN" sz="4000" dirty="0" smtClean="0"/>
              <a:t> per Event after Selection</a:t>
            </a:r>
            <a:endParaRPr lang="zh-CN" altLang="en-US" sz="4000" dirty="0"/>
          </a:p>
        </p:txBody>
      </p:sp>
      <p:sp>
        <p:nvSpPr>
          <p:cNvPr id="2" name="文本框 1"/>
          <p:cNvSpPr txBox="1"/>
          <p:nvPr/>
        </p:nvSpPr>
        <p:spPr>
          <a:xfrm>
            <a:off x="81886" y="1590856"/>
            <a:ext cx="5505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err="1" smtClean="0"/>
              <a:t>Preselection</a:t>
            </a:r>
            <a:r>
              <a:rPr lang="en-US" altLang="zh-CN" sz="4000" dirty="0" smtClean="0"/>
              <a:t>, Isolation cut</a:t>
            </a:r>
            <a:endParaRPr lang="zh-CN" altLang="en-US" sz="4000" dirty="0"/>
          </a:p>
        </p:txBody>
      </p:sp>
      <p:sp>
        <p:nvSpPr>
          <p:cNvPr id="11" name="文本框 10"/>
          <p:cNvSpPr txBox="1"/>
          <p:nvPr/>
        </p:nvSpPr>
        <p:spPr>
          <a:xfrm>
            <a:off x="6540383" y="5651576"/>
            <a:ext cx="4326340" cy="661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mumugamma</a:t>
            </a:r>
            <a:r>
              <a:rPr lang="en-US" altLang="zh-CN" sz="3600" dirty="0" smtClean="0"/>
              <a:t> sample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8164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Number of photons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3657" y="673963"/>
            <a:ext cx="4421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Clean PID</a:t>
            </a:r>
            <a:endParaRPr lang="zh-CN" altLang="en-US" sz="40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9" t="6444" r="5925" b="5750"/>
          <a:stretch/>
        </p:blipFill>
        <p:spPr>
          <a:xfrm>
            <a:off x="838200" y="1690688"/>
            <a:ext cx="5467399" cy="3236154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224585" y="4926842"/>
            <a:ext cx="3712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wenu</a:t>
            </a:r>
            <a:r>
              <a:rPr lang="en-US" altLang="zh-CN" sz="3600" dirty="0" smtClean="0"/>
              <a:t> sample</a:t>
            </a:r>
            <a:endParaRPr lang="zh-CN" altLang="en-US" sz="36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3" t="4284" r="5165" b="5060"/>
          <a:stretch/>
        </p:blipFill>
        <p:spPr>
          <a:xfrm>
            <a:off x="6283657" y="1690687"/>
            <a:ext cx="5365644" cy="323615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7323161" y="4926842"/>
            <a:ext cx="3712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wmunu</a:t>
            </a:r>
            <a:r>
              <a:rPr lang="en-US" altLang="zh-CN" sz="3600" dirty="0" smtClean="0"/>
              <a:t> sample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50789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Number of photons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3657" y="673963"/>
            <a:ext cx="4421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Clean PID</a:t>
            </a:r>
            <a:endParaRPr lang="zh-CN" altLang="en-US" sz="40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9" t="4689" r="1509" b="3796"/>
          <a:stretch/>
        </p:blipFill>
        <p:spPr>
          <a:xfrm>
            <a:off x="177421" y="1690686"/>
            <a:ext cx="5607348" cy="323615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22390" y="4912508"/>
            <a:ext cx="4517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eegammawenu</a:t>
            </a:r>
            <a:r>
              <a:rPr lang="en-US" altLang="zh-CN" sz="3600" dirty="0" smtClean="0"/>
              <a:t> sample</a:t>
            </a:r>
            <a:endParaRPr lang="zh-CN" altLang="en-US" sz="36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3" t="5897" r="2180" b="4566"/>
          <a:stretch/>
        </p:blipFill>
        <p:spPr>
          <a:xfrm>
            <a:off x="5936776" y="1690685"/>
            <a:ext cx="5686386" cy="323615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564573" y="4912510"/>
            <a:ext cx="4593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mumugamma</a:t>
            </a:r>
            <a:r>
              <a:rPr lang="en-US" altLang="zh-CN" sz="3600" dirty="0" smtClean="0"/>
              <a:t> sample</a:t>
            </a:r>
            <a:endParaRPr lang="zh-CN" altLang="en-US" sz="3600" dirty="0"/>
          </a:p>
        </p:txBody>
      </p:sp>
      <p:sp>
        <p:nvSpPr>
          <p:cNvPr id="3" name="文本框 2"/>
          <p:cNvSpPr txBox="1"/>
          <p:nvPr/>
        </p:nvSpPr>
        <p:spPr>
          <a:xfrm>
            <a:off x="469064" y="5960012"/>
            <a:ext cx="106314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Cannot see big difference between them, more study needed.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784648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8" t="5267" r="4219"/>
          <a:stretch/>
        </p:blipFill>
        <p:spPr>
          <a:xfrm>
            <a:off x="0" y="947033"/>
            <a:ext cx="6102045" cy="3797473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6" t="8664" r="6875" b="361"/>
          <a:stretch/>
        </p:blipFill>
        <p:spPr>
          <a:xfrm>
            <a:off x="6043714" y="947034"/>
            <a:ext cx="6148287" cy="379747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altLang="zh-CN" dirty="0" smtClean="0"/>
              <a:t>Missing Transverse Energy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583161" y="5746554"/>
            <a:ext cx="3794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Thanks for </a:t>
            </a:r>
            <a:r>
              <a:rPr lang="en-US" altLang="zh-CN" sz="3200" dirty="0" err="1" smtClean="0"/>
              <a:t>Zirui’s</a:t>
            </a:r>
            <a:r>
              <a:rPr lang="en-US" altLang="zh-CN" sz="3200" dirty="0" smtClean="0"/>
              <a:t> help.</a:t>
            </a:r>
            <a:endParaRPr lang="zh-CN" altLang="en-US" sz="3200" dirty="0"/>
          </a:p>
        </p:txBody>
      </p:sp>
      <p:sp>
        <p:nvSpPr>
          <p:cNvPr id="3" name="文本框 2"/>
          <p:cNvSpPr txBox="1"/>
          <p:nvPr/>
        </p:nvSpPr>
        <p:spPr>
          <a:xfrm>
            <a:off x="1270617" y="4612944"/>
            <a:ext cx="3699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Wmunu</a:t>
            </a:r>
            <a:r>
              <a:rPr lang="en-US" altLang="zh-CN" sz="3600" dirty="0" smtClean="0"/>
              <a:t> sample</a:t>
            </a:r>
            <a:endParaRPr lang="zh-CN" altLang="en-US" sz="3600" dirty="0"/>
          </a:p>
        </p:txBody>
      </p:sp>
      <p:sp>
        <p:nvSpPr>
          <p:cNvPr id="7" name="文本框 6"/>
          <p:cNvSpPr txBox="1"/>
          <p:nvPr/>
        </p:nvSpPr>
        <p:spPr>
          <a:xfrm>
            <a:off x="7900768" y="4599297"/>
            <a:ext cx="2976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Wenu</a:t>
            </a:r>
            <a:r>
              <a:rPr lang="en-US" altLang="zh-CN" sz="3600" dirty="0" smtClean="0"/>
              <a:t> sample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2725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6" t="6819" r="4498" b="1001"/>
          <a:stretch/>
        </p:blipFill>
        <p:spPr>
          <a:xfrm>
            <a:off x="0" y="947034"/>
            <a:ext cx="5926315" cy="366591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8" t="6780" r="5179" b="1321"/>
          <a:stretch/>
        </p:blipFill>
        <p:spPr>
          <a:xfrm>
            <a:off x="6032309" y="947034"/>
            <a:ext cx="5978927" cy="366591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altLang="zh-CN" dirty="0" smtClean="0"/>
              <a:t>Missing Transverse Energy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583161" y="5746554"/>
            <a:ext cx="10621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Difference is clear and we can optimize cut based on that</a:t>
            </a:r>
            <a:endParaRPr lang="zh-CN" altLang="en-US" sz="3200" dirty="0"/>
          </a:p>
        </p:txBody>
      </p:sp>
      <p:sp>
        <p:nvSpPr>
          <p:cNvPr id="3" name="文本框 2"/>
          <p:cNvSpPr txBox="1"/>
          <p:nvPr/>
        </p:nvSpPr>
        <p:spPr>
          <a:xfrm>
            <a:off x="1270617" y="4612944"/>
            <a:ext cx="3699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eegamma</a:t>
            </a:r>
            <a:r>
              <a:rPr lang="en-US" altLang="zh-CN" sz="3600" dirty="0" smtClean="0"/>
              <a:t> sample</a:t>
            </a:r>
            <a:endParaRPr lang="zh-CN" altLang="en-US" sz="3600" dirty="0"/>
          </a:p>
        </p:txBody>
      </p:sp>
      <p:sp>
        <p:nvSpPr>
          <p:cNvPr id="7" name="文本框 6"/>
          <p:cNvSpPr txBox="1"/>
          <p:nvPr/>
        </p:nvSpPr>
        <p:spPr>
          <a:xfrm>
            <a:off x="7196932" y="4612944"/>
            <a:ext cx="4587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mumugamma</a:t>
            </a:r>
            <a:r>
              <a:rPr lang="en-US" altLang="zh-CN" sz="3600" dirty="0" smtClean="0"/>
              <a:t> sample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2737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Conclusions and To </a:t>
            </a:r>
            <a:r>
              <a:rPr lang="en-US" altLang="zh-CN" dirty="0"/>
              <a:t>D</a:t>
            </a:r>
            <a:r>
              <a:rPr lang="en-US" altLang="zh-CN" dirty="0" smtClean="0"/>
              <a:t>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Apparently there are some single lepton events (enough or not?)</a:t>
            </a:r>
          </a:p>
          <a:p>
            <a:endParaRPr lang="en-US" altLang="zh-CN" dirty="0"/>
          </a:p>
          <a:p>
            <a:r>
              <a:rPr lang="en-US" altLang="zh-CN" dirty="0" smtClean="0"/>
              <a:t>Some of the cut conditions mentioned in the </a:t>
            </a:r>
            <a:r>
              <a:rPr lang="en-US" altLang="zh-CN" dirty="0" err="1" smtClean="0"/>
              <a:t>Wγγ</a:t>
            </a:r>
            <a:r>
              <a:rPr lang="en-US" altLang="zh-CN" dirty="0" smtClean="0"/>
              <a:t> paper was not used in the code                                    still learning</a:t>
            </a:r>
          </a:p>
          <a:p>
            <a:endParaRPr lang="en-US" altLang="zh-CN" dirty="0"/>
          </a:p>
          <a:p>
            <a:r>
              <a:rPr lang="en-US" altLang="zh-CN" dirty="0" smtClean="0"/>
              <a:t>A lot more to learn               transverse mass of two bodies?</a:t>
            </a:r>
          </a:p>
          <a:p>
            <a:r>
              <a:rPr lang="en-US" altLang="zh-CN" dirty="0" smtClean="0"/>
              <a:t>                                                 how to reconstruct?</a:t>
            </a:r>
          </a:p>
        </p:txBody>
      </p:sp>
    </p:spTree>
    <p:extLst>
      <p:ext uri="{BB962C8B-B14F-4D97-AF65-F5344CB8AC3E}">
        <p14:creationId xmlns:p14="http://schemas.microsoft.com/office/powerpoint/2010/main" val="67055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Conclusions and To </a:t>
            </a:r>
            <a:r>
              <a:rPr lang="en-US" altLang="zh-CN" dirty="0" smtClean="0"/>
              <a:t>Do optional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Run more signal and background events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Run some data collected 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Make comparisons between MC modeling and real data</a:t>
            </a:r>
          </a:p>
          <a:p>
            <a:endParaRPr lang="en-US" altLang="zh-CN" dirty="0"/>
          </a:p>
          <a:p>
            <a:r>
              <a:rPr lang="en-US" altLang="zh-CN" dirty="0" smtClean="0"/>
              <a:t>Optimize cut conditions by the power of resisting background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37426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Thanks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803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Brief list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Setup of analysis framework for </a:t>
            </a:r>
            <a:r>
              <a:rPr lang="en-US" altLang="zh-CN" dirty="0" err="1" smtClean="0"/>
              <a:t>WlnuGamVBS</a:t>
            </a:r>
            <a:r>
              <a:rPr lang="en-US" altLang="zh-CN" dirty="0" smtClean="0"/>
              <a:t> analysis</a:t>
            </a:r>
          </a:p>
          <a:p>
            <a:endParaRPr lang="en-US" altLang="zh-CN" dirty="0"/>
          </a:p>
          <a:p>
            <a:r>
              <a:rPr lang="en-US" altLang="zh-CN" dirty="0" smtClean="0"/>
              <a:t>Monte Carlo data set samples</a:t>
            </a:r>
          </a:p>
          <a:p>
            <a:endParaRPr lang="en-US" altLang="zh-CN" dirty="0"/>
          </a:p>
          <a:p>
            <a:r>
              <a:rPr lang="en-US" altLang="zh-CN" dirty="0" err="1" smtClean="0"/>
              <a:t>Preselection</a:t>
            </a:r>
            <a:r>
              <a:rPr lang="en-US" altLang="zh-CN" dirty="0"/>
              <a:t> </a:t>
            </a:r>
            <a:r>
              <a:rPr lang="en-US" altLang="zh-CN" dirty="0" smtClean="0"/>
              <a:t>and some cut conditions transplanted from </a:t>
            </a:r>
            <a:r>
              <a:rPr lang="en-US" altLang="zh-CN" dirty="0" err="1" smtClean="0"/>
              <a:t>Wγγ</a:t>
            </a:r>
            <a:r>
              <a:rPr lang="en-US" altLang="zh-CN" dirty="0" smtClean="0"/>
              <a:t> production cross-section measurement</a:t>
            </a:r>
          </a:p>
          <a:p>
            <a:endParaRPr lang="en-US" altLang="zh-CN" dirty="0"/>
          </a:p>
          <a:p>
            <a:r>
              <a:rPr lang="en-US" altLang="zh-CN" dirty="0" smtClean="0"/>
              <a:t>Some of the histogram results</a:t>
            </a:r>
          </a:p>
          <a:p>
            <a:endParaRPr lang="en-US" altLang="zh-CN" dirty="0"/>
          </a:p>
          <a:p>
            <a:r>
              <a:rPr lang="en-US" altLang="zh-CN" dirty="0" smtClean="0"/>
              <a:t>Conclusion and next step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821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 up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517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6" t="5668" r="1398" b="6565"/>
          <a:stretch/>
        </p:blipFill>
        <p:spPr>
          <a:xfrm>
            <a:off x="313126" y="1631930"/>
            <a:ext cx="7078274" cy="4420552"/>
          </a:xfr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Histograms — </a:t>
            </a:r>
            <a:r>
              <a:rPr lang="en-US" altLang="zh-CN" dirty="0" err="1" smtClean="0"/>
              <a:t>wenu</a:t>
            </a:r>
            <a:r>
              <a:rPr lang="en-US" altLang="zh-CN" dirty="0" smtClean="0"/>
              <a:t> sample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071360" y="3242041"/>
            <a:ext cx="4175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Number of electrons</a:t>
            </a:r>
          </a:p>
          <a:p>
            <a:r>
              <a:rPr lang="en-US" altLang="zh-CN" sz="3600" dirty="0" smtClean="0"/>
              <a:t>After </a:t>
            </a:r>
            <a:r>
              <a:rPr lang="en-US" altLang="zh-CN" sz="3600" dirty="0" err="1" smtClean="0"/>
              <a:t>preselection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8138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0" t="5020" r="1507" b="5461"/>
          <a:stretch/>
        </p:blipFill>
        <p:spPr>
          <a:xfrm>
            <a:off x="243840" y="1690688"/>
            <a:ext cx="7147560" cy="4511040"/>
          </a:xfr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Histograms — </a:t>
            </a:r>
            <a:r>
              <a:rPr lang="en-US" altLang="zh-CN" dirty="0" err="1" smtClean="0"/>
              <a:t>wenu</a:t>
            </a:r>
            <a:r>
              <a:rPr lang="en-US" altLang="zh-CN" dirty="0" smtClean="0"/>
              <a:t> sample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391400" y="1690688"/>
            <a:ext cx="4175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Number of electrons</a:t>
            </a:r>
          </a:p>
          <a:p>
            <a:r>
              <a:rPr lang="en-US" altLang="zh-CN" sz="3600" dirty="0" smtClean="0"/>
              <a:t>After more selection</a:t>
            </a:r>
            <a:endParaRPr lang="zh-CN" altLang="en-US" sz="3600" dirty="0"/>
          </a:p>
        </p:txBody>
      </p:sp>
      <p:sp>
        <p:nvSpPr>
          <p:cNvPr id="3" name="文本框 2"/>
          <p:cNvSpPr txBox="1"/>
          <p:nvPr/>
        </p:nvSpPr>
        <p:spPr>
          <a:xfrm>
            <a:off x="7101840" y="3002280"/>
            <a:ext cx="4815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--OQ</a:t>
            </a:r>
          </a:p>
          <a:p>
            <a:r>
              <a:rPr lang="en-US" altLang="zh-CN" sz="3600" dirty="0" smtClean="0"/>
              <a:t>--PID</a:t>
            </a:r>
          </a:p>
          <a:p>
            <a:r>
              <a:rPr lang="en-US" altLang="zh-CN" sz="3600" dirty="0" smtClean="0"/>
              <a:t>--Isolation Cut</a:t>
            </a:r>
          </a:p>
          <a:p>
            <a:r>
              <a:rPr lang="en-US" altLang="zh-CN" sz="3600" dirty="0" smtClean="0"/>
              <a:t>--crack region Cut</a:t>
            </a:r>
          </a:p>
          <a:p>
            <a:r>
              <a:rPr lang="en-US" altLang="zh-CN" sz="3600" dirty="0" smtClean="0"/>
              <a:t>--PID medium</a:t>
            </a:r>
          </a:p>
        </p:txBody>
      </p:sp>
    </p:spTree>
    <p:extLst>
      <p:ext uri="{BB962C8B-B14F-4D97-AF65-F5344CB8AC3E}">
        <p14:creationId xmlns:p14="http://schemas.microsoft.com/office/powerpoint/2010/main" val="188183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2" t="5380" r="1391" b="5820"/>
          <a:stretch/>
        </p:blipFill>
        <p:spPr>
          <a:xfrm>
            <a:off x="228599" y="1563824"/>
            <a:ext cx="7284721" cy="4654095"/>
          </a:xfr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Histograms — </a:t>
            </a:r>
            <a:r>
              <a:rPr lang="en-US" altLang="zh-CN" dirty="0" err="1" smtClean="0"/>
              <a:t>wenu</a:t>
            </a:r>
            <a:r>
              <a:rPr lang="en-US" altLang="zh-CN" dirty="0" smtClean="0"/>
              <a:t> sample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117080" y="2566221"/>
            <a:ext cx="4739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Number of </a:t>
            </a:r>
            <a:r>
              <a:rPr lang="en-US" altLang="zh-CN" sz="3600" dirty="0" err="1" smtClean="0"/>
              <a:t>muons</a:t>
            </a:r>
            <a:r>
              <a:rPr lang="en-US" altLang="zh-CN" sz="3600" dirty="0"/>
              <a:t> </a:t>
            </a:r>
            <a:r>
              <a:rPr lang="en-US" altLang="zh-CN" sz="3600" dirty="0" smtClean="0"/>
              <a:t>after</a:t>
            </a:r>
          </a:p>
          <a:p>
            <a:endParaRPr lang="en-US" altLang="zh-CN" sz="3600" dirty="0"/>
          </a:p>
          <a:p>
            <a:r>
              <a:rPr lang="en-US" altLang="zh-CN" sz="3600" dirty="0" smtClean="0"/>
              <a:t>--</a:t>
            </a:r>
            <a:r>
              <a:rPr lang="en-US" altLang="zh-CN" sz="3600" dirty="0" err="1" smtClean="0"/>
              <a:t>Preselection</a:t>
            </a:r>
            <a:endParaRPr lang="en-US" altLang="zh-CN" sz="3600" dirty="0" smtClean="0"/>
          </a:p>
          <a:p>
            <a:endParaRPr lang="en-US" altLang="zh-CN" sz="3600" dirty="0"/>
          </a:p>
          <a:p>
            <a:r>
              <a:rPr lang="en-US" altLang="zh-CN" sz="3600" dirty="0" smtClean="0"/>
              <a:t>--Isolation Cut </a:t>
            </a:r>
          </a:p>
        </p:txBody>
      </p:sp>
    </p:spTree>
    <p:extLst>
      <p:ext uri="{BB962C8B-B14F-4D97-AF65-F5344CB8AC3E}">
        <p14:creationId xmlns:p14="http://schemas.microsoft.com/office/powerpoint/2010/main" val="272747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5048" r="1821" b="5488"/>
          <a:stretch/>
        </p:blipFill>
        <p:spPr>
          <a:xfrm>
            <a:off x="137159" y="1690688"/>
            <a:ext cx="7559041" cy="4603432"/>
          </a:xfr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Histograms — </a:t>
            </a:r>
            <a:r>
              <a:rPr lang="en-US" altLang="zh-CN" dirty="0" err="1" smtClean="0"/>
              <a:t>wmunu</a:t>
            </a:r>
            <a:r>
              <a:rPr lang="en-US" altLang="zh-CN" dirty="0" smtClean="0"/>
              <a:t> sample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101840" y="2662921"/>
            <a:ext cx="5288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Number of electrons after </a:t>
            </a:r>
          </a:p>
          <a:p>
            <a:r>
              <a:rPr lang="en-US" altLang="zh-CN" sz="3600" dirty="0" smtClean="0"/>
              <a:t>--</a:t>
            </a:r>
            <a:r>
              <a:rPr lang="en-US" altLang="zh-CN" sz="3600" dirty="0" err="1"/>
              <a:t>P</a:t>
            </a:r>
            <a:r>
              <a:rPr lang="en-US" altLang="zh-CN" sz="3600" dirty="0" err="1" smtClean="0"/>
              <a:t>reselection</a:t>
            </a:r>
            <a:r>
              <a:rPr lang="zh-CN" altLang="en-US" sz="3600" dirty="0" smtClean="0"/>
              <a:t> </a:t>
            </a:r>
            <a:endParaRPr lang="en-US" altLang="zh-CN" sz="3600" dirty="0" smtClean="0"/>
          </a:p>
        </p:txBody>
      </p:sp>
      <p:sp>
        <p:nvSpPr>
          <p:cNvPr id="6" name="文本框 5"/>
          <p:cNvSpPr txBox="1"/>
          <p:nvPr/>
        </p:nvSpPr>
        <p:spPr>
          <a:xfrm>
            <a:off x="7117080" y="3863250"/>
            <a:ext cx="4815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--OQ</a:t>
            </a:r>
          </a:p>
          <a:p>
            <a:r>
              <a:rPr lang="en-US" altLang="zh-CN" sz="3600" dirty="0" smtClean="0"/>
              <a:t>--PID</a:t>
            </a:r>
          </a:p>
          <a:p>
            <a:r>
              <a:rPr lang="en-US" altLang="zh-CN" sz="3600" dirty="0" smtClean="0"/>
              <a:t>--Isolation Cut</a:t>
            </a:r>
          </a:p>
          <a:p>
            <a:r>
              <a:rPr lang="en-US" altLang="zh-CN" sz="3600" dirty="0" smtClean="0"/>
              <a:t>--crack region Cut</a:t>
            </a:r>
          </a:p>
          <a:p>
            <a:r>
              <a:rPr lang="en-US" altLang="zh-CN" sz="3600" dirty="0" smtClean="0"/>
              <a:t>--PID medium</a:t>
            </a:r>
          </a:p>
        </p:txBody>
      </p:sp>
    </p:spTree>
    <p:extLst>
      <p:ext uri="{BB962C8B-B14F-4D97-AF65-F5344CB8AC3E}">
        <p14:creationId xmlns:p14="http://schemas.microsoft.com/office/powerpoint/2010/main" val="223551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0" t="5276" r="1464" b="4789"/>
          <a:stretch/>
        </p:blipFill>
        <p:spPr>
          <a:xfrm>
            <a:off x="0" y="1690688"/>
            <a:ext cx="7604760" cy="4603432"/>
          </a:xfr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Histograms — </a:t>
            </a:r>
            <a:r>
              <a:rPr lang="en-US" altLang="zh-CN" dirty="0" err="1" smtClean="0"/>
              <a:t>wmunu</a:t>
            </a:r>
            <a:r>
              <a:rPr lang="en-US" altLang="zh-CN" dirty="0" smtClean="0"/>
              <a:t> sample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117080" y="2566221"/>
            <a:ext cx="4739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Number of </a:t>
            </a:r>
            <a:r>
              <a:rPr lang="en-US" altLang="zh-CN" sz="3600" dirty="0" err="1" smtClean="0"/>
              <a:t>muons</a:t>
            </a:r>
            <a:r>
              <a:rPr lang="en-US" altLang="zh-CN" sz="3600" dirty="0"/>
              <a:t> </a:t>
            </a:r>
            <a:r>
              <a:rPr lang="en-US" altLang="zh-CN" sz="3600" dirty="0" smtClean="0"/>
              <a:t>after</a:t>
            </a:r>
          </a:p>
          <a:p>
            <a:endParaRPr lang="en-US" altLang="zh-CN" sz="3600" dirty="0"/>
          </a:p>
          <a:p>
            <a:r>
              <a:rPr lang="en-US" altLang="zh-CN" sz="3600" dirty="0" smtClean="0"/>
              <a:t>--</a:t>
            </a:r>
            <a:r>
              <a:rPr lang="en-US" altLang="zh-CN" sz="3600" dirty="0" err="1" smtClean="0"/>
              <a:t>Preselection</a:t>
            </a:r>
            <a:endParaRPr lang="en-US" altLang="zh-CN" sz="3600" dirty="0" smtClean="0"/>
          </a:p>
          <a:p>
            <a:endParaRPr lang="en-US" altLang="zh-CN" sz="3600" dirty="0"/>
          </a:p>
          <a:p>
            <a:r>
              <a:rPr lang="en-US" altLang="zh-CN" sz="3600" dirty="0" smtClean="0"/>
              <a:t>--Isolation Cut </a:t>
            </a:r>
          </a:p>
        </p:txBody>
      </p:sp>
    </p:spTree>
    <p:extLst>
      <p:ext uri="{BB962C8B-B14F-4D97-AF65-F5344CB8AC3E}">
        <p14:creationId xmlns:p14="http://schemas.microsoft.com/office/powerpoint/2010/main" val="60968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3" t="5376" r="1412" b="5019"/>
          <a:stretch/>
        </p:blipFill>
        <p:spPr>
          <a:xfrm>
            <a:off x="76200" y="1554479"/>
            <a:ext cx="7498080" cy="4541521"/>
          </a:xfr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Histograms — </a:t>
            </a:r>
            <a:r>
              <a:rPr lang="en-US" altLang="zh-CN" dirty="0" err="1" smtClean="0"/>
              <a:t>wtaunu</a:t>
            </a:r>
            <a:r>
              <a:rPr lang="en-US" altLang="zh-CN" dirty="0" smtClean="0"/>
              <a:t> sample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109460" y="2480041"/>
            <a:ext cx="5288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Number of electrons after </a:t>
            </a:r>
          </a:p>
          <a:p>
            <a:r>
              <a:rPr lang="en-US" altLang="zh-CN" sz="3600" dirty="0" smtClean="0"/>
              <a:t>--</a:t>
            </a:r>
            <a:r>
              <a:rPr lang="en-US" altLang="zh-CN" sz="3600" dirty="0" err="1"/>
              <a:t>P</a:t>
            </a:r>
            <a:r>
              <a:rPr lang="en-US" altLang="zh-CN" sz="3600" dirty="0" err="1" smtClean="0"/>
              <a:t>reselection</a:t>
            </a:r>
            <a:r>
              <a:rPr lang="zh-CN" altLang="en-US" sz="3600" dirty="0" smtClean="0"/>
              <a:t> </a:t>
            </a:r>
            <a:endParaRPr lang="en-US" altLang="zh-CN" sz="3600" dirty="0" smtClean="0"/>
          </a:p>
        </p:txBody>
      </p:sp>
      <p:sp>
        <p:nvSpPr>
          <p:cNvPr id="6" name="文本框 5"/>
          <p:cNvSpPr txBox="1"/>
          <p:nvPr/>
        </p:nvSpPr>
        <p:spPr>
          <a:xfrm>
            <a:off x="7109460" y="3680370"/>
            <a:ext cx="4815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--OQ</a:t>
            </a:r>
          </a:p>
          <a:p>
            <a:r>
              <a:rPr lang="en-US" altLang="zh-CN" sz="3600" dirty="0" smtClean="0"/>
              <a:t>--PID</a:t>
            </a:r>
          </a:p>
          <a:p>
            <a:r>
              <a:rPr lang="en-US" altLang="zh-CN" sz="3600" dirty="0" smtClean="0"/>
              <a:t>--Isolation Cut</a:t>
            </a:r>
          </a:p>
          <a:p>
            <a:r>
              <a:rPr lang="en-US" altLang="zh-CN" sz="3600" dirty="0" smtClean="0"/>
              <a:t>--crack region Cut</a:t>
            </a:r>
          </a:p>
          <a:p>
            <a:r>
              <a:rPr lang="en-US" altLang="zh-CN" sz="3600" dirty="0" smtClean="0"/>
              <a:t>--PID medium</a:t>
            </a:r>
          </a:p>
        </p:txBody>
      </p:sp>
    </p:spTree>
    <p:extLst>
      <p:ext uri="{BB962C8B-B14F-4D97-AF65-F5344CB8AC3E}">
        <p14:creationId xmlns:p14="http://schemas.microsoft.com/office/powerpoint/2010/main" val="37097255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1" t="5812" r="1403" b="5790"/>
          <a:stretch/>
        </p:blipFill>
        <p:spPr>
          <a:xfrm>
            <a:off x="0" y="1431608"/>
            <a:ext cx="7818120" cy="4877752"/>
          </a:xfr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Histograms — </a:t>
            </a:r>
            <a:r>
              <a:rPr lang="en-US" altLang="zh-CN" dirty="0" err="1" smtClean="0"/>
              <a:t>wtaunu</a:t>
            </a:r>
            <a:r>
              <a:rPr lang="en-US" altLang="zh-CN" dirty="0" smtClean="0"/>
              <a:t> sample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117080" y="2566221"/>
            <a:ext cx="4739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Number of </a:t>
            </a:r>
            <a:r>
              <a:rPr lang="en-US" altLang="zh-CN" sz="3600" dirty="0" err="1" smtClean="0"/>
              <a:t>muons</a:t>
            </a:r>
            <a:r>
              <a:rPr lang="en-US" altLang="zh-CN" sz="3600" dirty="0"/>
              <a:t> </a:t>
            </a:r>
            <a:r>
              <a:rPr lang="en-US" altLang="zh-CN" sz="3600" dirty="0" smtClean="0"/>
              <a:t>after</a:t>
            </a:r>
          </a:p>
          <a:p>
            <a:endParaRPr lang="en-US" altLang="zh-CN" sz="3600" dirty="0"/>
          </a:p>
          <a:p>
            <a:r>
              <a:rPr lang="en-US" altLang="zh-CN" sz="3600" dirty="0" smtClean="0"/>
              <a:t>--</a:t>
            </a:r>
            <a:r>
              <a:rPr lang="en-US" altLang="zh-CN" sz="3600" dirty="0" err="1" smtClean="0"/>
              <a:t>Preselection</a:t>
            </a:r>
            <a:endParaRPr lang="en-US" altLang="zh-CN" sz="3600" dirty="0" smtClean="0"/>
          </a:p>
          <a:p>
            <a:endParaRPr lang="en-US" altLang="zh-CN" sz="3600" dirty="0"/>
          </a:p>
          <a:p>
            <a:r>
              <a:rPr lang="en-US" altLang="zh-CN" sz="3600" dirty="0" smtClean="0"/>
              <a:t>--Isolation Cut </a:t>
            </a:r>
          </a:p>
        </p:txBody>
      </p:sp>
    </p:spTree>
    <p:extLst>
      <p:ext uri="{BB962C8B-B14F-4D97-AF65-F5344CB8AC3E}">
        <p14:creationId xmlns:p14="http://schemas.microsoft.com/office/powerpoint/2010/main" val="160025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Setup of analysis framework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Utilize </a:t>
            </a:r>
            <a:r>
              <a:rPr lang="en-US" altLang="zh-CN" dirty="0" err="1" smtClean="0"/>
              <a:t>ZnunuGamVBS</a:t>
            </a:r>
            <a:r>
              <a:rPr lang="en-US" altLang="zh-CN" dirty="0" smtClean="0"/>
              <a:t> analysis framework to build </a:t>
            </a:r>
            <a:r>
              <a:rPr lang="en-US" altLang="zh-CN" dirty="0" err="1" smtClean="0"/>
              <a:t>WlnuGam</a:t>
            </a:r>
            <a:r>
              <a:rPr lang="en-US" altLang="zh-CN" dirty="0" smtClean="0"/>
              <a:t> analysis framework. </a:t>
            </a:r>
          </a:p>
          <a:p>
            <a:r>
              <a:rPr lang="en-US" altLang="zh-CN" dirty="0" smtClean="0"/>
              <a:t>Using </a:t>
            </a:r>
            <a:r>
              <a:rPr lang="en-US" altLang="zh-CN" dirty="0" err="1"/>
              <a:t>AnalysisBase</a:t>
            </a:r>
            <a:r>
              <a:rPr lang="en-US" altLang="zh-CN" dirty="0"/>
              <a:t>/21.2.85 [</a:t>
            </a:r>
            <a:r>
              <a:rPr lang="en-US" altLang="zh-CN" dirty="0" err="1"/>
              <a:t>cmake</a:t>
            </a:r>
            <a:r>
              <a:rPr lang="en-US" altLang="zh-CN" dirty="0"/>
              <a:t>] with platform </a:t>
            </a:r>
            <a:r>
              <a:rPr lang="en-US" altLang="zh-CN" dirty="0" smtClean="0"/>
              <a:t>x86_64-centos7-gcc8-opt. (</a:t>
            </a:r>
            <a:r>
              <a:rPr lang="en-US" altLang="zh-CN" dirty="0"/>
              <a:t>Xi talked about how we made this.)</a:t>
            </a:r>
          </a:p>
          <a:p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566671"/>
            <a:ext cx="6108510" cy="271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00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Monte Carlo dataset samples for signal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~/</a:t>
            </a:r>
            <a:r>
              <a:rPr lang="en-US" altLang="zh-CN" dirty="0" err="1"/>
              <a:t>HGam</a:t>
            </a:r>
            <a:r>
              <a:rPr lang="en-US" altLang="zh-CN" dirty="0"/>
              <a:t>/source/</a:t>
            </a:r>
            <a:r>
              <a:rPr lang="en-US" altLang="zh-CN" dirty="0" err="1"/>
              <a:t>ZnunuGamVBS_pack</a:t>
            </a:r>
            <a:r>
              <a:rPr lang="en-US" altLang="zh-CN" dirty="0"/>
              <a:t>/data/mc16a.txt</a:t>
            </a:r>
            <a:endParaRPr lang="zh-CN" altLang="en-US" dirty="0"/>
          </a:p>
          <a:p>
            <a:r>
              <a:rPr lang="en-US" altLang="zh-CN" dirty="0" smtClean="0"/>
              <a:t>mc16_13TeV.361273.MGPy8EG_NNPDF30LO_A14NNPDF23LO_Wenugamma2jEWK_Pty130.deriv.DAOD_EXOT6.e7307_s3126_r9364_p3654</a:t>
            </a:r>
            <a:endParaRPr lang="en-US" altLang="zh-CN" dirty="0"/>
          </a:p>
          <a:p>
            <a:r>
              <a:rPr lang="en-US" altLang="zh-CN" dirty="0"/>
              <a:t>mc16_13TeV.361274.MGPy8EG_NNPDF30LO_A14NNPDF23LO_Wmunugamma2jEWK_Pty130.deriv.DAOD_EXOT6.e7307_s3126_r9364_p3654</a:t>
            </a:r>
          </a:p>
          <a:p>
            <a:r>
              <a:rPr lang="en-US" altLang="zh-CN" dirty="0" smtClean="0"/>
              <a:t>mc16_13TeV.361275.MGPy8EG_NNPDF30LO_A14NNPDF23LO_Wtaunugamma2jEWK_Pty130.deriv.DAOD_EXOT6.e7307_s3126_r9364_p3654</a:t>
            </a:r>
          </a:p>
        </p:txBody>
      </p:sp>
    </p:spTree>
    <p:extLst>
      <p:ext uri="{BB962C8B-B14F-4D97-AF65-F5344CB8AC3E}">
        <p14:creationId xmlns:p14="http://schemas.microsoft.com/office/powerpoint/2010/main" val="69491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Monte Carlo dataset samples for 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Run as a trial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mc16_13TeV.364504.Sherpa_222_NNPDF30NNLO_eegamma_pty_140_E_CMS.deriv.DAOD_EXOT6.e5928_s3126_r9364_p3654</a:t>
            </a:r>
          </a:p>
          <a:p>
            <a:endParaRPr lang="en-US" altLang="zh-CN" dirty="0"/>
          </a:p>
          <a:p>
            <a:r>
              <a:rPr lang="en-US" altLang="zh-CN" dirty="0"/>
              <a:t>mc16_13TeV.364509.Sherpa_222_NNPDF30NNLO_mumugamma_pty_140_E_CMS.deriv.DAOD_EXOT6.e5928_s3126_r9364_p3654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8980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Preselection</a:t>
            </a:r>
            <a:r>
              <a:rPr lang="en-US" altLang="zh-CN" dirty="0" smtClean="0"/>
              <a:t> in the code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For electrons:</a:t>
                </a:r>
              </a:p>
              <a:p>
                <a:r>
                  <a:rPr lang="en-US" altLang="zh-CN" dirty="0" smtClean="0"/>
                  <a:t>The pseudo-rapidity of the electron energy cluster must be within the range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CN" altLang="en-US" i="1" smtClean="0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&lt;2.47</m:t>
                    </m:r>
                  </m:oMath>
                </a14:m>
                <a:r>
                  <a:rPr lang="en-US" altLang="zh-CN" dirty="0" smtClean="0"/>
                  <a:t>  </a:t>
                </a:r>
              </a:p>
              <a:p>
                <a:r>
                  <a:rPr lang="en-US" altLang="zh-CN" dirty="0" smtClean="0"/>
                  <a:t>cluster transverse energy should satisfy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𝑐𝑙</m:t>
                        </m:r>
                      </m:sup>
                    </m:sSub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&gt;20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𝐺𝑒𝑉</m:t>
                    </m:r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Electron track is required to be pointing towards the primary vertex of interaction of each event  =&gt;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altLang="zh-C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unc>
                          <m:funcPr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zh-CN" alt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</m:func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&lt;0.5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𝑚𝑚</m:t>
                    </m:r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 &amp;&amp;</m:t>
                    </m:r>
                    <m:f>
                      <m:f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zh-CN" alt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&lt;6</m:t>
                    </m:r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Above are currently applied </a:t>
                </a:r>
                <a:r>
                  <a:rPr lang="en-US" altLang="zh-CN" dirty="0" err="1" smtClean="0"/>
                  <a:t>preselection</a:t>
                </a:r>
                <a:r>
                  <a:rPr lang="en-US" altLang="zh-CN" dirty="0" smtClean="0"/>
                  <a:t> condition of electron</a:t>
                </a:r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 r="-179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569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Preselection</a:t>
            </a:r>
            <a:r>
              <a:rPr lang="en-US" altLang="zh-CN" dirty="0" smtClean="0"/>
              <a:t> in the code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For </a:t>
                </a:r>
                <a:r>
                  <a:rPr lang="en-US" altLang="zh-CN" dirty="0" err="1" smtClean="0"/>
                  <a:t>muons</a:t>
                </a:r>
                <a:r>
                  <a:rPr lang="en-US" altLang="zh-CN" dirty="0" smtClean="0"/>
                  <a:t>:</a:t>
                </a:r>
              </a:p>
              <a:p>
                <a:r>
                  <a:rPr lang="en-US" altLang="zh-CN" dirty="0" smtClean="0"/>
                  <a:t>Should be reconstructed within the range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CN" altLang="en-US" i="1" smtClean="0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&lt;2.4</m:t>
                    </m:r>
                  </m:oMath>
                </a14:m>
                <a:r>
                  <a:rPr lang="en-US" altLang="zh-CN" dirty="0" smtClean="0"/>
                  <a:t> </a:t>
                </a:r>
              </a:p>
              <a:p>
                <a:r>
                  <a:rPr lang="en-US" altLang="zh-CN" b="0" dirty="0" smtClean="0"/>
                  <a:t>High transverse momentum</a:t>
                </a:r>
                <a14:m>
                  <m:oMath xmlns:m="http://schemas.openxmlformats.org/officeDocument/2006/math">
                    <m:r>
                      <a:rPr lang="en-US" altLang="zh-CN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&gt;20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𝐺𝑒𝑉</m:t>
                    </m:r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Come from the vertex of interaction, </a:t>
                </a:r>
              </a:p>
              <a:p>
                <a:r>
                  <a:rPr lang="en-US" altLang="zh-CN" dirty="0" smtClean="0"/>
                  <a:t>=&gt;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altLang="zh-C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unc>
                          <m:funcPr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zh-CN" alt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</m:func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&lt;0.5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𝑚𝑚</m:t>
                    </m:r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 &amp;&amp;</m:t>
                    </m:r>
                    <m:f>
                      <m:f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zh-CN" alt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&lt;3</m:t>
                    </m:r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Above are currently applied </a:t>
                </a:r>
                <a:r>
                  <a:rPr lang="en-US" altLang="zh-CN" dirty="0" err="1" smtClean="0"/>
                  <a:t>preselection</a:t>
                </a:r>
                <a:r>
                  <a:rPr lang="en-US" altLang="zh-CN" dirty="0" smtClean="0"/>
                  <a:t> condition of </a:t>
                </a:r>
                <a:r>
                  <a:rPr lang="en-US" altLang="zh-CN" dirty="0" err="1" smtClean="0"/>
                  <a:t>muons</a:t>
                </a:r>
                <a:endParaRPr lang="en-US" altLang="zh-CN" dirty="0" smtClean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542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9" t="8905" r="8905"/>
          <a:stretch/>
        </p:blipFill>
        <p:spPr>
          <a:xfrm>
            <a:off x="3550920" y="3230880"/>
            <a:ext cx="8595360" cy="362712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9" t="9244" r="8941" b="3739"/>
          <a:stretch/>
        </p:blipFill>
        <p:spPr>
          <a:xfrm>
            <a:off x="3550920" y="0"/>
            <a:ext cx="8641080" cy="323088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005840" y="2584549"/>
            <a:ext cx="1722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err="1" smtClean="0"/>
              <a:t>Cutflow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167640" y="914401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Number of </a:t>
            </a:r>
            <a:r>
              <a:rPr lang="en-US" altLang="zh-CN" sz="2800" dirty="0" err="1" smtClean="0"/>
              <a:t>muons</a:t>
            </a:r>
            <a:r>
              <a:rPr lang="en-US" altLang="zh-CN" sz="2800" dirty="0" smtClean="0"/>
              <a:t> from </a:t>
            </a:r>
            <a:r>
              <a:rPr lang="en-US" altLang="zh-CN" sz="2800" dirty="0" err="1" smtClean="0"/>
              <a:t>Wmunu</a:t>
            </a:r>
            <a:r>
              <a:rPr lang="en-US" altLang="zh-CN" sz="2800" dirty="0" smtClean="0"/>
              <a:t> sample</a:t>
            </a:r>
            <a:endParaRPr lang="zh-CN" altLang="en-US" sz="2800" dirty="0"/>
          </a:p>
        </p:txBody>
      </p:sp>
      <p:sp>
        <p:nvSpPr>
          <p:cNvPr id="9" name="文本框 8"/>
          <p:cNvSpPr txBox="1"/>
          <p:nvPr/>
        </p:nvSpPr>
        <p:spPr>
          <a:xfrm>
            <a:off x="167640" y="4567386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Number of electrons from </a:t>
            </a:r>
            <a:r>
              <a:rPr lang="en-US" altLang="zh-CN" sz="2800" dirty="0" err="1" smtClean="0"/>
              <a:t>Wenu</a:t>
            </a:r>
            <a:r>
              <a:rPr lang="en-US" altLang="zh-CN" sz="2800" dirty="0" smtClean="0"/>
              <a:t> sample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4632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3" t="9354" r="2697" b="5664"/>
          <a:stretch/>
        </p:blipFill>
        <p:spPr>
          <a:xfrm>
            <a:off x="-2" y="3320675"/>
            <a:ext cx="6233161" cy="3314459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3" t="9499" r="2665" b="5513"/>
          <a:stretch/>
        </p:blipFill>
        <p:spPr>
          <a:xfrm>
            <a:off x="6233159" y="0"/>
            <a:ext cx="5958841" cy="327832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6" t="8489" r="2096" b="5606"/>
          <a:stretch/>
        </p:blipFill>
        <p:spPr>
          <a:xfrm>
            <a:off x="6233159" y="3314458"/>
            <a:ext cx="5958841" cy="3320676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688077" y="4310081"/>
            <a:ext cx="2545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err="1" smtClean="0"/>
              <a:t>Wenu</a:t>
            </a:r>
            <a:endParaRPr lang="zh-CN" altLang="en-US" sz="4000" dirty="0"/>
          </a:p>
        </p:txBody>
      </p:sp>
      <p:sp>
        <p:nvSpPr>
          <p:cNvPr id="9" name="文本框 8"/>
          <p:cNvSpPr txBox="1"/>
          <p:nvPr/>
        </p:nvSpPr>
        <p:spPr>
          <a:xfrm>
            <a:off x="9212579" y="949342"/>
            <a:ext cx="2545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err="1" smtClean="0"/>
              <a:t>Wmunu</a:t>
            </a:r>
            <a:endParaRPr lang="zh-CN" altLang="en-US" sz="4000" dirty="0"/>
          </a:p>
        </p:txBody>
      </p:sp>
      <p:sp>
        <p:nvSpPr>
          <p:cNvPr id="10" name="文本框 9"/>
          <p:cNvSpPr txBox="1"/>
          <p:nvPr/>
        </p:nvSpPr>
        <p:spPr>
          <a:xfrm>
            <a:off x="9212579" y="4249098"/>
            <a:ext cx="1943101" cy="725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err="1" smtClean="0"/>
              <a:t>Wtaunu</a:t>
            </a:r>
            <a:endParaRPr lang="zh-CN" altLang="en-US" sz="4000" dirty="0"/>
          </a:p>
        </p:txBody>
      </p:sp>
      <p:sp>
        <p:nvSpPr>
          <p:cNvPr id="12" name="文本框 11"/>
          <p:cNvSpPr txBox="1"/>
          <p:nvPr/>
        </p:nvSpPr>
        <p:spPr>
          <a:xfrm>
            <a:off x="0" y="0"/>
            <a:ext cx="5669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Number of Electrons in </a:t>
            </a:r>
            <a:r>
              <a:rPr lang="en-US" altLang="zh-CN" sz="4000" dirty="0"/>
              <a:t>O</a:t>
            </a:r>
            <a:r>
              <a:rPr lang="en-US" altLang="zh-CN" sz="4000" dirty="0" smtClean="0"/>
              <a:t>ne Event after Selection</a:t>
            </a:r>
            <a:endParaRPr lang="zh-CN" altLang="en-US" sz="4000" dirty="0"/>
          </a:p>
        </p:txBody>
      </p:sp>
      <p:sp>
        <p:nvSpPr>
          <p:cNvPr id="2" name="文本框 1"/>
          <p:cNvSpPr txBox="1"/>
          <p:nvPr/>
        </p:nvSpPr>
        <p:spPr>
          <a:xfrm>
            <a:off x="129653" y="1537227"/>
            <a:ext cx="54099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 smtClean="0"/>
              <a:t>Preselection</a:t>
            </a:r>
            <a:r>
              <a:rPr lang="en-US" altLang="zh-CN" sz="3200" dirty="0" smtClean="0"/>
              <a:t>, OQ, PID, isolation cut, crack region cut, PID medium 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0539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491</Words>
  <Application>Microsoft Office PowerPoint</Application>
  <PresentationFormat>宽屏</PresentationFormat>
  <Paragraphs>138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3" baseType="lpstr">
      <vt:lpstr>宋体</vt:lpstr>
      <vt:lpstr>Arial</vt:lpstr>
      <vt:lpstr>Calibri</vt:lpstr>
      <vt:lpstr>Calibri Light</vt:lpstr>
      <vt:lpstr>Cambria Math</vt:lpstr>
      <vt:lpstr>Office 主题</vt:lpstr>
      <vt:lpstr>Status Report of Learning  of Wγ Analysis</vt:lpstr>
      <vt:lpstr>Brief list</vt:lpstr>
      <vt:lpstr>Setup of analysis framework</vt:lpstr>
      <vt:lpstr>Monte Carlo dataset samples for signal</vt:lpstr>
      <vt:lpstr>Monte Carlo dataset samples for background</vt:lpstr>
      <vt:lpstr>Preselection in the code</vt:lpstr>
      <vt:lpstr>Preselection in the code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Number of photons</vt:lpstr>
      <vt:lpstr>Number of photons</vt:lpstr>
      <vt:lpstr>Missing Transverse Energy</vt:lpstr>
      <vt:lpstr>Missing Transverse Energy</vt:lpstr>
      <vt:lpstr>Conclusions and To Do</vt:lpstr>
      <vt:lpstr>Conclusions and To Do optional</vt:lpstr>
      <vt:lpstr>Thanks</vt:lpstr>
      <vt:lpstr>Back up</vt:lpstr>
      <vt:lpstr>Histograms — wenu sample</vt:lpstr>
      <vt:lpstr>Histograms — wenu sample</vt:lpstr>
      <vt:lpstr>Histograms — wenu sample</vt:lpstr>
      <vt:lpstr>Histograms — wmunu sample</vt:lpstr>
      <vt:lpstr>Histograms — wmunu sample</vt:lpstr>
      <vt:lpstr>Histograms — wtaunu sample</vt:lpstr>
      <vt:lpstr>Histograms — wtaunu sample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Report of Wγ Analysis</dc:title>
  <dc:creator>王 震</dc:creator>
  <cp:lastModifiedBy>王 震</cp:lastModifiedBy>
  <cp:revision>60</cp:revision>
  <dcterms:created xsi:type="dcterms:W3CDTF">2019-08-01T12:55:17Z</dcterms:created>
  <dcterms:modified xsi:type="dcterms:W3CDTF">2019-08-07T07:57:22Z</dcterms:modified>
</cp:coreProperties>
</file>