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CB648-D197-40FC-81FC-4B44568D986D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284DB-774B-4F47-9382-521F8E0464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757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AF365-2483-4A3A-849B-795B96F1D72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82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451830-7E74-4AB4-B1D1-1CD987C81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B4D47D2-C32B-4514-9885-CE005762C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AA9C31-358D-4329-99D1-2C340D87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0EF-EC9B-4142-A10E-A27157121B54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67DF3C-6DAE-4E9A-9C0E-ADC89461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78D085-CFBE-428F-A535-AA532F1C0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16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3FC9E5-0C5B-490D-BC94-4070E751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C3E77B6-A057-4D8B-B390-AE3454FBB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55228B-A33E-4063-BDC9-974A259E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0EF-EC9B-4142-A10E-A27157121B54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A97D9D-B72A-4BDD-89F8-B2E8BCFB1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4FC965-E92D-42DA-B72C-D904164D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796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50F67E2-8B40-49C4-BFA7-6FC3F2A5F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3E50E43-46AD-4C73-9C76-E99A21770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DCB477-EBF5-4DDE-8764-4F66A2E3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0EF-EC9B-4142-A10E-A27157121B54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7372FE-A200-42DB-A890-F3745E03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F1F9FE-CE88-41DE-9D68-CEDFB359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61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627EB7-A305-466E-A873-BE7272E49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0E46F7-BE5D-4801-A2BD-0FEB880A8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62C2F3-7EFC-49F9-BF15-1B2B331E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0EF-EC9B-4142-A10E-A27157121B54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F83739-FD7F-4822-942A-B3FC7A03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3FD2AF-5410-456C-8D2F-29F65846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36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565385-3AA9-4B91-A359-56E93B7F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B10933E-F6EA-4A30-BD40-091EB125F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C68324-454B-44B3-BF53-15D880510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0EF-EC9B-4142-A10E-A27157121B54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EADB14-A5CE-43BD-AB0B-E515704F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E2123D-566B-4DC9-86AE-D05277BB4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809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DAA01A-C0F1-478C-B1EA-253E4A6D3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C86AC9-563B-46BF-9356-96CED4E26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BD1E11A-B49A-47B2-88F0-1410196CE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463F904-7FC2-45A2-8D0D-CCFCAE362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0EF-EC9B-4142-A10E-A27157121B54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4D80A3D-8787-4F90-8D99-72C46828D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BB90CB-B277-4D93-AA2D-0A824E5C5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41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46DF9E-736F-4EC1-873F-D0BFFBAA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1B92DD-1470-4F30-9A3F-55D501BAE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DF6BE75-BC55-4E8E-9567-6F0445441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ABD5E69-B0E7-40D3-992E-E3CB35B7E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E7AD35C-D289-4C64-9FE8-4F581F89C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E5EAAC1-B0C5-4F86-8907-E7506568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0EF-EC9B-4142-A10E-A27157121B54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2B4B83E-66DA-4F9B-8DA2-278F7626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C4E8E4B-290B-480B-8101-6E54F1540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28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7CE95E-A7E8-407E-9A96-32EA4B63B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7111695-057E-4920-9DB9-A144646CD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0EF-EC9B-4142-A10E-A27157121B54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7137D46-1DC8-4CE1-829C-1789D7883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564340E-BD32-4CE1-BFAE-DCE02DCB5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7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88F5B30-762C-4583-9F39-192CC29E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0EF-EC9B-4142-A10E-A27157121B54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B29106D-D45E-44B3-A28A-99507FCEF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6B11788-0B0D-4174-B392-9D538FD4E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32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52650A-0FEB-4462-91CD-E681C6E22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2808D3-7B10-413C-BAC9-4CBE5ADF1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519D8EE-A1F5-42BE-95E5-E4CCFB0E9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F728E8-57B2-4DD8-AEE2-11D1DC5D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0EF-EC9B-4142-A10E-A27157121B54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09E5A1-8DC2-4ED3-A1E9-51EB6A8AB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89948A-4BC8-4093-8C1C-4EBEBD61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74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0EF274-D945-4E7F-8FAF-138028E0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3B8BBC1-85AA-4FAB-8007-FEF94E873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2CED179-D67F-472A-990B-F99458495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EE63AD-A2D4-42F9-964E-8D2135500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00EF-EC9B-4142-A10E-A27157121B54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C980E7-0382-4073-A9EB-D7813EFE6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1DBF047-7DD4-4903-89EA-C5D02F52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7B4F1-C717-434E-9565-72AAD7E63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91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C79F181-6238-457D-902C-A71CE073E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FE9C00-9A1C-40C1-94F0-C5A2B266C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1B9196-4CC8-403C-936E-02FE82EBE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700EF-EC9B-4142-A10E-A27157121B54}" type="datetimeFigureOut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41CDBA-D082-4545-8052-90CE218B77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727797-BA0E-4CFC-9438-3030681FC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B4F1-C717-434E-9565-72AAD7E630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244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39C885-F7AE-7006-B64E-93880C2CFC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H2a4b updates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16EDC35-0762-1520-AB25-EB862A642A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--</a:t>
            </a:r>
            <a:r>
              <a:rPr lang="en-US" altLang="zh-CN" dirty="0" err="1"/>
              <a:t>Zelin</a:t>
            </a:r>
            <a:r>
              <a:rPr lang="en-US" altLang="zh-CN" dirty="0"/>
              <a:t> Yan</a:t>
            </a:r>
            <a:endParaRPr lang="zh-CN" altLang="en-US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563B93BF-EDEC-8EAF-8EB7-62B82FDED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836D-7E6B-4BD2-A13D-44F4C690275D}" type="datetime1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451A50E-91B7-5A08-E703-FC50D317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DFAD-0CA1-4651-BD3B-7F48B98ED33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87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799C9B-3B42-B278-3B0A-B318FB923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801" y="368383"/>
            <a:ext cx="10515600" cy="1325563"/>
          </a:xfrm>
        </p:spPr>
        <p:txBody>
          <a:bodyPr/>
          <a:lstStyle/>
          <a:p>
            <a:r>
              <a:rPr lang="en-US" altLang="zh-CN" dirty="0"/>
              <a:t>Analysis overview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7F1F40B-1E38-C712-58DC-658DCC96C7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568" y="2137070"/>
            <a:ext cx="4647619" cy="3000000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40058E89-BCB8-C110-1732-3D1C4A5FA33A}"/>
              </a:ext>
            </a:extLst>
          </p:cNvPr>
          <p:cNvSpPr txBox="1"/>
          <p:nvPr/>
        </p:nvSpPr>
        <p:spPr>
          <a:xfrm>
            <a:off x="621813" y="2225915"/>
            <a:ext cx="63007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Process:ZH,H→2a→4b,Z→ll</a:t>
            </a:r>
          </a:p>
          <a:p>
            <a:endParaRPr lang="en-US" altLang="zh-CN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Compare different </a:t>
            </a:r>
            <a:r>
              <a:rPr lang="en-US" altLang="zh-CN" sz="2400" dirty="0" err="1"/>
              <a:t>btag</a:t>
            </a:r>
            <a:r>
              <a:rPr lang="en-US" altLang="zh-CN" sz="2400" dirty="0"/>
              <a:t> WP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GN2v01_FixedCutBEff_85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GN2v01_FixedCutBEff_77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GN2v01_FixedCutBEff_65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/>
              <a:t>lepton-jet pair mass distribution to get rid of ttbar</a:t>
            </a:r>
          </a:p>
          <a:p>
            <a:endParaRPr lang="en-US" altLang="zh-CN" sz="2400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3741FBE-3F0D-5DCD-EA5E-CE068F0DE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BA0F-3F4F-425A-847D-8BC85B0FBA1C}" type="datetime1">
              <a:rPr lang="zh-CN" altLang="en-US" smtClean="0"/>
              <a:t>2025/3/11</a:t>
            </a:fld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BAC2401-D83F-8C9B-77AB-1C79B40B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ECE7-304D-47F2-A417-4B21C93688D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605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91DB07-AED9-455F-AF20-39D998328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53431" cy="1002567"/>
          </a:xfrm>
        </p:spPr>
        <p:txBody>
          <a:bodyPr/>
          <a:lstStyle/>
          <a:p>
            <a:r>
              <a:rPr lang="en-US" altLang="zh-CN" dirty="0"/>
              <a:t>Signal vs </a:t>
            </a:r>
            <a:r>
              <a:rPr lang="en-US" altLang="zh-CN" dirty="0" err="1"/>
              <a:t>bkg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EA64AA-AF4C-4285-BF14-F1A429018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938"/>
            <a:ext cx="11072446" cy="5408247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200" b="1" dirty="0" err="1">
                <a:latin typeface="+mn-ea"/>
              </a:rPr>
              <a:t>Easyjet</a:t>
            </a:r>
            <a:r>
              <a:rPr lang="en-US" altLang="zh-CN" sz="2200" b="1" dirty="0">
                <a:latin typeface="+mn-ea"/>
              </a:rPr>
              <a:t> event preselection</a:t>
            </a:r>
          </a:p>
          <a:p>
            <a:pPr marL="1028700" lvl="1" indent="-285750">
              <a:lnSpc>
                <a:spcPct val="120000"/>
              </a:lnSpc>
            </a:pPr>
            <a:r>
              <a:rPr lang="en-US" altLang="zh-CN" sz="2200" dirty="0">
                <a:latin typeface="+mn-ea"/>
                <a:cs typeface="Arial" panose="020B0604020202020204" pitchFamily="34" charset="0"/>
              </a:rPr>
              <a:t>Jet</a:t>
            </a:r>
            <a:r>
              <a:rPr lang="zh-CN" altLang="en-US" sz="2200" dirty="0">
                <a:latin typeface="+mn-ea"/>
                <a:cs typeface="Arial" panose="020B0604020202020204" pitchFamily="34" charset="0"/>
              </a:rPr>
              <a:t>：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reco4PFlowJet; 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pt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 &gt; 20GeV; |η| &lt; 4.5; Btag_wp:GN2v01_FixedCutBEff_</a:t>
            </a:r>
            <a:r>
              <a:rPr lang="en-US" altLang="zh-CN" sz="2200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85/77/65</a:t>
            </a:r>
          </a:p>
          <a:p>
            <a:pPr marL="1028700" lvl="1" indent="-285750">
              <a:lnSpc>
                <a:spcPct val="120000"/>
              </a:lnSpc>
            </a:pPr>
            <a:r>
              <a:rPr lang="en-US" altLang="zh-CN" sz="2200" dirty="0">
                <a:latin typeface="+mn-ea"/>
                <a:cs typeface="Arial" panose="020B0604020202020204" pitchFamily="34" charset="0"/>
              </a:rPr>
              <a:t>2-lep: 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singlep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. Trigger + 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dilep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. Trigger; exactly 2 leptons and anti-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flavour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; </a:t>
            </a:r>
          </a:p>
          <a:p>
            <a:pPr marL="1485900" lvl="2" indent="-285750">
              <a:lnSpc>
                <a:spcPct val="120000"/>
              </a:lnSpc>
            </a:pPr>
            <a:r>
              <a:rPr lang="en-US" altLang="zh-CN" sz="1700" dirty="0">
                <a:latin typeface="+mn-ea"/>
                <a:cs typeface="Arial" panose="020B0604020202020204" pitchFamily="34" charset="0"/>
              </a:rPr>
              <a:t>Electron: ID: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MediumLH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; Iso</a:t>
            </a:r>
            <a:r>
              <a:rPr lang="zh-CN" altLang="en-US" sz="1700" dirty="0">
                <a:latin typeface="+mn-ea"/>
                <a:cs typeface="Arial" panose="020B0604020202020204" pitchFamily="34" charset="0"/>
              </a:rPr>
              <a:t>：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Tight_VarRad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;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pt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 &gt; 10GeV; |η| &lt; 2.47 &amp; excluding 1.37  &lt; |η|  &lt; 1.52</a:t>
            </a:r>
          </a:p>
          <a:p>
            <a:pPr marL="1485900" lvl="2" indent="-285750">
              <a:lnSpc>
                <a:spcPct val="120000"/>
              </a:lnSpc>
            </a:pPr>
            <a:r>
              <a:rPr lang="en-US" altLang="zh-CN" sz="1700" dirty="0">
                <a:latin typeface="+mn-ea"/>
                <a:cs typeface="Arial" panose="020B0604020202020204" pitchFamily="34" charset="0"/>
              </a:rPr>
              <a:t>Muon: ID: Tight;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Iso:PflowLoose_VarRad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 ;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pt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 &gt; 10GeV ; |η| &lt; 2.5 </a:t>
            </a:r>
            <a:endParaRPr lang="en-US" altLang="zh-CN" sz="1100" dirty="0">
              <a:latin typeface="+mn-ea"/>
              <a:cs typeface="Arial" panose="020B0604020202020204" pitchFamily="34" charset="0"/>
            </a:endParaRP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200" b="1" dirty="0" err="1">
                <a:latin typeface="+mn-ea"/>
                <a:cs typeface="Arial" panose="020B0604020202020204" pitchFamily="34" charset="0"/>
              </a:rPr>
              <a:t>Ntuple</a:t>
            </a:r>
            <a:r>
              <a:rPr lang="en-US" altLang="zh-CN" sz="2200" b="1" dirty="0">
                <a:latin typeface="+mn-ea"/>
                <a:cs typeface="Arial" panose="020B0604020202020204" pitchFamily="34" charset="0"/>
              </a:rPr>
              <a:t> event preselection</a:t>
            </a:r>
          </a:p>
          <a:p>
            <a:pPr marL="108585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Singlelep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. Triggers + 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dilep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. Triggers</a:t>
            </a:r>
          </a:p>
          <a:p>
            <a:pPr marL="108585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200" dirty="0">
                <a:latin typeface="+mn-ea"/>
                <a:cs typeface="Arial" panose="020B0604020202020204" pitchFamily="34" charset="0"/>
              </a:rPr>
              <a:t>At least 2 jets </a:t>
            </a:r>
          </a:p>
          <a:p>
            <a:pPr marL="108585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200" dirty="0">
                <a:latin typeface="+mn-ea"/>
                <a:cs typeface="Arial" panose="020B0604020202020204" pitchFamily="34" charset="0"/>
              </a:rPr>
              <a:t>Lepton Cut:</a:t>
            </a:r>
          </a:p>
          <a:p>
            <a:pPr marL="1543050" lvl="2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1700" dirty="0">
                <a:latin typeface="+mn-ea"/>
                <a:cs typeface="Arial" panose="020B0604020202020204" pitchFamily="34" charset="0"/>
              </a:rPr>
              <a:t>Exactly 2 leptons</a:t>
            </a:r>
          </a:p>
          <a:p>
            <a:pPr marL="1543050" lvl="2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1700" dirty="0">
                <a:latin typeface="+mn-ea"/>
                <a:cs typeface="Arial" panose="020B0604020202020204" pitchFamily="34" charset="0"/>
              </a:rPr>
              <a:t>Leading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lep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.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pt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 &gt; 27 GeV &amp; sub-leading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lep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. </a:t>
            </a:r>
            <a:r>
              <a:rPr lang="en-US" altLang="zh-CN" sz="1700" dirty="0" err="1">
                <a:latin typeface="+mn-ea"/>
                <a:cs typeface="Arial" panose="020B0604020202020204" pitchFamily="34" charset="0"/>
              </a:rPr>
              <a:t>pt</a:t>
            </a:r>
            <a:r>
              <a:rPr lang="en-US" altLang="zh-CN" sz="1700" dirty="0">
                <a:latin typeface="+mn-ea"/>
                <a:cs typeface="Arial" panose="020B0604020202020204" pitchFamily="34" charset="0"/>
              </a:rPr>
              <a:t> &gt; 10GeV</a:t>
            </a:r>
          </a:p>
          <a:p>
            <a:pPr marL="1543050" lvl="2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1700" dirty="0">
                <a:latin typeface="+mn-ea"/>
                <a:cs typeface="Arial" panose="020B0604020202020204" pitchFamily="34" charset="0"/>
              </a:rPr>
              <a:t>Electron: |η| &lt; 2.47 &amp; excluding 1.37  &lt; |η|  &lt; 1.52</a:t>
            </a:r>
          </a:p>
          <a:p>
            <a:pPr marL="1543050" lvl="2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1700" dirty="0">
                <a:latin typeface="+mn-ea"/>
                <a:cs typeface="Arial" panose="020B0604020202020204" pitchFamily="34" charset="0"/>
              </a:rPr>
              <a:t>Muon: |η| &lt; 2.5 </a:t>
            </a:r>
            <a:endParaRPr lang="en-US" altLang="zh-CN" sz="1100" dirty="0">
              <a:latin typeface="+mn-ea"/>
              <a:cs typeface="Arial" panose="020B0604020202020204" pitchFamily="34" charset="0"/>
            </a:endParaRPr>
          </a:p>
          <a:p>
            <a:pPr marL="108585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200" dirty="0">
                <a:latin typeface="+mn-ea"/>
                <a:cs typeface="Arial" panose="020B0604020202020204" pitchFamily="34" charset="0"/>
              </a:rPr>
              <a:t>Tight jet cut: 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pt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 &gt; 20GeV ; |η| &lt; 2.5 ; jet cleaning </a:t>
            </a:r>
          </a:p>
          <a:p>
            <a:pPr marL="108585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200" dirty="0">
                <a:latin typeface="+mn-ea"/>
                <a:cs typeface="Arial" panose="020B0604020202020204" pitchFamily="34" charset="0"/>
              </a:rPr>
              <a:t>Dilepton mass window: 85GeV &lt; </a:t>
            </a:r>
            <a:r>
              <a:rPr lang="en-US" altLang="zh-CN" sz="2200" dirty="0" err="1">
                <a:latin typeface="+mn-ea"/>
                <a:cs typeface="Arial" panose="020B0604020202020204" pitchFamily="34" charset="0"/>
              </a:rPr>
              <a:t>mll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 &lt; 110GeV(</a:t>
            </a:r>
            <a:r>
              <a:rPr lang="en-US" altLang="zh-CN" sz="2200" b="1" dirty="0">
                <a:solidFill>
                  <a:srgbClr val="FF0000"/>
                </a:solidFill>
                <a:latin typeface="+mn-ea"/>
                <a:cs typeface="Arial" panose="020B0604020202020204" pitchFamily="34" charset="0"/>
              </a:rPr>
              <a:t>tight</a:t>
            </a:r>
            <a:r>
              <a:rPr lang="en-US" altLang="zh-CN" sz="2200" dirty="0">
                <a:latin typeface="+mn-ea"/>
                <a:cs typeface="Arial" panose="020B0604020202020204" pitchFamily="34" charset="0"/>
              </a:rPr>
              <a:t>)</a:t>
            </a:r>
            <a:endParaRPr lang="en-US" altLang="zh-CN" sz="1700" dirty="0">
              <a:latin typeface="+mn-ea"/>
              <a:cs typeface="Arial" panose="020B0604020202020204" pitchFamily="34" charset="0"/>
            </a:endParaRPr>
          </a:p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E900F5-F9E3-4550-9CD9-A2875696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F7C9-6524-4AEB-AC45-7F48E0BCC32A}" type="datetime1">
              <a:rPr lang="zh-CN" altLang="en-US" smtClean="0"/>
              <a:t>2025/3/11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CFD7C36-50D4-4A3E-AE05-65802051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A054-E7C5-44CD-BCBD-5CC0BB62B97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634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1D4E2E-E3E4-416E-9A9C-D517509F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20" y="167885"/>
            <a:ext cx="9777609" cy="874583"/>
          </a:xfrm>
        </p:spPr>
        <p:txBody>
          <a:bodyPr/>
          <a:lstStyle/>
          <a:p>
            <a:r>
              <a:rPr lang="en-US" altLang="zh-CN" dirty="0"/>
              <a:t>Signal </a:t>
            </a:r>
            <a:r>
              <a:rPr lang="en-US" altLang="zh-CN" dirty="0" err="1"/>
              <a:t>n_bjets</a:t>
            </a:r>
            <a:r>
              <a:rPr lang="en-US" altLang="zh-CN" dirty="0"/>
              <a:t> vs </a:t>
            </a:r>
            <a:r>
              <a:rPr lang="en-US" altLang="zh-CN" dirty="0" err="1"/>
              <a:t>n_jets</a:t>
            </a:r>
            <a:r>
              <a:rPr lang="en-US" altLang="zh-CN" dirty="0"/>
              <a:t>:(</a:t>
            </a:r>
            <a:r>
              <a:rPr lang="en-US" altLang="zh-CN" dirty="0" err="1"/>
              <a:t>n_bjets,n_jets</a:t>
            </a:r>
            <a:r>
              <a:rPr lang="en-US" altLang="zh-CN" dirty="0"/>
              <a:t>)</a:t>
            </a:r>
            <a:endParaRPr lang="zh-CN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B7666C64-2FDC-42D8-B418-2836E858B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760367"/>
              </p:ext>
            </p:extLst>
          </p:nvPr>
        </p:nvGraphicFramePr>
        <p:xfrm>
          <a:off x="749473" y="1105098"/>
          <a:ext cx="9819763" cy="1478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6644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736521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12GeV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16976BD-91D0-4CDA-BA01-B039701AE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828897"/>
              </p:ext>
            </p:extLst>
          </p:nvPr>
        </p:nvGraphicFramePr>
        <p:xfrm>
          <a:off x="10571967" y="2430048"/>
          <a:ext cx="870560" cy="743999"/>
        </p:xfrm>
        <a:graphic>
          <a:graphicData uri="http://schemas.openxmlformats.org/drawingml/2006/table">
            <a:tbl>
              <a:tblPr/>
              <a:tblGrid>
                <a:gridCol w="870560">
                  <a:extLst>
                    <a:ext uri="{9D8B030D-6E8A-4147-A177-3AD203B41FA5}">
                      <a16:colId xmlns:a16="http://schemas.microsoft.com/office/drawing/2014/main" val="2057304031"/>
                    </a:ext>
                  </a:extLst>
                </a:gridCol>
              </a:tblGrid>
              <a:tr h="743999"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0873010"/>
                  </a:ext>
                </a:extLst>
              </a:tr>
            </a:tbl>
          </a:graphicData>
        </a:graphic>
      </p:graphicFrame>
      <p:graphicFrame>
        <p:nvGraphicFramePr>
          <p:cNvPr id="9" name="表格 4">
            <a:extLst>
              <a:ext uri="{FF2B5EF4-FFF2-40B4-BE49-F238E27FC236}">
                <a16:creationId xmlns:a16="http://schemas.microsoft.com/office/drawing/2014/main" id="{1D40E19B-5E96-40AC-8DA2-7FC03395CD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370243"/>
              </p:ext>
            </p:extLst>
          </p:nvPr>
        </p:nvGraphicFramePr>
        <p:xfrm>
          <a:off x="749473" y="2860028"/>
          <a:ext cx="9819763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6644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736521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30GeV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0.17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  <p:graphicFrame>
        <p:nvGraphicFramePr>
          <p:cNvPr id="10" name="表格 4">
            <a:extLst>
              <a:ext uri="{FF2B5EF4-FFF2-40B4-BE49-F238E27FC236}">
                <a16:creationId xmlns:a16="http://schemas.microsoft.com/office/drawing/2014/main" id="{71B4F938-2FA3-4F1C-A130-CEB371EA98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7514369"/>
              </p:ext>
            </p:extLst>
          </p:nvPr>
        </p:nvGraphicFramePr>
        <p:xfrm>
          <a:off x="749472" y="4614958"/>
          <a:ext cx="9819763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6644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736521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60GeV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0.17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0.18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95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1D4E2E-E3E4-416E-9A9C-D517509F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20" y="167885"/>
            <a:ext cx="9777609" cy="874583"/>
          </a:xfrm>
        </p:spPr>
        <p:txBody>
          <a:bodyPr/>
          <a:lstStyle/>
          <a:p>
            <a:r>
              <a:rPr lang="en-US" altLang="zh-CN" dirty="0" err="1"/>
              <a:t>bkg</a:t>
            </a:r>
            <a:r>
              <a:rPr lang="en-US" altLang="zh-CN" dirty="0"/>
              <a:t> </a:t>
            </a:r>
            <a:r>
              <a:rPr lang="en-US" altLang="zh-CN" dirty="0" err="1"/>
              <a:t>n_bjets</a:t>
            </a:r>
            <a:r>
              <a:rPr lang="en-US" altLang="zh-CN" dirty="0"/>
              <a:t> vs </a:t>
            </a:r>
            <a:r>
              <a:rPr lang="en-US" altLang="zh-CN" dirty="0" err="1"/>
              <a:t>n_jets</a:t>
            </a:r>
            <a:r>
              <a:rPr lang="en-US" altLang="zh-CN" dirty="0"/>
              <a:t>:(</a:t>
            </a:r>
            <a:r>
              <a:rPr lang="en-US" altLang="zh-CN" dirty="0" err="1"/>
              <a:t>n_bjets,n_jets</a:t>
            </a:r>
            <a:r>
              <a:rPr lang="en-US" altLang="zh-CN" dirty="0"/>
              <a:t>)</a:t>
            </a:r>
            <a:endParaRPr lang="zh-CN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B7666C64-2FDC-42D8-B418-2836E858B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082511"/>
              </p:ext>
            </p:extLst>
          </p:nvPr>
        </p:nvGraphicFramePr>
        <p:xfrm>
          <a:off x="749473" y="1105098"/>
          <a:ext cx="9819763" cy="1478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6644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736521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sin.lep</a:t>
                      </a:r>
                      <a:r>
                        <a:rPr lang="en-US" altLang="zh-CN" sz="1400" dirty="0"/>
                        <a:t>.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16976BD-91D0-4CDA-BA01-B039701AE0DF}"/>
              </a:ext>
            </a:extLst>
          </p:cNvPr>
          <p:cNvGraphicFramePr>
            <a:graphicFrameLocks noGrp="1"/>
          </p:cNvGraphicFramePr>
          <p:nvPr/>
        </p:nvGraphicFramePr>
        <p:xfrm>
          <a:off x="10571967" y="2430048"/>
          <a:ext cx="870560" cy="743999"/>
        </p:xfrm>
        <a:graphic>
          <a:graphicData uri="http://schemas.openxmlformats.org/drawingml/2006/table">
            <a:tbl>
              <a:tblPr/>
              <a:tblGrid>
                <a:gridCol w="870560">
                  <a:extLst>
                    <a:ext uri="{9D8B030D-6E8A-4147-A177-3AD203B41FA5}">
                      <a16:colId xmlns:a16="http://schemas.microsoft.com/office/drawing/2014/main" val="2057304031"/>
                    </a:ext>
                  </a:extLst>
                </a:gridCol>
              </a:tblGrid>
              <a:tr h="743999"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0873010"/>
                  </a:ext>
                </a:extLst>
              </a:tr>
            </a:tbl>
          </a:graphicData>
        </a:graphic>
      </p:graphicFrame>
      <p:graphicFrame>
        <p:nvGraphicFramePr>
          <p:cNvPr id="9" name="表格 4">
            <a:extLst>
              <a:ext uri="{FF2B5EF4-FFF2-40B4-BE49-F238E27FC236}">
                <a16:creationId xmlns:a16="http://schemas.microsoft.com/office/drawing/2014/main" id="{1D40E19B-5E96-40AC-8DA2-7FC03395CD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482380"/>
              </p:ext>
            </p:extLst>
          </p:nvPr>
        </p:nvGraphicFramePr>
        <p:xfrm>
          <a:off x="749473" y="2860028"/>
          <a:ext cx="9819763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6644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736521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ttbar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0.23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  <p:graphicFrame>
        <p:nvGraphicFramePr>
          <p:cNvPr id="10" name="表格 4">
            <a:extLst>
              <a:ext uri="{FF2B5EF4-FFF2-40B4-BE49-F238E27FC236}">
                <a16:creationId xmlns:a16="http://schemas.microsoft.com/office/drawing/2014/main" id="{71B4F938-2FA3-4F1C-A130-CEB371EA98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2246096"/>
              </p:ext>
            </p:extLst>
          </p:nvPr>
        </p:nvGraphicFramePr>
        <p:xfrm>
          <a:off x="749472" y="4614958"/>
          <a:ext cx="9819763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6644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736521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ttH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0.36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0.33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0.35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6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1D4E2E-E3E4-416E-9A9C-D517509F5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20" y="167885"/>
            <a:ext cx="9777609" cy="874583"/>
          </a:xfrm>
        </p:spPr>
        <p:txBody>
          <a:bodyPr/>
          <a:lstStyle/>
          <a:p>
            <a:r>
              <a:rPr lang="en-US" altLang="zh-CN" dirty="0" err="1"/>
              <a:t>bkg</a:t>
            </a:r>
            <a:r>
              <a:rPr lang="en-US" altLang="zh-CN" dirty="0"/>
              <a:t> </a:t>
            </a:r>
            <a:r>
              <a:rPr lang="en-US" altLang="zh-CN" dirty="0" err="1"/>
              <a:t>n_bjets</a:t>
            </a:r>
            <a:r>
              <a:rPr lang="en-US" altLang="zh-CN" dirty="0"/>
              <a:t> vs </a:t>
            </a:r>
            <a:r>
              <a:rPr lang="en-US" altLang="zh-CN" dirty="0" err="1"/>
              <a:t>n_jets</a:t>
            </a:r>
            <a:r>
              <a:rPr lang="en-US" altLang="zh-CN" dirty="0"/>
              <a:t>:(</a:t>
            </a:r>
            <a:r>
              <a:rPr lang="en-US" altLang="zh-CN" dirty="0" err="1"/>
              <a:t>n_bjets,n_jets</a:t>
            </a:r>
            <a:r>
              <a:rPr lang="en-US" altLang="zh-CN" dirty="0"/>
              <a:t>)</a:t>
            </a:r>
            <a:endParaRPr lang="zh-CN" altLang="en-US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B7666C64-2FDC-42D8-B418-2836E858B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505196"/>
              </p:ext>
            </p:extLst>
          </p:nvPr>
        </p:nvGraphicFramePr>
        <p:xfrm>
          <a:off x="749471" y="1432715"/>
          <a:ext cx="9819763" cy="1478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6644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736521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ttZqq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0.38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0.35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3769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0.43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16976BD-91D0-4CDA-BA01-B039701AE0DF}"/>
              </a:ext>
            </a:extLst>
          </p:cNvPr>
          <p:cNvGraphicFramePr>
            <a:graphicFrameLocks noGrp="1"/>
          </p:cNvGraphicFramePr>
          <p:nvPr/>
        </p:nvGraphicFramePr>
        <p:xfrm>
          <a:off x="10571967" y="2430048"/>
          <a:ext cx="870560" cy="743999"/>
        </p:xfrm>
        <a:graphic>
          <a:graphicData uri="http://schemas.openxmlformats.org/drawingml/2006/table">
            <a:tbl>
              <a:tblPr/>
              <a:tblGrid>
                <a:gridCol w="870560">
                  <a:extLst>
                    <a:ext uri="{9D8B030D-6E8A-4147-A177-3AD203B41FA5}">
                      <a16:colId xmlns:a16="http://schemas.microsoft.com/office/drawing/2014/main" val="2057304031"/>
                    </a:ext>
                  </a:extLst>
                </a:gridCol>
              </a:tblGrid>
              <a:tr h="743999">
                <a:tc>
                  <a:txBody>
                    <a:bodyPr/>
                    <a:lstStyle/>
                    <a:p>
                      <a:endParaRPr lang="zh-CN" altLang="en-US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0873010"/>
                  </a:ext>
                </a:extLst>
              </a:tr>
            </a:tbl>
          </a:graphicData>
        </a:graphic>
      </p:graphicFrame>
      <p:graphicFrame>
        <p:nvGraphicFramePr>
          <p:cNvPr id="9" name="表格 4">
            <a:extLst>
              <a:ext uri="{FF2B5EF4-FFF2-40B4-BE49-F238E27FC236}">
                <a16:creationId xmlns:a16="http://schemas.microsoft.com/office/drawing/2014/main" id="{1D40E19B-5E96-40AC-8DA2-7FC03395CD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973082"/>
              </p:ext>
            </p:extLst>
          </p:nvPr>
        </p:nvGraphicFramePr>
        <p:xfrm>
          <a:off x="749470" y="3908328"/>
          <a:ext cx="9819763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6644">
                  <a:extLst>
                    <a:ext uri="{9D8B030D-6E8A-4147-A177-3AD203B41FA5}">
                      <a16:colId xmlns:a16="http://schemas.microsoft.com/office/drawing/2014/main" val="3630446686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94381488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625494291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809721019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9290785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4161940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1626418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409347817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260402904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082683590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1394594464"/>
                    </a:ext>
                  </a:extLst>
                </a:gridCol>
                <a:gridCol w="742418">
                  <a:extLst>
                    <a:ext uri="{9D8B030D-6E8A-4147-A177-3AD203B41FA5}">
                      <a16:colId xmlns:a16="http://schemas.microsoft.com/office/drawing/2014/main" val="3480532760"/>
                    </a:ext>
                  </a:extLst>
                </a:gridCol>
                <a:gridCol w="736521">
                  <a:extLst>
                    <a:ext uri="{9D8B030D-6E8A-4147-A177-3AD203B41FA5}">
                      <a16:colId xmlns:a16="http://schemas.microsoft.com/office/drawing/2014/main" val="3450750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Z+jets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(0,≥4)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(1,≥4)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(2,2)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(2,≥4)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(3,3)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(3,≥4)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(≥4,≥4)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72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WP_85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0.49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42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0.51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7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WP_65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0.52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--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676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95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5CE74B-EBEC-4D4D-886F-FE4D8D9F9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599" cy="134467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Lepton-jet pair mass distribution(normalized to </a:t>
            </a:r>
            <a:r>
              <a:rPr lang="en-US" altLang="zh-CN" sz="3600" dirty="0" err="1"/>
              <a:t>xsc</a:t>
            </a:r>
            <a:r>
              <a:rPr lang="en-US" altLang="zh-CN" sz="3600" dirty="0"/>
              <a:t>*</a:t>
            </a:r>
            <a:r>
              <a:rPr lang="en-US" altLang="zh-CN" sz="3600" dirty="0" err="1"/>
              <a:t>lumi</a:t>
            </a:r>
            <a:r>
              <a:rPr lang="en-US" altLang="zh-CN" sz="3600" dirty="0"/>
              <a:t>)</a:t>
            </a:r>
            <a:endParaRPr lang="zh-CN" altLang="en-US" sz="3600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86AE0848-B527-40C1-8FA6-886283D6D0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82" y="1741141"/>
            <a:ext cx="5954594" cy="4320000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7C14FAB-94B8-414A-8EFA-48B5D739E1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1741141"/>
            <a:ext cx="5954595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8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5CE74B-EBEC-4D4D-886F-FE4D8D9F9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599" cy="134467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Lepton-jet pair mass distribution(normalized to 1)</a:t>
            </a:r>
            <a:endParaRPr lang="zh-CN" altLang="en-US" sz="3600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86AE0848-B527-40C1-8FA6-886283D6D0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382" y="1741141"/>
            <a:ext cx="5954594" cy="4319999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7C14FAB-94B8-414A-8EFA-48B5D739E1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5998" y="1741141"/>
            <a:ext cx="5954594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15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387765-3F9F-46C7-85AF-0F74D932B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 &amp; Plans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1B0C7E-76C4-4CFC-96B8-623F1F235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/>
              <a:t>n_bjets</a:t>
            </a:r>
            <a:r>
              <a:rPr lang="en-US" altLang="zh-CN" dirty="0"/>
              <a:t> vs </a:t>
            </a:r>
            <a:r>
              <a:rPr lang="en-US" altLang="zh-CN" dirty="0" err="1"/>
              <a:t>n_jets</a:t>
            </a:r>
            <a:r>
              <a:rPr lang="en-US" altLang="zh-CN" dirty="0"/>
              <a:t> distribution are different in low mass and high mass signal</a:t>
            </a:r>
          </a:p>
          <a:p>
            <a:r>
              <a:rPr lang="en-US" altLang="zh-CN" dirty="0"/>
              <a:t>In jet-lepton pair mass reconstruction, ttbar are not significantly separated from </a:t>
            </a:r>
            <a:r>
              <a:rPr lang="en-US" altLang="zh-CN" dirty="0" err="1"/>
              <a:t>singal</a:t>
            </a:r>
            <a:r>
              <a:rPr lang="en-US" altLang="zh-CN" dirty="0"/>
              <a:t> samples and other </a:t>
            </a:r>
            <a:r>
              <a:rPr lang="en-US" altLang="zh-CN" dirty="0" err="1"/>
              <a:t>bkg</a:t>
            </a:r>
            <a:r>
              <a:rPr lang="en-US" altLang="zh-CN" dirty="0"/>
              <a:t> samples </a:t>
            </a:r>
          </a:p>
          <a:p>
            <a:pPr marL="0" indent="0">
              <a:buNone/>
            </a:pPr>
            <a:r>
              <a:rPr lang="en-US" altLang="zh-CN" dirty="0"/>
              <a:t>Plans:</a:t>
            </a:r>
          </a:p>
          <a:p>
            <a:r>
              <a:rPr lang="en-US" altLang="zh-CN" dirty="0"/>
              <a:t>Use </a:t>
            </a:r>
            <a:r>
              <a:rPr lang="en-US" altLang="zh-CN" dirty="0" err="1"/>
              <a:t>n_bjets</a:t>
            </a:r>
            <a:r>
              <a:rPr lang="en-US" altLang="zh-CN" dirty="0"/>
              <a:t> vs </a:t>
            </a:r>
            <a:r>
              <a:rPr lang="en-US" altLang="zh-CN" dirty="0" err="1"/>
              <a:t>n_jets</a:t>
            </a:r>
            <a:r>
              <a:rPr lang="en-US" altLang="zh-CN" dirty="0"/>
              <a:t> of different </a:t>
            </a:r>
            <a:r>
              <a:rPr lang="en-US" altLang="zh-CN" dirty="0" err="1"/>
              <a:t>btag_WP</a:t>
            </a:r>
            <a:r>
              <a:rPr lang="en-US" altLang="zh-CN" dirty="0"/>
              <a:t> to define initial SRs &amp; CRs</a:t>
            </a:r>
          </a:p>
          <a:p>
            <a:r>
              <a:rPr lang="en-US" altLang="zh-CN" dirty="0"/>
              <a:t>Reconstruct b-jets invariant mass distribution to see how well we can recover the </a:t>
            </a:r>
            <a:r>
              <a:rPr lang="en-US" altLang="zh-CN" dirty="0" err="1"/>
              <a:t>higgs</a:t>
            </a:r>
            <a:r>
              <a:rPr lang="en-US" altLang="zh-CN" dirty="0"/>
              <a:t> mass (also separate the signal from </a:t>
            </a:r>
            <a:r>
              <a:rPr lang="en-US" altLang="zh-CN" dirty="0" err="1"/>
              <a:t>ttH</a:t>
            </a:r>
            <a:r>
              <a:rPr lang="en-US" altLang="zh-CN" dirty="0"/>
              <a:t>, </a:t>
            </a:r>
            <a:r>
              <a:rPr lang="en-US" altLang="zh-CN" dirty="0" err="1"/>
              <a:t>ttzqq</a:t>
            </a:r>
            <a:r>
              <a:rPr lang="en-US" altLang="zh-CN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49188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1180</Words>
  <Application>Microsoft Office PowerPoint</Application>
  <PresentationFormat>宽屏</PresentationFormat>
  <Paragraphs>460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等线</vt:lpstr>
      <vt:lpstr>等线 Light</vt:lpstr>
      <vt:lpstr>Arial</vt:lpstr>
      <vt:lpstr>Office 主题​​</vt:lpstr>
      <vt:lpstr>H2a4b updates</vt:lpstr>
      <vt:lpstr>Analysis overview</vt:lpstr>
      <vt:lpstr>Signal vs bkg </vt:lpstr>
      <vt:lpstr>Signal n_bjets vs n_jets:(n_bjets,n_jets)</vt:lpstr>
      <vt:lpstr>bkg n_bjets vs n_jets:(n_bjets,n_jets)</vt:lpstr>
      <vt:lpstr>bkg n_bjets vs n_jets:(n_bjets,n_jets)</vt:lpstr>
      <vt:lpstr>Lepton-jet pair mass distribution(normalized to xsc*lumi)</vt:lpstr>
      <vt:lpstr>Lepton-jet pair mass distribution(normalized to 1)</vt:lpstr>
      <vt:lpstr>Summary &amp; Plans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H2a4b updates</dc:title>
  <dc:creator>yzl lzy</dc:creator>
  <cp:lastModifiedBy>yzl lzy</cp:lastModifiedBy>
  <cp:revision>13</cp:revision>
  <dcterms:created xsi:type="dcterms:W3CDTF">2025-03-11T08:12:46Z</dcterms:created>
  <dcterms:modified xsi:type="dcterms:W3CDTF">2025-03-11T16:55:49Z</dcterms:modified>
</cp:coreProperties>
</file>