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0" r:id="rId3"/>
    <p:sldId id="261" r:id="rId4"/>
    <p:sldId id="262" r:id="rId5"/>
    <p:sldId id="263" r:id="rId6"/>
    <p:sldId id="256" r:id="rId7"/>
    <p:sldId id="257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4" r:id="rId16"/>
    <p:sldId id="271" r:id="rId17"/>
    <p:sldId id="27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" y="5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2a4b\H2a4b\report\2025-3-21\70_17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2a4b\H2a4b\report\2025-3-21\80_16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2a4b\H2a4b\report\2025-3-21\90_15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2a4b\H2a4b\report\2025-3-21\100_14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s/</a:t>
            </a:r>
            <a:r>
              <a:rPr lang="zh-CN" altLang="en-US" dirty="0"/>
              <a:t>√</a:t>
            </a:r>
            <a:r>
              <a:rPr lang="en-US" altLang="zh-CN" dirty="0"/>
              <a:t>b in [70,170)</a:t>
            </a:r>
            <a:endParaRPr lang="zh-CN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12GeV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4.3999999999999997E-2</c:v>
                </c:pt>
                <c:pt idx="1">
                  <c:v>3.1E-2</c:v>
                </c:pt>
                <c:pt idx="2">
                  <c:v>2.5000000000000001E-2</c:v>
                </c:pt>
                <c:pt idx="3">
                  <c:v>0.72699999999999998</c:v>
                </c:pt>
                <c:pt idx="4">
                  <c:v>0.65900000000000003</c:v>
                </c:pt>
                <c:pt idx="5">
                  <c:v>0.66300000000000003</c:v>
                </c:pt>
                <c:pt idx="6">
                  <c:v>1.7999999999999999E-2</c:v>
                </c:pt>
                <c:pt idx="7">
                  <c:v>2.1999999999999999E-2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D-4672-BA06-9FC37DCC802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30GeV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9.2999999999999999E-2</c:v>
                </c:pt>
                <c:pt idx="1">
                  <c:v>6.7000000000000004E-2</c:v>
                </c:pt>
                <c:pt idx="2">
                  <c:v>4.5999999999999999E-2</c:v>
                </c:pt>
                <c:pt idx="3">
                  <c:v>0.22800000000000001</c:v>
                </c:pt>
                <c:pt idx="4">
                  <c:v>0.28399999999999997</c:v>
                </c:pt>
                <c:pt idx="5">
                  <c:v>0.39300000000000002</c:v>
                </c:pt>
                <c:pt idx="6">
                  <c:v>1.1619999999999999</c:v>
                </c:pt>
                <c:pt idx="7">
                  <c:v>1.39</c:v>
                </c:pt>
                <c:pt idx="8">
                  <c:v>1.3959999999999999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8D-4672-BA06-9FC37DCC802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60GeV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0.17899999999999999</c:v>
                </c:pt>
                <c:pt idx="1">
                  <c:v>0.13500000000000001</c:v>
                </c:pt>
                <c:pt idx="2">
                  <c:v>9.0999999999999998E-2</c:v>
                </c:pt>
                <c:pt idx="3">
                  <c:v>8.7999999999999995E-2</c:v>
                </c:pt>
                <c:pt idx="4">
                  <c:v>0.13200000000000001</c:v>
                </c:pt>
                <c:pt idx="5">
                  <c:v>0.214</c:v>
                </c:pt>
                <c:pt idx="6">
                  <c:v>1.042</c:v>
                </c:pt>
                <c:pt idx="7">
                  <c:v>1.4870000000000001</c:v>
                </c:pt>
                <c:pt idx="8">
                  <c:v>1.6970000000000001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8D-4672-BA06-9FC37DCC8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8742272"/>
        <c:axId val="1168743104"/>
      </c:barChart>
      <c:catAx>
        <c:axId val="11687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68743104"/>
        <c:crosses val="autoZero"/>
        <c:auto val="1"/>
        <c:lblAlgn val="ctr"/>
        <c:lblOffset val="100"/>
        <c:noMultiLvlLbl val="0"/>
      </c:catAx>
      <c:valAx>
        <c:axId val="116874310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6874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s/</a:t>
            </a:r>
            <a:r>
              <a:rPr lang="zh-CN" altLang="en-US"/>
              <a:t>√</a:t>
            </a:r>
            <a:r>
              <a:rPr lang="en-US" altLang="zh-CN"/>
              <a:t>b</a:t>
            </a:r>
            <a:r>
              <a:rPr lang="en-US" altLang="zh-CN" baseline="0"/>
              <a:t> in [80,160)</a:t>
            </a:r>
            <a:endParaRPr lang="zh-CN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12GeV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Sheet1!$A$1:$I$1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Sheet1!$A$2:$I$2</c:f>
              <c:numCache>
                <c:formatCode>General</c:formatCode>
                <c:ptCount val="9"/>
                <c:pt idx="0">
                  <c:v>5.5E-2</c:v>
                </c:pt>
                <c:pt idx="1">
                  <c:v>3.9E-2</c:v>
                </c:pt>
                <c:pt idx="2">
                  <c:v>3.2000000000000001E-2</c:v>
                </c:pt>
                <c:pt idx="3">
                  <c:v>0.79900000000000004</c:v>
                </c:pt>
                <c:pt idx="4">
                  <c:v>0.71799999999999997</c:v>
                </c:pt>
                <c:pt idx="5">
                  <c:v>0.72199999999999998</c:v>
                </c:pt>
                <c:pt idx="6">
                  <c:v>1.2999999999999999E-2</c:v>
                </c:pt>
                <c:pt idx="7">
                  <c:v>1.6E-2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9-420F-AE39-B42B3CCBA587}"/>
            </c:ext>
          </c:extLst>
        </c:ser>
        <c:ser>
          <c:idx val="1"/>
          <c:order val="1"/>
          <c:tx>
            <c:v>30GeV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Sheet1!$A$1:$I$1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Sheet1!$A$3:$I$3</c:f>
              <c:numCache>
                <c:formatCode>General</c:formatCode>
                <c:ptCount val="9"/>
                <c:pt idx="0">
                  <c:v>0.10199999999999999</c:v>
                </c:pt>
                <c:pt idx="1">
                  <c:v>7.2999999999999995E-2</c:v>
                </c:pt>
                <c:pt idx="2">
                  <c:v>5.3999999999999999E-2</c:v>
                </c:pt>
                <c:pt idx="3">
                  <c:v>0.22500000000000001</c:v>
                </c:pt>
                <c:pt idx="4">
                  <c:v>0.26800000000000002</c:v>
                </c:pt>
                <c:pt idx="5">
                  <c:v>0.36599999999999999</c:v>
                </c:pt>
                <c:pt idx="6">
                  <c:v>1.2889999999999999</c:v>
                </c:pt>
                <c:pt idx="7">
                  <c:v>1.548</c:v>
                </c:pt>
                <c:pt idx="8">
                  <c:v>1.778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9-420F-AE39-B42B3CCBA587}"/>
            </c:ext>
          </c:extLst>
        </c:ser>
        <c:ser>
          <c:idx val="2"/>
          <c:order val="2"/>
          <c:tx>
            <c:v>60GeV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Sheet1!$A$1:$I$1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Sheet1!$A$4:$I$4</c:f>
              <c:numCache>
                <c:formatCode>General</c:formatCode>
                <c:ptCount val="9"/>
                <c:pt idx="0">
                  <c:v>0.157</c:v>
                </c:pt>
                <c:pt idx="1">
                  <c:v>0.12</c:v>
                </c:pt>
                <c:pt idx="2">
                  <c:v>8.2000000000000003E-2</c:v>
                </c:pt>
                <c:pt idx="3">
                  <c:v>6.2E-2</c:v>
                </c:pt>
                <c:pt idx="4">
                  <c:v>8.5999999999999993E-2</c:v>
                </c:pt>
                <c:pt idx="5">
                  <c:v>0.14399999999999999</c:v>
                </c:pt>
                <c:pt idx="6">
                  <c:v>1.101</c:v>
                </c:pt>
                <c:pt idx="7">
                  <c:v>1.5980000000000001</c:v>
                </c:pt>
                <c:pt idx="8">
                  <c:v>2.2389999999999999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49-420F-AE39-B42B3CCBA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8053584"/>
        <c:axId val="1858053168"/>
      </c:barChart>
      <c:catAx>
        <c:axId val="185805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58053168"/>
        <c:crosses val="autoZero"/>
        <c:auto val="1"/>
        <c:lblAlgn val="ctr"/>
        <c:lblOffset val="100"/>
        <c:noMultiLvlLbl val="0"/>
      </c:catAx>
      <c:valAx>
        <c:axId val="185805316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5805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s/</a:t>
            </a:r>
            <a:r>
              <a:rPr lang="zh-CN" altLang="en-US" dirty="0"/>
              <a:t>√</a:t>
            </a:r>
            <a:r>
              <a:rPr lang="en-US" altLang="zh-CN" dirty="0"/>
              <a:t>b in [90,150)</a:t>
            </a:r>
            <a:endParaRPr lang="zh-CN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12GeV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6.5000000000000002E-2</c:v>
                </c:pt>
                <c:pt idx="1">
                  <c:v>4.9000000000000002E-2</c:v>
                </c:pt>
                <c:pt idx="2">
                  <c:v>3.7999999999999999E-2</c:v>
                </c:pt>
                <c:pt idx="3">
                  <c:v>0.88700000000000001</c:v>
                </c:pt>
                <c:pt idx="4">
                  <c:v>0.79200000000000004</c:v>
                </c:pt>
                <c:pt idx="5">
                  <c:v>0.79500000000000004</c:v>
                </c:pt>
                <c:pt idx="6">
                  <c:v>1.2999999999999999E-2</c:v>
                </c:pt>
                <c:pt idx="7">
                  <c:v>1.2E-2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5-405E-B70D-C1A6D2679AB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30GeV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0.106</c:v>
                </c:pt>
                <c:pt idx="1">
                  <c:v>8.1000000000000003E-2</c:v>
                </c:pt>
                <c:pt idx="2">
                  <c:v>0.06</c:v>
                </c:pt>
                <c:pt idx="3">
                  <c:v>0.20499999999999999</c:v>
                </c:pt>
                <c:pt idx="4">
                  <c:v>0.23499999999999999</c:v>
                </c:pt>
                <c:pt idx="5">
                  <c:v>0.318</c:v>
                </c:pt>
                <c:pt idx="6">
                  <c:v>1.655</c:v>
                </c:pt>
                <c:pt idx="7">
                  <c:v>1.6459999999999999</c:v>
                </c:pt>
                <c:pt idx="8">
                  <c:v>2.8410000000000002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15-405E-B70D-C1A6D2679AB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60GeV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0.11799999999999999</c:v>
                </c:pt>
                <c:pt idx="1">
                  <c:v>0.10100000000000001</c:v>
                </c:pt>
                <c:pt idx="2">
                  <c:v>6.9000000000000006E-2</c:v>
                </c:pt>
                <c:pt idx="3">
                  <c:v>0.04</c:v>
                </c:pt>
                <c:pt idx="4">
                  <c:v>5.2999999999999999E-2</c:v>
                </c:pt>
                <c:pt idx="5">
                  <c:v>8.8999999999999996E-2</c:v>
                </c:pt>
                <c:pt idx="6">
                  <c:v>1.2490000000000001</c:v>
                </c:pt>
                <c:pt idx="7">
                  <c:v>1.522</c:v>
                </c:pt>
                <c:pt idx="8">
                  <c:v>4.0259999999999998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15-405E-B70D-C1A6D2679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755648"/>
        <c:axId val="301757312"/>
      </c:barChart>
      <c:catAx>
        <c:axId val="3017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01757312"/>
        <c:crosses val="autoZero"/>
        <c:auto val="1"/>
        <c:lblAlgn val="ctr"/>
        <c:lblOffset val="100"/>
        <c:noMultiLvlLbl val="0"/>
      </c:catAx>
      <c:valAx>
        <c:axId val="30175731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0175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s/</a:t>
            </a:r>
            <a:r>
              <a:rPr lang="zh-CN" altLang="en-US" dirty="0"/>
              <a:t>√</a:t>
            </a:r>
            <a:r>
              <a:rPr lang="en-US" altLang="zh-CN" dirty="0"/>
              <a:t>b in [100</a:t>
            </a:r>
            <a:r>
              <a:rPr lang="zh-CN" altLang="en-US" dirty="0"/>
              <a:t>，</a:t>
            </a:r>
            <a:r>
              <a:rPr lang="en-US" altLang="zh-CN" dirty="0"/>
              <a:t>140)</a:t>
            </a:r>
            <a:endParaRPr lang="zh-CN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12GeV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7.6999999999999999E-2</c:v>
                </c:pt>
                <c:pt idx="1">
                  <c:v>6.5000000000000002E-2</c:v>
                </c:pt>
                <c:pt idx="2">
                  <c:v>4.2999999999999997E-2</c:v>
                </c:pt>
                <c:pt idx="3">
                  <c:v>0.93400000000000005</c:v>
                </c:pt>
                <c:pt idx="4">
                  <c:v>0.84899999999999998</c:v>
                </c:pt>
                <c:pt idx="5">
                  <c:v>0.84899999999999998</c:v>
                </c:pt>
                <c:pt idx="6">
                  <c:v>8.9999999999999993E-3</c:v>
                </c:pt>
                <c:pt idx="7">
                  <c:v>7.0000000000000001E-3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3-4445-8F01-582EEC2761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30GeV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0.113</c:v>
                </c:pt>
                <c:pt idx="1">
                  <c:v>9.6000000000000002E-2</c:v>
                </c:pt>
                <c:pt idx="2">
                  <c:v>5.7000000000000002E-2</c:v>
                </c:pt>
                <c:pt idx="3">
                  <c:v>0.16400000000000001</c:v>
                </c:pt>
                <c:pt idx="4">
                  <c:v>0.189</c:v>
                </c:pt>
                <c:pt idx="5">
                  <c:v>0.252</c:v>
                </c:pt>
                <c:pt idx="6">
                  <c:v>1.6679999999999999</c:v>
                </c:pt>
                <c:pt idx="7">
                  <c:v>1.71</c:v>
                </c:pt>
                <c:pt idx="8">
                  <c:v>1.782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63-4445-8F01-582EEC27613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60GeV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1b2j</c:v>
                </c:pt>
                <c:pt idx="1">
                  <c:v>1b3j</c:v>
                </c:pt>
                <c:pt idx="2">
                  <c:v>1b4j</c:v>
                </c:pt>
                <c:pt idx="3">
                  <c:v>2b2j</c:v>
                </c:pt>
                <c:pt idx="4">
                  <c:v>2b3j</c:v>
                </c:pt>
                <c:pt idx="5">
                  <c:v>2b4j</c:v>
                </c:pt>
                <c:pt idx="6">
                  <c:v>3b3j</c:v>
                </c:pt>
                <c:pt idx="7">
                  <c:v>3b4j</c:v>
                </c:pt>
                <c:pt idx="8">
                  <c:v>4b4j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0.10299999999999999</c:v>
                </c:pt>
                <c:pt idx="1">
                  <c:v>9.2999999999999999E-2</c:v>
                </c:pt>
                <c:pt idx="2">
                  <c:v>5.2999999999999999E-2</c:v>
                </c:pt>
                <c:pt idx="3">
                  <c:v>2.5000000000000001E-2</c:v>
                </c:pt>
                <c:pt idx="4">
                  <c:v>3.3000000000000002E-2</c:v>
                </c:pt>
                <c:pt idx="5">
                  <c:v>5.5E-2</c:v>
                </c:pt>
                <c:pt idx="6">
                  <c:v>1.0429999999999999</c:v>
                </c:pt>
                <c:pt idx="7">
                  <c:v>1.3280000000000001</c:v>
                </c:pt>
                <c:pt idx="8">
                  <c:v>2.8159999999999998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63-4445-8F01-582EEC276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359760"/>
        <c:axId val="299361840"/>
      </c:barChart>
      <c:catAx>
        <c:axId val="29935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9361840"/>
        <c:crosses val="autoZero"/>
        <c:auto val="1"/>
        <c:lblAlgn val="ctr"/>
        <c:lblOffset val="100"/>
        <c:noMultiLvlLbl val="0"/>
      </c:catAx>
      <c:valAx>
        <c:axId val="299361840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935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213D1-C19E-42F2-854C-ACD1DA051E5E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90107-FB37-4BAF-9FD5-CE734FE5E8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81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AF365-2483-4A3A-849B-795B96F1D72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82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284DB-774B-4F47-9382-521F8E04649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26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1D5376-65DA-490C-BF7A-596C84292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DD6D53A-E6CC-4130-894B-200CED316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FDF529-02F7-4EA8-94A5-9843A844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D0E963-CC2A-4025-8A44-35BFEE0E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FFA6BB-413B-495D-85EB-3BB21C01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38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CD098C-E5C1-4261-8876-779012BC2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F128C08-0304-4E95-A408-D3EB1E7D3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3BFFFE-707E-4A39-9AD9-D3230A22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8F5A10-610D-46DB-A0ED-204D7356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4BF5D5-0B6C-42DE-972E-A6983E5C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70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EF47906-8DE8-409A-85F1-3BF71A828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BB1CBE-CA5B-4766-AEC9-C23D653A9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EE4DE8-1CF3-4AC5-BD7C-DAB2991A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319165-4409-4A05-8EB1-BD5EC03D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DA58C3-6D2B-4EB6-91DA-838D11226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57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DE4AC9-DCCE-45C5-A95D-C3334F475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97F1DA-E8BD-40D9-9610-D9B27A183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DD21BC-F9C8-4FE0-819C-F6E2CF26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8C679-55F4-4BBA-915E-CF8114A1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7632ED-DC73-4B79-83F9-8AA1F8BBE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7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E08468-A7B1-406C-A005-543894C58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DF766A-CF7C-4388-8B44-9D87F7F8D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550DFE-B6F8-4C56-B708-941B11BC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6621F6-FF5F-4E75-8418-0141FE1F1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4B0C69-1D09-4F6D-AE99-DBB5EB09C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14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6C8AD7-8D17-443E-A6BF-1DB98A72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6E9737-36F5-4E8E-A26F-50566C7A7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79E097-3E05-440B-BF54-32BC4A55A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A5D6E7-F59A-4E76-95A9-1BFB2AD0C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E3D101-80CF-481A-B0F7-5151C8FF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2FD033-A9B2-4394-A1F1-C242F7FA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9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250903-1B56-49D9-BBF1-EBA1024C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4BE557-F4DC-4212-A9EE-F35C01522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E869078-2F0B-464F-AAF5-A2366F7B3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10574F3-B8B4-483E-BA33-EE43F5BE6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1EA00CC-7550-4A85-BCEB-11BA1F17A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0C7117-D100-4C75-A7D7-9ACB9054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B01608B-4F18-42A7-A836-1072125C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1DA1FC6-7131-4805-A221-27382698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4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1BE565-DC5B-4B8D-A3B8-F423C3DA9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CAADC53-F86B-49B2-8E1C-649B3446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2B293D2-FD94-4344-92E7-64794A06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6128A3C-EA9B-44F8-9401-A5A5C77F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03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9FABD90-F9AA-4941-80AB-041C7404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3EB08CA-0E21-4AC3-9C76-137C7206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8E8E2F-0E96-40E9-ABC7-E43864EE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78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1038E3-0B90-4707-A426-72BBF7D2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6FBC53-2196-4D80-B608-D8B56E33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7348E6-3F08-4CD5-ACC5-4F14E798C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DB1764-062B-4A57-9DAA-E2E97EAD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FCA1FE-A179-4064-880D-FB712494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1CAA57-B143-4C84-9FEE-139E4588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7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BABB94-4552-4BC4-A5AC-4677D0681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E300EC0-EEB3-4875-87F6-2A506BAE6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9047F57-A543-47EF-8014-8DAD64049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5504A1-54A1-45DB-848D-05DA55BBA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B8B4AD-6B7E-4471-9350-9F4AEAFB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F22B06-2232-4020-8C04-5D4954A1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30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D1C8FB4-CC21-48AA-89F8-0E09B6CD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368202-4293-44F7-9DE6-2A59A223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5F779A-FF71-4659-BAE3-CAE5D9702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76E2-6956-4009-97CF-5C5D14AC194A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46952D-D508-486D-AAAC-803B5FC79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3DC5F4-E0E7-445A-9A24-535BA808C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6965-BB9F-4722-8FD1-28A724CDD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87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9C885-F7AE-7006-B64E-93880C2CF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H2a4b updates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16EDC35-0762-1520-AB25-EB862A642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--</a:t>
            </a:r>
            <a:r>
              <a:rPr lang="en-US" altLang="zh-CN" dirty="0" err="1"/>
              <a:t>Zelin</a:t>
            </a:r>
            <a:r>
              <a:rPr lang="en-US" altLang="zh-CN" dirty="0"/>
              <a:t> Yan</a:t>
            </a:r>
            <a:endParaRPr lang="zh-CN" altLang="en-US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63B93BF-EDEC-8EAF-8EB7-62B82FDE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9506-6CF7-4EA7-88D5-BA3A52FD3BF7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51A50E-91B7-5A08-E703-FC50D317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DFAD-0CA1-4651-BD3B-7F48B98ED33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70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081CAB-B56D-4998-AFAF-AD5C7D36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&amp; Plans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E93665-93D3-4798-B334-F60EBD4E8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12GeV, 2 </a:t>
            </a:r>
            <a:r>
              <a:rPr lang="en-US" altLang="zh-CN" dirty="0" err="1"/>
              <a:t>bjets</a:t>
            </a:r>
            <a:r>
              <a:rPr lang="en-US" altLang="zh-CN" dirty="0"/>
              <a:t> regions have higher significance while 3&amp;4 </a:t>
            </a:r>
            <a:r>
              <a:rPr lang="en-US" altLang="zh-CN" dirty="0" err="1"/>
              <a:t>bjets</a:t>
            </a:r>
            <a:r>
              <a:rPr lang="en-US" altLang="zh-CN" dirty="0"/>
              <a:t> regions have higher significance in 30GeV and 60GeV cases.</a:t>
            </a:r>
          </a:p>
          <a:p>
            <a:r>
              <a:rPr lang="en-US" altLang="zh-CN" dirty="0"/>
              <a:t>In some events, 2bjets are reconstructed to singlet a(30GeV and 60GeV cases)</a:t>
            </a:r>
          </a:p>
          <a:p>
            <a:pPr marL="0" indent="0">
              <a:buNone/>
            </a:pPr>
            <a:r>
              <a:rPr lang="en-US" altLang="zh-CN" dirty="0"/>
              <a:t>Plans </a:t>
            </a:r>
          </a:p>
          <a:p>
            <a:r>
              <a:rPr lang="en-US" altLang="zh-CN" dirty="0"/>
              <a:t> define SR &amp; CR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719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91DB07-AED9-455F-AF20-39D998328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3431" cy="1002567"/>
          </a:xfrm>
        </p:spPr>
        <p:txBody>
          <a:bodyPr/>
          <a:lstStyle/>
          <a:p>
            <a:r>
              <a:rPr lang="en-US" altLang="zh-CN" dirty="0"/>
              <a:t>Signal vs </a:t>
            </a:r>
            <a:r>
              <a:rPr lang="en-US" altLang="zh-CN" dirty="0" err="1"/>
              <a:t>bkg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EA64AA-AF4C-4285-BF14-F1A429018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938"/>
            <a:ext cx="11072446" cy="5408247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err="1">
                <a:latin typeface="+mn-ea"/>
              </a:rPr>
              <a:t>Easyjet</a:t>
            </a:r>
            <a:r>
              <a:rPr lang="en-US" altLang="zh-CN" sz="2200" b="1" dirty="0">
                <a:latin typeface="+mn-ea"/>
              </a:rPr>
              <a:t> event preselection</a:t>
            </a:r>
          </a:p>
          <a:p>
            <a:pPr marL="1028700" lvl="1" indent="-285750">
              <a:lnSpc>
                <a:spcPct val="120000"/>
              </a:lnSpc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Jet</a:t>
            </a:r>
            <a:r>
              <a:rPr lang="zh-CN" altLang="en-US" sz="2200" dirty="0">
                <a:latin typeface="+mn-ea"/>
                <a:cs typeface="Arial" panose="020B0604020202020204" pitchFamily="34" charset="0"/>
              </a:rPr>
              <a:t>：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reco4PFlowJet;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 &gt; 20GeV; |η| &lt; 4.5; Btag_wp:GN2v01_FixedCutBEff_</a:t>
            </a:r>
            <a:r>
              <a:rPr lang="en-US" altLang="zh-CN" sz="22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65</a:t>
            </a:r>
          </a:p>
          <a:p>
            <a:pPr marL="1028700" lvl="1" indent="-285750">
              <a:lnSpc>
                <a:spcPct val="120000"/>
              </a:lnSpc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2-lep: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singlep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 +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dilep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Trigger; exactly 2 leptons and anti-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flavour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; </a:t>
            </a:r>
          </a:p>
          <a:p>
            <a:pPr marL="1485900" lvl="2" indent="-285750">
              <a:lnSpc>
                <a:spcPct val="120000"/>
              </a:lnSpc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Electron: ID: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MediumLH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; Iso</a:t>
            </a:r>
            <a:r>
              <a:rPr lang="zh-CN" altLang="en-US" sz="1700" dirty="0">
                <a:latin typeface="+mn-ea"/>
                <a:cs typeface="Arial" panose="020B0604020202020204" pitchFamily="34" charset="0"/>
              </a:rPr>
              <a:t>：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Tight_VarRad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;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10GeV; |η| &lt; 2.47 &amp; excluding 1.37  &lt; |η|  &lt; 1.52</a:t>
            </a:r>
          </a:p>
          <a:p>
            <a:pPr marL="1485900" lvl="2" indent="-285750">
              <a:lnSpc>
                <a:spcPct val="120000"/>
              </a:lnSpc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Muon: ID: Tight;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Iso:PflowLoose_VarRad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;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10GeV ; |η| &lt; 2.5 </a:t>
            </a:r>
            <a:endParaRPr lang="en-US" altLang="zh-CN" sz="1100" dirty="0">
              <a:latin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err="1">
                <a:latin typeface="+mn-ea"/>
                <a:cs typeface="Arial" panose="020B0604020202020204" pitchFamily="34" charset="0"/>
              </a:rPr>
              <a:t>Ntuple</a:t>
            </a:r>
            <a:r>
              <a:rPr lang="en-US" altLang="zh-CN" sz="2200" b="1" dirty="0">
                <a:latin typeface="+mn-ea"/>
                <a:cs typeface="Arial" panose="020B0604020202020204" pitchFamily="34" charset="0"/>
              </a:rPr>
              <a:t> event preselection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Singlelep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Triggers +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dilep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Triggers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At least 2 jets 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Lepton Cut: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Exactly 2 leptons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Leading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lep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.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27 GeV &amp; sub-leading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lep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.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10GeV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Electron: |η| &lt; 2.47 &amp; excluding 1.37  &lt; |η|  &lt; 1.52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Muon: |η| &lt; 2.5 </a:t>
            </a:r>
            <a:endParaRPr lang="en-US" altLang="zh-CN" sz="1100" dirty="0">
              <a:latin typeface="+mn-ea"/>
              <a:cs typeface="Arial" panose="020B0604020202020204" pitchFamily="34" charset="0"/>
            </a:endParaRP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Tight jet cut: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 &gt; 20GeV ; |η| &lt; 2.5 ; jet cleaning 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Dilepton mass window: 85GeV &lt;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mll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 &lt; 110GeV(</a:t>
            </a:r>
            <a:r>
              <a:rPr lang="en-US" altLang="zh-CN" sz="2200" b="1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tight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)</a:t>
            </a:r>
            <a:endParaRPr lang="en-US" altLang="zh-CN" sz="1700" dirty="0">
              <a:latin typeface="+mn-ea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E900F5-F9E3-4550-9CD9-A2875696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A476-9B19-448F-841A-2F1BB5DC0413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FD7C36-50D4-4A3E-AE05-65802051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A054-E7C5-44CD-BCBD-5CC0BB62B97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349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D4E2E-E3E4-416E-9A9C-D517509F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0" y="167885"/>
            <a:ext cx="9777609" cy="874583"/>
          </a:xfrm>
        </p:spPr>
        <p:txBody>
          <a:bodyPr/>
          <a:lstStyle/>
          <a:p>
            <a:r>
              <a:rPr lang="en-US" altLang="zh-CN" dirty="0"/>
              <a:t>Signal </a:t>
            </a:r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:(</a:t>
            </a:r>
            <a:r>
              <a:rPr lang="en-US" altLang="zh-CN" dirty="0" err="1"/>
              <a:t>n_bjets,n_jets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7666C64-2FDC-42D8-B418-2836E858B0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683" y="1110178"/>
          <a:ext cx="11889856" cy="162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305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84527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838563">
                  <a:extLst>
                    <a:ext uri="{9D8B030D-6E8A-4147-A177-3AD203B41FA5}">
                      <a16:colId xmlns:a16="http://schemas.microsoft.com/office/drawing/2014/main" val="379192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12GeV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359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16976BD-91D0-4CDA-BA01-B039701AE0DF}"/>
              </a:ext>
            </a:extLst>
          </p:cNvPr>
          <p:cNvGraphicFramePr>
            <a:graphicFrameLocks noGrp="1"/>
          </p:cNvGraphicFramePr>
          <p:nvPr/>
        </p:nvGraphicFramePr>
        <p:xfrm>
          <a:off x="10659649" y="2435128"/>
          <a:ext cx="870560" cy="743999"/>
        </p:xfrm>
        <a:graphic>
          <a:graphicData uri="http://schemas.openxmlformats.org/drawingml/2006/table">
            <a:tbl>
              <a:tblPr/>
              <a:tblGrid>
                <a:gridCol w="870560">
                  <a:extLst>
                    <a:ext uri="{9D8B030D-6E8A-4147-A177-3AD203B41FA5}">
                      <a16:colId xmlns:a16="http://schemas.microsoft.com/office/drawing/2014/main" val="2057304031"/>
                    </a:ext>
                  </a:extLst>
                </a:gridCol>
              </a:tblGrid>
              <a:tr h="743999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0873010"/>
                  </a:ext>
                </a:extLst>
              </a:tr>
            </a:tbl>
          </a:graphicData>
        </a:graphic>
      </p:graphicFrame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id="{1D40E19B-5E96-40AC-8DA2-7FC03395CD0D}"/>
              </a:ext>
            </a:extLst>
          </p:cNvPr>
          <p:cNvGraphicFramePr>
            <a:graphicFrameLocks/>
          </p:cNvGraphicFramePr>
          <p:nvPr/>
        </p:nvGraphicFramePr>
        <p:xfrm>
          <a:off x="87682" y="2860028"/>
          <a:ext cx="11889857" cy="1630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4766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84392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844658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837225">
                  <a:extLst>
                    <a:ext uri="{9D8B030D-6E8A-4147-A177-3AD203B41FA5}">
                      <a16:colId xmlns:a16="http://schemas.microsoft.com/office/drawing/2014/main" val="1401845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30GeV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323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0.17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71B4F938-2FA3-4F1C-A130-CEB371EA9876}"/>
              </a:ext>
            </a:extLst>
          </p:cNvPr>
          <p:cNvGraphicFramePr>
            <a:graphicFrameLocks/>
          </p:cNvGraphicFramePr>
          <p:nvPr/>
        </p:nvGraphicFramePr>
        <p:xfrm>
          <a:off x="87677" y="4608189"/>
          <a:ext cx="11889862" cy="1630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324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83620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829565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829565">
                  <a:extLst>
                    <a:ext uri="{9D8B030D-6E8A-4147-A177-3AD203B41FA5}">
                      <a16:colId xmlns:a16="http://schemas.microsoft.com/office/drawing/2014/main" val="1691054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60GeV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307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0.17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58ABB0-50D2-4ED0-955E-7C8812DA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7BEE-1B56-4936-98B7-6644867430E6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29AA3AF-5AE2-4E54-B0FD-D9D7204A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95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D4E2E-E3E4-416E-9A9C-D517509F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0" y="167885"/>
            <a:ext cx="9777609" cy="874583"/>
          </a:xfrm>
        </p:spPr>
        <p:txBody>
          <a:bodyPr/>
          <a:lstStyle/>
          <a:p>
            <a:r>
              <a:rPr lang="en-US" altLang="zh-CN" dirty="0" err="1"/>
              <a:t>bkg</a:t>
            </a:r>
            <a:r>
              <a:rPr lang="en-US" altLang="zh-CN" dirty="0"/>
              <a:t> </a:t>
            </a:r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:(</a:t>
            </a:r>
            <a:r>
              <a:rPr lang="en-US" altLang="zh-CN" dirty="0" err="1"/>
              <a:t>n_bjets,n_jets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7666C64-2FDC-42D8-B418-2836E858B0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153" y="895204"/>
          <a:ext cx="11480800" cy="162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9655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17355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17355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77971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17355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17355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77971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17355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17355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77971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642882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77971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913060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1509189">
                  <a:extLst>
                    <a:ext uri="{9D8B030D-6E8A-4147-A177-3AD203B41FA5}">
                      <a16:colId xmlns:a16="http://schemas.microsoft.com/office/drawing/2014/main" val="2184657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sin.lep</a:t>
                      </a:r>
                      <a:r>
                        <a:rPr lang="en-US" altLang="zh-CN" sz="140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3976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16976BD-91D0-4CDA-BA01-B039701AE0DF}"/>
              </a:ext>
            </a:extLst>
          </p:cNvPr>
          <p:cNvGraphicFramePr>
            <a:graphicFrameLocks noGrp="1"/>
          </p:cNvGraphicFramePr>
          <p:nvPr/>
        </p:nvGraphicFramePr>
        <p:xfrm>
          <a:off x="10571967" y="2430048"/>
          <a:ext cx="870560" cy="743999"/>
        </p:xfrm>
        <a:graphic>
          <a:graphicData uri="http://schemas.openxmlformats.org/drawingml/2006/table">
            <a:tbl>
              <a:tblPr/>
              <a:tblGrid>
                <a:gridCol w="870560">
                  <a:extLst>
                    <a:ext uri="{9D8B030D-6E8A-4147-A177-3AD203B41FA5}">
                      <a16:colId xmlns:a16="http://schemas.microsoft.com/office/drawing/2014/main" val="2057304031"/>
                    </a:ext>
                  </a:extLst>
                </a:gridCol>
              </a:tblGrid>
              <a:tr h="743999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0873010"/>
                  </a:ext>
                </a:extLst>
              </a:tr>
            </a:tbl>
          </a:graphicData>
        </a:graphic>
      </p:graphicFrame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id="{1D40E19B-5E96-40AC-8DA2-7FC03395CD0D}"/>
              </a:ext>
            </a:extLst>
          </p:cNvPr>
          <p:cNvGraphicFramePr>
            <a:graphicFrameLocks/>
          </p:cNvGraphicFramePr>
          <p:nvPr/>
        </p:nvGraphicFramePr>
        <p:xfrm>
          <a:off x="78154" y="2648829"/>
          <a:ext cx="11480803" cy="1630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9385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17162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17162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77761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17162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17162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77761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17162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17162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77761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642710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77761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1511879">
                  <a:extLst>
                    <a:ext uri="{9D8B030D-6E8A-4147-A177-3AD203B41FA5}">
                      <a16:colId xmlns:a16="http://schemas.microsoft.com/office/drawing/2014/main" val="4877417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ttbar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30855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71B4F938-2FA3-4F1C-A130-CEB371EA9876}"/>
              </a:ext>
            </a:extLst>
          </p:cNvPr>
          <p:cNvGraphicFramePr>
            <a:graphicFrameLocks/>
          </p:cNvGraphicFramePr>
          <p:nvPr/>
        </p:nvGraphicFramePr>
        <p:xfrm>
          <a:off x="78153" y="4505762"/>
          <a:ext cx="11480804" cy="1630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7075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15504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15504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75964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15504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15504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75964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15504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15504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75964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15504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75964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910703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1460642">
                  <a:extLst>
                    <a:ext uri="{9D8B030D-6E8A-4147-A177-3AD203B41FA5}">
                      <a16:colId xmlns:a16="http://schemas.microsoft.com/office/drawing/2014/main" val="977918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ttH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C3BA075-3B88-41A5-984F-E97BF2AFD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17D-B842-4170-9848-88FD79B3E8DF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B86FAD-EF83-4061-A32A-81FB7F37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64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D4E2E-E3E4-416E-9A9C-D517509F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0" y="167885"/>
            <a:ext cx="9777609" cy="874583"/>
          </a:xfrm>
        </p:spPr>
        <p:txBody>
          <a:bodyPr/>
          <a:lstStyle/>
          <a:p>
            <a:r>
              <a:rPr lang="en-US" altLang="zh-CN" dirty="0" err="1"/>
              <a:t>bkg</a:t>
            </a:r>
            <a:r>
              <a:rPr lang="en-US" altLang="zh-CN" dirty="0"/>
              <a:t> </a:t>
            </a:r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:(</a:t>
            </a:r>
            <a:r>
              <a:rPr lang="en-US" altLang="zh-CN" dirty="0" err="1"/>
              <a:t>n_bjets,n_jets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7666C64-2FDC-42D8-B418-2836E858B0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414" y="1448345"/>
          <a:ext cx="11736512" cy="1625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5156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823491">
                  <a:extLst>
                    <a:ext uri="{9D8B030D-6E8A-4147-A177-3AD203B41FA5}">
                      <a16:colId xmlns:a16="http://schemas.microsoft.com/office/drawing/2014/main" val="2908760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ttZqq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26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0.43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id="{1D40E19B-5E96-40AC-8DA2-7FC03395CD0D}"/>
              </a:ext>
            </a:extLst>
          </p:cNvPr>
          <p:cNvGraphicFramePr>
            <a:graphicFrameLocks/>
          </p:cNvGraphicFramePr>
          <p:nvPr/>
        </p:nvGraphicFramePr>
        <p:xfrm>
          <a:off x="108965" y="3884881"/>
          <a:ext cx="11736961" cy="1844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1061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829630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  <a:gridCol w="823040">
                  <a:extLst>
                    <a:ext uri="{9D8B030D-6E8A-4147-A177-3AD203B41FA5}">
                      <a16:colId xmlns:a16="http://schemas.microsoft.com/office/drawing/2014/main" val="495592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Z+jets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Total yields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0.49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2.1M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0.51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0.52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FC5A516-BEBA-4224-A1D0-211BD8D4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E3D-9281-4F2E-98B3-3E09532F674D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7E8F5C6-1CE0-41D0-BDFE-A53A77B1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957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50AC6-A3AA-464B-BB05-290E91E8E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548"/>
            <a:ext cx="10259860" cy="1075368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Invariant mass distribution of all b-jets system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7C476D-D043-4381-B885-EE417C39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BB80-53E0-4F95-A3F7-1EC194F8B849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986BE2B-750F-460F-94F5-7568373E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43277E9-B75C-470E-8803-3B888C74E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5" y="1269000"/>
            <a:ext cx="5954594" cy="432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B9B29FE-7208-4CCC-ADCF-3A212BC2F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336557"/>
            <a:ext cx="5954594" cy="432000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0E4CA4D-C4C7-47CC-AFF7-D4F93FDDF9BA}"/>
              </a:ext>
            </a:extLst>
          </p:cNvPr>
          <p:cNvSpPr txBox="1"/>
          <p:nvPr/>
        </p:nvSpPr>
        <p:spPr>
          <a:xfrm>
            <a:off x="838199" y="6061140"/>
            <a:ext cx="417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btag:</a:t>
            </a:r>
            <a:r>
              <a:rPr lang="en-US" altLang="zh-CN" sz="1800" dirty="0">
                <a:latin typeface="+mn-ea"/>
                <a:cs typeface="Arial" panose="020B0604020202020204" pitchFamily="34" charset="0"/>
              </a:rPr>
              <a:t>GN2v01_FixedCutBEff_65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2337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9982AE-869E-4A5C-9C02-FCD02B85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5ED649A-BF56-4BB6-80FA-3236110AE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3245"/>
            <a:ext cx="3969729" cy="288000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F3A9844-445B-4D84-A3A0-B8EBB3FFB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730" y="350231"/>
            <a:ext cx="3969730" cy="288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CC91079-33F2-4E69-A166-2F8581B994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459" y="313245"/>
            <a:ext cx="3969730" cy="288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F008930-F59C-477D-BDD1-E83B8CB84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" y="3219526"/>
            <a:ext cx="3969730" cy="288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3315A4B-4EA4-43CE-BCAC-1C6E98DAD8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793" y="3219526"/>
            <a:ext cx="3969730" cy="2880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99B048B-B10E-4B47-AE38-29D37E4317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522" y="3219526"/>
            <a:ext cx="3969731" cy="28800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ED8352B0-529A-4203-9450-3829E4C515C0}"/>
              </a:ext>
            </a:extLst>
          </p:cNvPr>
          <p:cNvSpPr txBox="1"/>
          <p:nvPr/>
        </p:nvSpPr>
        <p:spPr>
          <a:xfrm>
            <a:off x="453957" y="6096907"/>
            <a:ext cx="419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Signal in high significance region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4976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9982AE-869E-4A5C-9C02-FCD02B85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5ED649A-BF56-4BB6-80FA-3236110AE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313245"/>
            <a:ext cx="3969729" cy="2879999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F3A9844-445B-4D84-A3A0-B8EBB3FFB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9730" y="350231"/>
            <a:ext cx="3969729" cy="288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CC91079-33F2-4E69-A166-2F8581B994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9459" y="313245"/>
            <a:ext cx="3969729" cy="288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F008930-F59C-477D-BDD1-E83B8CB84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063" y="3219526"/>
            <a:ext cx="3969729" cy="288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3315A4B-4EA4-43CE-BCAC-1C6E98DAD8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2793" y="3219526"/>
            <a:ext cx="3969729" cy="2880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99B048B-B10E-4B47-AE38-29D37E4317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2523" y="3219526"/>
            <a:ext cx="3969729" cy="28800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ED8352B0-529A-4203-9450-3829E4C515C0}"/>
              </a:ext>
            </a:extLst>
          </p:cNvPr>
          <p:cNvSpPr txBox="1"/>
          <p:nvPr/>
        </p:nvSpPr>
        <p:spPr>
          <a:xfrm>
            <a:off x="453957" y="6096907"/>
            <a:ext cx="419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bkg</a:t>
            </a:r>
            <a:r>
              <a:rPr lang="en-US" altLang="zh-CN" dirty="0"/>
              <a:t> in high significance region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064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799C9B-3B42-B278-3B0A-B318FB92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801" y="368383"/>
            <a:ext cx="10515600" cy="1325563"/>
          </a:xfrm>
        </p:spPr>
        <p:txBody>
          <a:bodyPr/>
          <a:lstStyle/>
          <a:p>
            <a:r>
              <a:rPr lang="en-US" altLang="zh-CN" dirty="0"/>
              <a:t>Analysis overview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7F1F40B-1E38-C712-58DC-658DCC96C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568" y="2137070"/>
            <a:ext cx="4647619" cy="3000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0058E89-BCB8-C110-1732-3D1C4A5FA33A}"/>
                  </a:ext>
                </a:extLst>
              </p:cNvPr>
              <p:cNvSpPr txBox="1"/>
              <p:nvPr/>
            </p:nvSpPr>
            <p:spPr>
              <a:xfrm>
                <a:off x="687801" y="1420024"/>
                <a:ext cx="6300756" cy="5301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Process:ZH,H→2a→4b,Z→ll</a:t>
                </a:r>
              </a:p>
              <a:p>
                <a:r>
                  <a:rPr lang="en-US" altLang="zh-CN" sz="2400" dirty="0" err="1"/>
                  <a:t>Btag</a:t>
                </a:r>
                <a:r>
                  <a:rPr lang="en-US" altLang="zh-CN" sz="2400" dirty="0"/>
                  <a:t> wp: </a:t>
                </a:r>
                <a:r>
                  <a:rPr lang="en-US" altLang="zh-CN" sz="2400" dirty="0">
                    <a:latin typeface="+mn-ea"/>
                    <a:cs typeface="Arial" panose="020B0604020202020204" pitchFamily="34" charset="0"/>
                  </a:rPr>
                  <a:t>GN2v01_FixedCutBEff_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+mn-ea"/>
                    <a:cs typeface="Arial" panose="020B0604020202020204" pitchFamily="34" charset="0"/>
                  </a:rPr>
                  <a:t>65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Invariant mass of all </a:t>
                </a:r>
                <a:r>
                  <a:rPr lang="en-US" altLang="zh-CN" sz="2400" dirty="0" err="1"/>
                  <a:t>bjets</a:t>
                </a:r>
                <a:r>
                  <a:rPr lang="en-US" altLang="zh-CN" sz="2400" dirty="0"/>
                  <a:t> system for different </a:t>
                </a:r>
                <a:r>
                  <a:rPr lang="en-US" altLang="zh-CN" sz="2400" dirty="0" err="1"/>
                  <a:t>bjets</a:t>
                </a:r>
                <a:r>
                  <a:rPr lang="en-US" altLang="zh-CN" sz="2400" dirty="0"/>
                  <a:t> and jets distribution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Roughly calculate significance(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altLang="zh-CN" sz="2400" dirty="0"/>
                  <a:t>) of different region in different mass window(total 4 mass window)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[70,170)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[80,160)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[90,150)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[100,140)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zh-CN" sz="24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zh-CN" sz="24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0058E89-BCB8-C110-1732-3D1C4A5FA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01" y="1420024"/>
                <a:ext cx="6300756" cy="5301451"/>
              </a:xfrm>
              <a:prstGeom prst="rect">
                <a:avLst/>
              </a:prstGeom>
              <a:blipFill>
                <a:blip r:embed="rId3"/>
                <a:stretch>
                  <a:fillRect l="-1549" t="-8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3741FBE-3F0D-5DCD-EA5E-CE068F0D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0EB9-99FA-41C3-9E75-ED14188C0ADC}" type="datetime1">
              <a:rPr lang="zh-CN" altLang="en-US" smtClean="0"/>
              <a:t>2025/3/21</a:t>
            </a:fld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AC2401-D83F-8C9B-77AB-1C79B40B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CE7-304D-47F2-A417-4B21C93688D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60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6EF3B4-0BE0-48AB-9B4C-FCF4BF5D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All </a:t>
            </a:r>
            <a:r>
              <a:rPr lang="en-US" altLang="zh-CN" dirty="0" err="1"/>
              <a:t>bjets</a:t>
            </a:r>
            <a:r>
              <a:rPr lang="en-US" altLang="zh-CN" dirty="0"/>
              <a:t> mass distribution in different region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A257FAC-1B99-4F9E-86A7-4C09A4107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5954594" cy="432000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5E1180E-EF01-4B55-B84F-C7B266C84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95459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9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6EF3B4-0BE0-48AB-9B4C-FCF4BF5D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All </a:t>
            </a:r>
            <a:r>
              <a:rPr lang="en-US" altLang="zh-CN" dirty="0" err="1"/>
              <a:t>bjets</a:t>
            </a:r>
            <a:r>
              <a:rPr lang="en-US" altLang="zh-CN" dirty="0"/>
              <a:t> mass distribution in different region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A257FAC-1B99-4F9E-86A7-4C09A4107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690688"/>
            <a:ext cx="5954594" cy="4319999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5E1180E-EF01-4B55-B84F-C7B266C84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690688"/>
            <a:ext cx="595459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5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6EF3B4-0BE0-48AB-9B4C-FCF4BF5D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All </a:t>
            </a:r>
            <a:r>
              <a:rPr lang="en-US" altLang="zh-CN" dirty="0" err="1"/>
              <a:t>bjets</a:t>
            </a:r>
            <a:r>
              <a:rPr lang="en-US" altLang="zh-CN" dirty="0"/>
              <a:t> mass distribution in different region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A257FAC-1B99-4F9E-86A7-4C09A4107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609045"/>
            <a:ext cx="5954594" cy="4319999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5E1180E-EF01-4B55-B84F-C7B266C84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690688"/>
            <a:ext cx="595459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CE17F74-56A7-4519-8588-6E974F7A4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63777"/>
              </p:ext>
            </p:extLst>
          </p:nvPr>
        </p:nvGraphicFramePr>
        <p:xfrm>
          <a:off x="351691" y="1569588"/>
          <a:ext cx="11355760" cy="185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76">
                  <a:extLst>
                    <a:ext uri="{9D8B030D-6E8A-4147-A177-3AD203B41FA5}">
                      <a16:colId xmlns:a16="http://schemas.microsoft.com/office/drawing/2014/main" val="3769359721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219903650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9947335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23839417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11163186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49579634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9720363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693104522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294854714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275726273"/>
                    </a:ext>
                  </a:extLst>
                </a:gridCol>
              </a:tblGrid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[70,170)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1b2j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2b2j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4b4j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7848018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0.663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3859456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0.393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1.162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1.396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5400757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1.487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1.697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5311247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3C3575D-D9D7-4E24-8351-C0D259DD5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13670"/>
              </p:ext>
            </p:extLst>
          </p:nvPr>
        </p:nvGraphicFramePr>
        <p:xfrm>
          <a:off x="351691" y="4154610"/>
          <a:ext cx="11355760" cy="185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76">
                  <a:extLst>
                    <a:ext uri="{9D8B030D-6E8A-4147-A177-3AD203B41FA5}">
                      <a16:colId xmlns:a16="http://schemas.microsoft.com/office/drawing/2014/main" val="262813761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3585236077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76639220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336259769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94098355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19693491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620699384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210804061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51504216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3894304951"/>
                    </a:ext>
                  </a:extLst>
                </a:gridCol>
              </a:tblGrid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[80,160)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1b2j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2b2j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4b4j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236033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0.055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0.039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0.032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0.799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0.718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0.722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0.013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0.016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584794012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0.102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0.073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0.054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0.225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0.268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0.366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1.289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1.548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1.778</a:t>
                      </a: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154677820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0.157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0.12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0.082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0.062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0.086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0.144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1.101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1.598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2.239</a:t>
                      </a: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63261094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DBD9872B-7B1C-44A5-9A24-85A25CD39178}"/>
              </a:ext>
            </a:extLst>
          </p:cNvPr>
          <p:cNvSpPr txBox="1"/>
          <p:nvPr/>
        </p:nvSpPr>
        <p:spPr>
          <a:xfrm>
            <a:off x="396991" y="459257"/>
            <a:ext cx="1100501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400" dirty="0"/>
              <a:t>Significance result in different region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2725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CE17F74-56A7-4519-8588-6E974F7A4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74135"/>
              </p:ext>
            </p:extLst>
          </p:nvPr>
        </p:nvGraphicFramePr>
        <p:xfrm>
          <a:off x="351691" y="1569588"/>
          <a:ext cx="11355760" cy="185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76">
                  <a:extLst>
                    <a:ext uri="{9D8B030D-6E8A-4147-A177-3AD203B41FA5}">
                      <a16:colId xmlns:a16="http://schemas.microsoft.com/office/drawing/2014/main" val="3769359721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219903650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9947335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23839417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11163186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49579634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9720363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693104522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294854714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275726273"/>
                    </a:ext>
                  </a:extLst>
                </a:gridCol>
              </a:tblGrid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[90,150)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1b2j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2b2j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4b4j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7848018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0.887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3859456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0.318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1.655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1.646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2.841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5400757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1.522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5311247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3C3575D-D9D7-4E24-8351-C0D259DD5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416980"/>
              </p:ext>
            </p:extLst>
          </p:nvPr>
        </p:nvGraphicFramePr>
        <p:xfrm>
          <a:off x="351691" y="4154610"/>
          <a:ext cx="11355760" cy="185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76">
                  <a:extLst>
                    <a:ext uri="{9D8B030D-6E8A-4147-A177-3AD203B41FA5}">
                      <a16:colId xmlns:a16="http://schemas.microsoft.com/office/drawing/2014/main" val="262813761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3585236077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76639220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3362597695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94098355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19693491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2620699384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4210804061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1515042169"/>
                    </a:ext>
                  </a:extLst>
                </a:gridCol>
                <a:gridCol w="1135576">
                  <a:extLst>
                    <a:ext uri="{9D8B030D-6E8A-4147-A177-3AD203B41FA5}">
                      <a16:colId xmlns:a16="http://schemas.microsoft.com/office/drawing/2014/main" val="3894304951"/>
                    </a:ext>
                  </a:extLst>
                </a:gridCol>
              </a:tblGrid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>
                          <a:solidFill>
                            <a:srgbClr val="FFFF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[100,140)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1b2j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2b2j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3b3j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3b4j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4b4j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236033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0.934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0.849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0.849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4794012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1.668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1.782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4677820"/>
                  </a:ext>
                </a:extLst>
              </a:tr>
              <a:tr h="464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60GeV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0.103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2.816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2610941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6F9CC707-5EFA-47AD-AF27-284237F330DB}"/>
              </a:ext>
            </a:extLst>
          </p:cNvPr>
          <p:cNvSpPr txBox="1"/>
          <p:nvPr/>
        </p:nvSpPr>
        <p:spPr>
          <a:xfrm>
            <a:off x="398107" y="437342"/>
            <a:ext cx="111034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400" dirty="0"/>
              <a:t>Significance result in different region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7568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96B744-94D7-4DD2-A3BA-5716DC56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Significance result in different mass window 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563C7423-B61C-45CA-BEE9-9200A327A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895590"/>
              </p:ext>
            </p:extLst>
          </p:nvPr>
        </p:nvGraphicFramePr>
        <p:xfrm>
          <a:off x="76201" y="1690688"/>
          <a:ext cx="6019800" cy="427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A066CA23-5204-4E20-A046-B4A6CF35A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806741"/>
              </p:ext>
            </p:extLst>
          </p:nvPr>
        </p:nvGraphicFramePr>
        <p:xfrm>
          <a:off x="6096000" y="1690687"/>
          <a:ext cx="60198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944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96B744-94D7-4DD2-A3BA-5716DC56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Significance result in different mass window </a:t>
            </a:r>
            <a:endParaRPr lang="zh-CN" altLang="en-US" dirty="0"/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2667B423-62B5-403D-8CD2-6D42A768F9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572608"/>
              </p:ext>
            </p:extLst>
          </p:nvPr>
        </p:nvGraphicFramePr>
        <p:xfrm>
          <a:off x="214992" y="1609045"/>
          <a:ext cx="5881008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B76B6EFB-9178-41F5-A780-64A73A0F72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019239"/>
              </p:ext>
            </p:extLst>
          </p:nvPr>
        </p:nvGraphicFramePr>
        <p:xfrm>
          <a:off x="6095999" y="1690688"/>
          <a:ext cx="5978979" cy="428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743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1450</Words>
  <Application>Microsoft Office PowerPoint</Application>
  <PresentationFormat>宽屏</PresentationFormat>
  <Paragraphs>667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等线 Light</vt:lpstr>
      <vt:lpstr>Arial</vt:lpstr>
      <vt:lpstr>Cambria Math</vt:lpstr>
      <vt:lpstr>Office 主题​​</vt:lpstr>
      <vt:lpstr>H2a4b updates</vt:lpstr>
      <vt:lpstr>Analysis overview</vt:lpstr>
      <vt:lpstr>All bjets mass distribution in different region</vt:lpstr>
      <vt:lpstr>All bjets mass distribution in different region</vt:lpstr>
      <vt:lpstr>All bjets mass distribution in different region</vt:lpstr>
      <vt:lpstr>PowerPoint 演示文稿</vt:lpstr>
      <vt:lpstr>PowerPoint 演示文稿</vt:lpstr>
      <vt:lpstr>Significance result in different mass window </vt:lpstr>
      <vt:lpstr>Significance result in different mass window </vt:lpstr>
      <vt:lpstr>Summary &amp; Plans</vt:lpstr>
      <vt:lpstr>Signal vs bkg </vt:lpstr>
      <vt:lpstr>Signal n_bjets vs n_jets:(n_bjets,n_jets)</vt:lpstr>
      <vt:lpstr>bkg n_bjets vs n_jets:(n_bjets,n_jets)</vt:lpstr>
      <vt:lpstr>bkg n_bjets vs n_jets:(n_bjets,n_jets)</vt:lpstr>
      <vt:lpstr>Invariant mass distribution of all b-jets system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yzl lzy</dc:creator>
  <cp:lastModifiedBy>yzl lzy</cp:lastModifiedBy>
  <cp:revision>13</cp:revision>
  <dcterms:created xsi:type="dcterms:W3CDTF">2025-03-20T06:44:31Z</dcterms:created>
  <dcterms:modified xsi:type="dcterms:W3CDTF">2025-03-21T10:00:50Z</dcterms:modified>
</cp:coreProperties>
</file>