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3" r:id="rId3"/>
  </p:sldMasterIdLst>
  <p:notesMasterIdLst>
    <p:notesMasterId r:id="rId22"/>
  </p:notesMasterIdLst>
  <p:sldIdLst>
    <p:sldId id="256" r:id="rId4"/>
    <p:sldId id="493" r:id="rId5"/>
    <p:sldId id="494" r:id="rId6"/>
    <p:sldId id="492" r:id="rId7"/>
    <p:sldId id="495" r:id="rId8"/>
    <p:sldId id="502" r:id="rId9"/>
    <p:sldId id="498" r:id="rId10"/>
    <p:sldId id="500" r:id="rId11"/>
    <p:sldId id="501" r:id="rId12"/>
    <p:sldId id="499" r:id="rId13"/>
    <p:sldId id="507" r:id="rId14"/>
    <p:sldId id="497" r:id="rId15"/>
    <p:sldId id="503" r:id="rId16"/>
    <p:sldId id="504" r:id="rId17"/>
    <p:sldId id="505" r:id="rId18"/>
    <p:sldId id="506" r:id="rId19"/>
    <p:sldId id="282" r:id="rId20"/>
    <p:sldId id="28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C967-5D16-47F1-BF91-868441717440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0BA9F-06CC-4925-A00E-CFFE24E66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95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4115-2C5C-4810-BD71-DBF9AA12E09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5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7F905-3765-4740-9B7D-D899BE2F45EA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FE8C-16F0-4270-A82D-50654249F5EE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BEFF-D8DD-4219-8741-AA8F42941F06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EDCA-9F50-4F07-A581-6B1BB51B5CC4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4233" y="1"/>
            <a:ext cx="12192000" cy="1412875"/>
          </a:xfrm>
          <a:custGeom>
            <a:avLst/>
            <a:gdLst>
              <a:gd name="connsiteX0" fmla="*/ 0 w 12192000"/>
              <a:gd name="connsiteY0" fmla="*/ 0 h 1412875"/>
              <a:gd name="connsiteX1" fmla="*/ 12192000 w 12192000"/>
              <a:gd name="connsiteY1" fmla="*/ 0 h 1412875"/>
              <a:gd name="connsiteX2" fmla="*/ 12192000 w 12192000"/>
              <a:gd name="connsiteY2" fmla="*/ 1412875 h 1412875"/>
              <a:gd name="connsiteX3" fmla="*/ 0 w 12192000"/>
              <a:gd name="connsiteY3" fmla="*/ 1412875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412875">
                <a:moveTo>
                  <a:pt x="0" y="0"/>
                </a:moveTo>
                <a:lnTo>
                  <a:pt x="12192000" y="0"/>
                </a:lnTo>
                <a:lnTo>
                  <a:pt x="12192000" y="1412875"/>
                </a:lnTo>
                <a:lnTo>
                  <a:pt x="0" y="1412875"/>
                </a:lnTo>
                <a:close/>
              </a:path>
            </a:pathLst>
          </a:custGeom>
          <a:solidFill>
            <a:srgbClr val="014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FAA1D1-B111-F089-EBCA-DA69FB8C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E59D10-E860-E3C9-6632-55C1C759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727E3C-0FDE-2ABE-1D70-304DA621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3886-6E76-4ED8-9AC3-2546ECEEE4E3}" type="slidenum">
              <a:rPr lang="zh-CN" altLang="zh-CN" smtClean="0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867B3-920A-4DD5-A08D-E9F142E1BFD5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89E5-7279-4C01-A175-B90D4EAC777B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52ED-A9B9-44A8-B386-850D6E76972D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C435-AEC3-409E-993F-9CB69DE66E6A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C676-F843-4915-B87B-0C0EEC286206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F905-3765-4740-9B7D-D899BE2F45EA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16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FE8C-16F0-4270-A82D-50654249F5EE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2BEFF-D8DD-4219-8741-AA8F42941F06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54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EDCA-9F50-4F07-A581-6B1BB51B5CC4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79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13B6-6267-4F8F-83B1-9274330D9E1E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任意多边形 5"/>
          <p:cNvSpPr/>
          <p:nvPr userDrawn="1"/>
        </p:nvSpPr>
        <p:spPr>
          <a:xfrm>
            <a:off x="4233" y="1"/>
            <a:ext cx="12192000" cy="1412875"/>
          </a:xfrm>
          <a:custGeom>
            <a:avLst/>
            <a:gdLst>
              <a:gd name="connsiteX0" fmla="*/ 0 w 12192000"/>
              <a:gd name="connsiteY0" fmla="*/ 0 h 1412875"/>
              <a:gd name="connsiteX1" fmla="*/ 12192000 w 12192000"/>
              <a:gd name="connsiteY1" fmla="*/ 0 h 1412875"/>
              <a:gd name="connsiteX2" fmla="*/ 12192000 w 12192000"/>
              <a:gd name="connsiteY2" fmla="*/ 1412875 h 1412875"/>
              <a:gd name="connsiteX3" fmla="*/ 0 w 12192000"/>
              <a:gd name="connsiteY3" fmla="*/ 1412875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412875">
                <a:moveTo>
                  <a:pt x="0" y="0"/>
                </a:moveTo>
                <a:lnTo>
                  <a:pt x="12192000" y="0"/>
                </a:lnTo>
                <a:lnTo>
                  <a:pt x="12192000" y="1412875"/>
                </a:lnTo>
                <a:lnTo>
                  <a:pt x="0" y="1412875"/>
                </a:lnTo>
                <a:close/>
              </a:path>
            </a:pathLst>
          </a:custGeom>
          <a:solidFill>
            <a:srgbClr val="014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45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67B3-920A-4DD5-A08D-E9F142E1BFD5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7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89E5-7279-4C01-A175-B90D4EAC777B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82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52ED-A9B9-44A8-B386-850D6E76972D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4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AC435-AEC3-409E-993F-9CB69DE66E6A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5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C676-F843-4915-B87B-0C0EEC286206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9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5137-D808-4754-902A-4826563DFB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3886-6E76-4ED8-9AC3-2546ECEEE4E3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3886-6E76-4ED8-9AC3-2546ECEEE4E3}" type="slidenum">
              <a:rPr lang="zh-C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4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913189" y="3573231"/>
            <a:ext cx="278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Bu-Yao</a:t>
            </a:r>
            <a:r>
              <a:rPr lang="en-US" altLang="zh-CN" sz="2400" b="1" dirty="0">
                <a:solidFill>
                  <a:srgbClr val="FFFFFF">
                    <a:lumMod val="50000"/>
                  </a:srgbClr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 (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瞿步瑶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72" y="565880"/>
            <a:ext cx="1187657" cy="114773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81978" y="1713616"/>
            <a:ext cx="222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FFFF">
                    <a:lumMod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18338" y="2034478"/>
            <a:ext cx="3155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University of Science and Technology of China</a:t>
            </a:r>
            <a:endParaRPr lang="zh-CN" altLang="en-US" sz="10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2978" y="2262320"/>
            <a:ext cx="960804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Non-holomorphic Modular Flavor Symmetry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3696900" y="4188019"/>
            <a:ext cx="5220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/>
              <a:t>University of Science and Technology of China</a:t>
            </a:r>
          </a:p>
        </p:txBody>
      </p:sp>
      <p:sp>
        <p:nvSpPr>
          <p:cNvPr id="13" name="矩形 12"/>
          <p:cNvSpPr/>
          <p:nvPr/>
        </p:nvSpPr>
        <p:spPr>
          <a:xfrm>
            <a:off x="8037336" y="87086"/>
            <a:ext cx="4154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arXiv:2406.02527, arXiv:2506.19822, in collaboration with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-Jun Ding and Jun-Nan Lu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0F923BE-C2E1-74B3-AF6F-4AE28934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1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A25081-BD45-43F7-F2C6-3C5DF64ED4E4}"/>
              </a:ext>
            </a:extLst>
          </p:cNvPr>
          <p:cNvSpPr txBox="1"/>
          <p:nvPr/>
        </p:nvSpPr>
        <p:spPr>
          <a:xfrm>
            <a:off x="2919953" y="6117429"/>
            <a:ext cx="7006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Dark Matter and Neutrino Focus Week, TDLI, 23 August 2025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6"/>
    </mc:Choice>
    <mc:Fallback xmlns="">
      <p:transition spd="slow" advTm="421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921924E5-1163-B785-3D09-459EFFE6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" y="1124222"/>
            <a:ext cx="11560405" cy="2203557"/>
          </a:xfrm>
          <a:prstGeom prst="rect">
            <a:avLst/>
          </a:prstGeo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E8464857-C152-118D-8247-152DABC97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4" y="4162674"/>
            <a:ext cx="10306639" cy="24200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DFCEC92-2F5D-B722-B343-6A0D6DEF0BFE}"/>
              </a:ext>
            </a:extLst>
          </p:cNvPr>
          <p:cNvSpPr txBox="1"/>
          <p:nvPr/>
        </p:nvSpPr>
        <p:spPr>
          <a:xfrm>
            <a:off x="546755" y="716437"/>
            <a:ext cx="184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Even weight: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C6567A-025F-D6CF-2E03-8FB235894896}"/>
              </a:ext>
            </a:extLst>
          </p:cNvPr>
          <p:cNvSpPr txBox="1"/>
          <p:nvPr/>
        </p:nvSpPr>
        <p:spPr>
          <a:xfrm>
            <a:off x="546755" y="3503513"/>
            <a:ext cx="184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Odd weight: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E6668DA2-DBD0-3D2A-E77B-801CACA8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10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9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53EB94-D45F-DD94-458E-5DD57BC1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11</a:t>
            </a:fld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B0B10CC6-D8C5-A4D2-FCA9-FEC665811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6" y="1516720"/>
            <a:ext cx="3977743" cy="3571697"/>
          </a:xfrm>
          <a:prstGeom prst="rect">
            <a:avLst/>
          </a:prstGeom>
        </p:spPr>
      </p:pic>
      <p:pic>
        <p:nvPicPr>
          <p:cNvPr id="6" name="图片 5" descr="图表, 图示&#10;&#10;描述已自动生成">
            <a:extLst>
              <a:ext uri="{FF2B5EF4-FFF2-40B4-BE49-F238E27FC236}">
                <a16:creationId xmlns:a16="http://schemas.microsoft.com/office/drawing/2014/main" id="{5EE4C337-BC79-7DE0-FB51-73F2ECE8C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41" y="1697949"/>
            <a:ext cx="5358384" cy="33904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419521-9985-8D0D-4D7C-6CC004CC5298}"/>
                  </a:ext>
                </a:extLst>
              </p:cNvPr>
              <p:cNvSpPr txBox="1"/>
              <p:nvPr/>
            </p:nvSpPr>
            <p:spPr>
              <a:xfrm>
                <a:off x="5953781" y="448601"/>
                <a:ext cx="38367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Level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=5</m:t>
                    </m:r>
                    <m:r>
                      <m:rPr>
                        <m:nor/>
                      </m:rPr>
                      <a: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  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419521-9985-8D0D-4D7C-6CC004CC5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81" y="448601"/>
                <a:ext cx="3836709" cy="400110"/>
              </a:xfrm>
              <a:prstGeom prst="rect">
                <a:avLst/>
              </a:prstGeom>
              <a:blipFill>
                <a:blip r:embed="rId4"/>
                <a:stretch>
                  <a:fillRect l="-1749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498B51-DA3F-1E3C-65F1-E7FC4531CA83}"/>
                  </a:ext>
                </a:extLst>
              </p:cNvPr>
              <p:cNvSpPr txBox="1"/>
              <p:nvPr/>
            </p:nvSpPr>
            <p:spPr>
              <a:xfrm>
                <a:off x="831130" y="448601"/>
                <a:ext cx="38367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Level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=4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498B51-DA3F-1E3C-65F1-E7FC4531C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30" y="448601"/>
                <a:ext cx="3836709" cy="400110"/>
              </a:xfrm>
              <a:prstGeom prst="rect">
                <a:avLst/>
              </a:prstGeom>
              <a:blipFill>
                <a:blip r:embed="rId5"/>
                <a:stretch>
                  <a:fillRect l="-1587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BEDFE6-0BD4-9D8B-43C8-ABA976E28547}"/>
                  </a:ext>
                </a:extLst>
              </p:cNvPr>
              <p:cNvSpPr txBox="1"/>
              <p:nvPr/>
            </p:nvSpPr>
            <p:spPr>
              <a:xfrm>
                <a:off x="960748" y="5248779"/>
                <a:ext cx="4421172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Even weight: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𝟑</m:t>
                    </m:r>
                  </m:oMath>
                </a14:m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Odd weight: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𝟑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𝟑</m:t>
                            </m:r>
                          </m:e>
                        </m:acc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′</m:t>
                        </m:r>
                      </m:sup>
                    </m:sSup>
                  </m:oMath>
                </a14:m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BEDFE6-0BD4-9D8B-43C8-ABA976E28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48" y="5248779"/>
                <a:ext cx="4421172" cy="734240"/>
              </a:xfrm>
              <a:prstGeom prst="rect">
                <a:avLst/>
              </a:prstGeom>
              <a:blipFill>
                <a:blip r:embed="rId6"/>
                <a:stretch>
                  <a:fillRect l="-1517" t="-4167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CBDBB4A-57D2-12FD-7294-8B47C90154BF}"/>
                  </a:ext>
                </a:extLst>
              </p:cNvPr>
              <p:cNvSpPr txBox="1"/>
              <p:nvPr/>
            </p:nvSpPr>
            <p:spPr>
              <a:xfrm>
                <a:off x="6096000" y="5243617"/>
                <a:ext cx="4421172" cy="744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Even weight: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𝟑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𝟑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′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𝟓</m:t>
                    </m:r>
                  </m:oMath>
                </a14:m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Odd weight: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𝟔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𝟔</m:t>
                        </m:r>
                      </m:e>
                    </m:acc>
                  </m:oMath>
                </a14:m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CBDBB4A-57D2-12FD-7294-8B47C9015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43617"/>
                <a:ext cx="4421172" cy="744563"/>
              </a:xfrm>
              <a:prstGeom prst="rect">
                <a:avLst/>
              </a:prstGeom>
              <a:blipFill>
                <a:blip r:embed="rId7"/>
                <a:stretch>
                  <a:fillRect l="-1379" t="-4098" b="-10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66185FD-F34F-B82D-54C8-7ACCB5F3C4C4}"/>
                  </a:ext>
                </a:extLst>
              </p:cNvPr>
              <p:cNvSpPr txBox="1"/>
              <p:nvPr/>
            </p:nvSpPr>
            <p:spPr>
              <a:xfrm>
                <a:off x="831130" y="989781"/>
                <a:ext cx="3722016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𝒞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={−1, 0, 1, 2,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∞}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66185FD-F34F-B82D-54C8-7ACCB5F3C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30" y="989781"/>
                <a:ext cx="3722016" cy="526939"/>
              </a:xfrm>
              <a:prstGeom prst="rect">
                <a:avLst/>
              </a:prstGeom>
              <a:blipFill>
                <a:blip r:embed="rId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997DA7-9CEC-7C92-0053-6A292B9CAA79}"/>
                  </a:ext>
                </a:extLst>
              </p:cNvPr>
              <p:cNvSpPr txBox="1"/>
              <p:nvPr/>
            </p:nvSpPr>
            <p:spPr>
              <a:xfrm>
                <a:off x="5953780" y="944743"/>
                <a:ext cx="5628619" cy="533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𝒞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={−2, −1, 0, 1, 2,− 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∞}</m:t>
                    </m:r>
                  </m:oMath>
                </a14:m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997DA7-9CEC-7C92-0053-6A292B9CA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80" y="944743"/>
                <a:ext cx="5628619" cy="5339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24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92397E4-4B16-4E90-B02C-6C6A6CAEDE29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-1" y="274638"/>
                <a:ext cx="12073631" cy="1143000"/>
              </a:xfrm>
            </p:spPr>
            <p:txBody>
              <a:bodyPr/>
              <a:lstStyle/>
              <a:p>
                <a:r>
                  <a:rPr lang="en-US" altLang="zh-CN" sz="4000" dirty="0"/>
                  <a:t>An example model based on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4000" dirty="0"/>
                  <a:t> modular symmetry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92397E4-4B16-4E90-B02C-6C6A6CAE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-1" y="274638"/>
                <a:ext cx="12073631" cy="1143000"/>
              </a:xfrm>
              <a:blipFill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63AE77-4807-49FA-8AD3-80FA779649A0}"/>
                  </a:ext>
                </a:extLst>
              </p:cNvPr>
              <p:cNvSpPr txBox="1"/>
              <p:nvPr/>
            </p:nvSpPr>
            <p:spPr>
              <a:xfrm>
                <a:off x="325016" y="2158235"/>
                <a:ext cx="7546021" cy="593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𝐿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𝟑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𝛽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𝐿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𝟑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𝛾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𝐿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𝟑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4</m:t>
                                      </m:r>
                                    </m:e>
                                  </m:d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h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c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.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63AE77-4807-49FA-8AD3-80FA77964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6" y="2158235"/>
                <a:ext cx="7546021" cy="593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5CF1AC1-A86E-4046-8D0C-F4C29AAF8A07}"/>
              </a:ext>
            </a:extLst>
          </p:cNvPr>
          <p:cNvSpPr txBox="1"/>
          <p:nvPr/>
        </p:nvSpPr>
        <p:spPr>
          <a:xfrm>
            <a:off x="6098926" y="2974019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zh-CN" altLang="en-US" sz="2800" dirty="0">
              <a:solidFill>
                <a:srgbClr val="014C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23A9307-8E75-4929-8CA2-9EB426C58E6A}"/>
                  </a:ext>
                </a:extLst>
              </p:cNvPr>
              <p:cNvSpPr txBox="1"/>
              <p:nvPr/>
            </p:nvSpPr>
            <p:spPr>
              <a:xfrm>
                <a:off x="525850" y="2668423"/>
                <a:ext cx="4039341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𝑙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zh-CN" altLang="en-US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𝛼</m:t>
                                </m:r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,3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(0)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zh-CN" altLang="en-US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𝛼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(0)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zh-CN" altLang="en-US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𝛼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(0)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𝛽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,3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𝛽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𝛽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𝛾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4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𝛾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(4)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𝛾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(4)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𝑣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23A9307-8E75-4929-8CA2-9EB426C58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0" y="2668423"/>
                <a:ext cx="4039341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8A0D6F-427B-44F3-8D13-0369DE31E49F}"/>
                  </a:ext>
                </a:extLst>
              </p:cNvPr>
              <p:cNvSpPr txBox="1"/>
              <p:nvPr/>
            </p:nvSpPr>
            <p:spPr>
              <a:xfrm>
                <a:off x="-518361" y="4606355"/>
                <a:ext cx="9232776" cy="70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𝜈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𝐿𝐻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𝑌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𝟐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𝐿𝐻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𝑌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𝟐</m:t>
                                      </m:r>
                                    </m:e>
                                  </m:acc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l-GR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𝟑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4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8A0D6F-427B-44F3-8D13-0369DE31E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8361" y="4606355"/>
                <a:ext cx="9232776" cy="701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9871160-DB55-4E52-A767-26B785847D28}"/>
                  </a:ext>
                </a:extLst>
              </p:cNvPr>
              <p:cNvSpPr txBox="1"/>
              <p:nvPr/>
            </p:nvSpPr>
            <p:spPr>
              <a:xfrm>
                <a:off x="455277" y="5319315"/>
                <a:ext cx="7741313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𝐷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  <m:t>𝟐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e>
                                </m:rad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𝟐</m:t>
                                        </m:r>
                                      </m:e>
                                    </m:acc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  <m:t>𝟐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𝟐</m:t>
                                        </m:r>
                                      </m:e>
                                    </m:acc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  <m:t>𝟐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e>
                                </m:rad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𝟐</m:t>
                                        </m:r>
                                      </m:e>
                                    </m:acc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</a:rPr>
                                              <m:t>𝟐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𝟐</m:t>
                                        </m:r>
                                      </m:e>
                                    </m:acc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𝑣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  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9871160-DB55-4E52-A767-26B785847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77" y="5319315"/>
                <a:ext cx="7741313" cy="1083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85AE1C-64DC-4E0E-A841-88B695515489}"/>
                  </a:ext>
                </a:extLst>
              </p:cNvPr>
              <p:cNvSpPr txBox="1"/>
              <p:nvPr/>
            </p:nvSpPr>
            <p:spPr>
              <a:xfrm>
                <a:off x="7626810" y="5084186"/>
                <a:ext cx="3773009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014C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85AE1C-64DC-4E0E-A841-88B695515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810" y="5084186"/>
                <a:ext cx="3773009" cy="155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71CB8498-3910-7A3C-EDCB-F3B2729301F0}"/>
              </a:ext>
            </a:extLst>
          </p:cNvPr>
          <p:cNvSpPr txBox="1"/>
          <p:nvPr/>
        </p:nvSpPr>
        <p:spPr>
          <a:xfrm>
            <a:off x="329939" y="1726202"/>
            <a:ext cx="252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Charged leptons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8B46D29-139B-9150-7ED3-B7C506EEAB0A}"/>
              </a:ext>
            </a:extLst>
          </p:cNvPr>
          <p:cNvSpPr txBox="1"/>
          <p:nvPr/>
        </p:nvSpPr>
        <p:spPr>
          <a:xfrm>
            <a:off x="189060" y="4322014"/>
            <a:ext cx="653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Neutrino masses: seesaw mechanism with 2 RHN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1FBA9773-0CAF-5735-EA2F-8AB0C675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3886-6E76-4ED8-9AC3-2546ECEEE4E3}" type="slidenum">
              <a:rPr lang="zh-CN" altLang="zh-CN" smtClean="0">
                <a:solidFill>
                  <a:srgbClr val="000000"/>
                </a:solidFill>
              </a:rPr>
              <a:t>12</a:t>
            </a:fld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14" name="图片 13" descr="表格&#10;&#10;描述已自动生成">
            <a:extLst>
              <a:ext uri="{FF2B5EF4-FFF2-40B4-BE49-F238E27FC236}">
                <a16:creationId xmlns:a16="http://schemas.microsoft.com/office/drawing/2014/main" id="{1026EF9B-EDF9-7BAE-7026-449CB957F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29" y="1723235"/>
            <a:ext cx="4475601" cy="14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75C4C465-1D8B-9BF3-D7CC-1667CC6AE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6" y="74083"/>
            <a:ext cx="5341710" cy="3048744"/>
          </a:xfrm>
          <a:prstGeom prst="rect">
            <a:avLst/>
          </a:prstGeom>
        </p:spPr>
      </p:pic>
      <p:pic>
        <p:nvPicPr>
          <p:cNvPr id="8" name="图片 7" descr="表格&#10;&#10;描述已自动生成">
            <a:extLst>
              <a:ext uri="{FF2B5EF4-FFF2-40B4-BE49-F238E27FC236}">
                <a16:creationId xmlns:a16="http://schemas.microsoft.com/office/drawing/2014/main" id="{2A610F27-8F17-33CA-FAC9-68D32C7F7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47" y="136525"/>
            <a:ext cx="4811105" cy="6322752"/>
          </a:xfrm>
          <a:prstGeom prst="rect">
            <a:avLst/>
          </a:prstGeom>
        </p:spPr>
      </p:pic>
      <p:pic>
        <p:nvPicPr>
          <p:cNvPr id="10" name="图片 9" descr="图表&#10;&#10;描述已自动生成">
            <a:extLst>
              <a:ext uri="{FF2B5EF4-FFF2-40B4-BE49-F238E27FC236}">
                <a16:creationId xmlns:a16="http://schemas.microsoft.com/office/drawing/2014/main" id="{427EA9E8-B154-C9EF-8E67-21FEBEC2E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6" y="3256692"/>
            <a:ext cx="4726707" cy="352722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6006B6-B79B-AAE7-DB8D-0F2577CF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13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5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示, 工程绘图&#10;&#10;描述已自动生成">
            <a:extLst>
              <a:ext uri="{FF2B5EF4-FFF2-40B4-BE49-F238E27FC236}">
                <a16:creationId xmlns:a16="http://schemas.microsoft.com/office/drawing/2014/main" id="{A13D481F-16EE-C68C-44E3-A708F9B35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" y="627185"/>
            <a:ext cx="6303311" cy="5890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973B1F-5A16-A826-CBB6-604C90C1DF3F}"/>
                  </a:ext>
                </a:extLst>
              </p:cNvPr>
              <p:cNvSpPr txBox="1"/>
              <p:nvPr/>
            </p:nvSpPr>
            <p:spPr>
              <a:xfrm>
                <a:off x="5751586" y="1356160"/>
                <a:ext cx="6440414" cy="4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Sharp prediction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23</m:t>
                        </m:r>
                      </m:sub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 Dirac CP phase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𝛿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𝐶𝑃</m:t>
                        </m:r>
                      </m:sub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973B1F-5A16-A826-CBB6-604C90C1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586" y="1356160"/>
                <a:ext cx="6440414" cy="421590"/>
              </a:xfrm>
              <a:prstGeom prst="rect">
                <a:avLst/>
              </a:prstGeom>
              <a:blipFill>
                <a:blip r:embed="rId3"/>
                <a:stretch>
                  <a:fillRect l="-1042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B47F222-5A35-8E23-B5E0-B6825CE255DA}"/>
                  </a:ext>
                </a:extLst>
              </p:cNvPr>
              <p:cNvSpPr txBox="1"/>
              <p:nvPr/>
            </p:nvSpPr>
            <p:spPr>
              <a:xfrm>
                <a:off x="5911842" y="1923068"/>
                <a:ext cx="3533816" cy="74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sin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23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[0.454,0.463]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𝐶𝑃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[0.84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,1.16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B47F222-5A35-8E23-B5E0-B6825CE2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842" y="1923068"/>
                <a:ext cx="3533816" cy="748475"/>
              </a:xfrm>
              <a:prstGeom prst="rect">
                <a:avLst/>
              </a:prstGeom>
              <a:blipFill>
                <a:blip r:embed="rId4"/>
                <a:stretch>
                  <a:fillRect b="-8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F7BA1E98-35D3-0614-4936-3381825C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14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9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3B3D9585-E7DC-4517-F796-337FF0A3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9" y="521480"/>
            <a:ext cx="6694948" cy="1155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CF46A4-ABBB-8EBC-828B-950D83141521}"/>
                  </a:ext>
                </a:extLst>
              </p:cNvPr>
              <p:cNvSpPr txBox="1"/>
              <p:nvPr/>
            </p:nvSpPr>
            <p:spPr>
              <a:xfrm>
                <a:off x="546754" y="1921728"/>
                <a:ext cx="5205513" cy="3014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𝑢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𝑢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−2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𝑢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−2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𝑢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−2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𝑢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,3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0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𝑢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0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𝑢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0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𝑢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0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𝑢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0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𝑢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0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𝑣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   </m:t>
                      </m:r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4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,3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4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4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−4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−4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−4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(0)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(0)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(0)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𝑣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CF46A4-ABBB-8EBC-828B-950D8314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54" y="1921728"/>
                <a:ext cx="5205513" cy="3014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9F2E915-182A-AB8F-5E71-1F0230E80804}"/>
              </a:ext>
            </a:extLst>
          </p:cNvPr>
          <p:cNvSpPr txBox="1"/>
          <p:nvPr/>
        </p:nvSpPr>
        <p:spPr>
          <a:xfrm>
            <a:off x="546754" y="1572724"/>
            <a:ext cx="422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Quark mass matrices: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图表, 气泡图&#10;&#10;描述已自动生成">
            <a:extLst>
              <a:ext uri="{FF2B5EF4-FFF2-40B4-BE49-F238E27FC236}">
                <a16:creationId xmlns:a16="http://schemas.microsoft.com/office/drawing/2014/main" id="{800DF4A2-248F-6BEB-50AF-1D24C66BD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75" y="1772779"/>
            <a:ext cx="5205513" cy="49750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DB59163-82A8-305D-8D52-33F635489B93}"/>
              </a:ext>
            </a:extLst>
          </p:cNvPr>
          <p:cNvSpPr txBox="1"/>
          <p:nvPr/>
        </p:nvSpPr>
        <p:spPr>
          <a:xfrm>
            <a:off x="546754" y="5825484"/>
            <a:ext cx="606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neutrino spectrum can only be NO after combined with quark sector.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0E820E3-6DA9-EB45-EBE8-5807EEE25DA6}"/>
                  </a:ext>
                </a:extLst>
              </p:cNvPr>
              <p:cNvSpPr txBox="1"/>
              <p:nvPr/>
            </p:nvSpPr>
            <p:spPr>
              <a:xfrm>
                <a:off x="546754" y="5129273"/>
                <a:ext cx="6146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common modulus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is mostly fixed: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=0.005+1.093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𝑖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0E820E3-6DA9-EB45-EBE8-5807EEE25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54" y="5129273"/>
                <a:ext cx="6146275" cy="707886"/>
              </a:xfrm>
              <a:prstGeom prst="rect">
                <a:avLst/>
              </a:prstGeom>
              <a:blipFill>
                <a:blip r:embed="rId5"/>
                <a:stretch>
                  <a:fillRect l="-1091" t="-4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C07BDF1-9F4A-0EFD-7540-35C1D1F2F91E}"/>
              </a:ext>
            </a:extLst>
          </p:cNvPr>
          <p:cNvSpPr txBox="1"/>
          <p:nvPr/>
        </p:nvSpPr>
        <p:spPr>
          <a:xfrm>
            <a:off x="629679" y="169682"/>
            <a:ext cx="230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Quark sector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037C141-D81E-8CBE-D439-545D0114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15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表, 图示&#10;&#10;描述已自动生成">
            <a:extLst>
              <a:ext uri="{FF2B5EF4-FFF2-40B4-BE49-F238E27FC236}">
                <a16:creationId xmlns:a16="http://schemas.microsoft.com/office/drawing/2014/main" id="{DFB9787D-1D98-9F59-F9DC-2145A616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5" y="226243"/>
            <a:ext cx="6458059" cy="63937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926107B-DCFA-EDFE-B606-07841462107A}"/>
              </a:ext>
            </a:extLst>
          </p:cNvPr>
          <p:cNvSpPr txBox="1"/>
          <p:nvPr/>
        </p:nvSpPr>
        <p:spPr>
          <a:xfrm>
            <a:off x="6881567" y="1781665"/>
            <a:ext cx="522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Only NO neutrino mass is viable after quark sector is combined: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CF72720-08D7-5171-77D6-5A0419B397DF}"/>
                  </a:ext>
                </a:extLst>
              </p:cNvPr>
              <p:cNvSpPr txBox="1"/>
              <p:nvPr/>
            </p:nvSpPr>
            <p:spPr>
              <a:xfrm>
                <a:off x="6881567" y="2575361"/>
                <a:ext cx="3533816" cy="74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sin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23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0.46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𝐶𝑃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CF72720-08D7-5171-77D6-5A0419B3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567" y="2575361"/>
                <a:ext cx="3533816" cy="748475"/>
              </a:xfrm>
              <a:prstGeom prst="rect">
                <a:avLst/>
              </a:prstGeom>
              <a:blipFill>
                <a:blip r:embed="rId3"/>
                <a:stretch>
                  <a:fillRect b="-1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15A62B-2348-7EEA-5A0E-FA4C5182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16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57348" y="240330"/>
            <a:ext cx="10972800" cy="1143000"/>
          </a:xfrm>
        </p:spPr>
        <p:txBody>
          <a:bodyPr/>
          <a:lstStyle/>
          <a:p>
            <a:r>
              <a:rPr lang="en-US" altLang="zh-CN" dirty="0"/>
              <a:t>Summary and outlook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/>
              <p:cNvSpPr txBox="1">
                <a:spLocks noChangeArrowheads="1"/>
              </p:cNvSpPr>
              <p:nvPr/>
            </p:nvSpPr>
            <p:spPr bwMode="auto">
              <a:xfrm>
                <a:off x="370917" y="1503228"/>
                <a:ext cx="9972602" cy="5038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lang="en-US" altLang="zh-CN" sz="2000" dirty="0"/>
                  <a:t>Formalism</a:t>
                </a:r>
                <a:r>
                  <a:rPr lang="en-US" altLang="zh-CN" sz="2000" kern="0" dirty="0">
                    <a:solidFill>
                      <a:prstClr val="black"/>
                    </a:solidFill>
                  </a:rPr>
                  <a:t> of non-holomorphic modular flavor symmetry, supersymmetry is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2000" kern="0" dirty="0">
                    <a:solidFill>
                      <a:prstClr val="black"/>
                    </a:solidFill>
                  </a:rPr>
                  <a:t>  unnecessary.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kumimoji="0" lang="en-US" altLang="zh-CN" sz="20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20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Harmonic </a:t>
                </a:r>
                <a:r>
                  <a:rPr lang="en-US" altLang="zh-CN" sz="2000" dirty="0" err="1"/>
                  <a:t>Maaß</a:t>
                </a:r>
                <a:r>
                  <a:rPr lang="en-US" altLang="zh-CN" sz="2000" dirty="0"/>
                  <a:t> forms of weight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can be constructed from non-holomorphic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2000" kern="0" dirty="0">
                    <a:solidFill>
                      <a:prstClr val="black"/>
                    </a:solidFill>
                  </a:rPr>
                  <a:t>  Eisenstein series.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lvl="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000" kern="0" dirty="0">
                    <a:solidFill>
                      <a:prstClr val="black"/>
                    </a:solidFill>
                  </a:rPr>
                  <a:t> Minimal modular invariant model for quarks and leptons: 13 real parameters describe</a:t>
                </a:r>
              </a:p>
              <a:p>
                <a:pPr lvl="0" eaLnBrk="1" hangingPunct="1"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22 observables.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000" kern="0" noProof="0" dirty="0">
                    <a:solidFill>
                      <a:prstClr val="black"/>
                    </a:solidFill>
                  </a:rPr>
                  <a:t> Testable predictions: NO neutrino mass,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sin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23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0.46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𝛿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𝐶𝑃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…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  <a:defRPr/>
                </a:pP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000" kern="0" dirty="0">
                    <a:solidFill>
                      <a:prstClr val="black"/>
                    </a:solidFill>
                  </a:rPr>
                  <a:t> Open questions: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2000" kern="0" dirty="0">
                    <a:solidFill>
                      <a:prstClr val="black"/>
                    </a:solidFill>
                  </a:rPr>
                  <a:t>	-origin of harmonic condition for harmonic </a:t>
                </a:r>
                <a:r>
                  <a:rPr lang="en-US" altLang="zh-CN" sz="2000" dirty="0" err="1"/>
                  <a:t>Maaß</a:t>
                </a:r>
                <a:r>
                  <a:rPr lang="en-US" altLang="zh-CN" sz="2000" dirty="0"/>
                  <a:t> forms?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	-quantum corrections?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2000" kern="0" dirty="0">
                    <a:solidFill>
                      <a:prstClr val="black"/>
                    </a:solidFill>
                  </a:rPr>
                  <a:t>	-possible top-down connection?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lvl="0" eaLnBrk="1" hangingPunct="1">
                  <a:defRPr/>
                </a:pP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917" y="1503228"/>
                <a:ext cx="9972602" cy="5038239"/>
              </a:xfrm>
              <a:prstGeom prst="rect">
                <a:avLst/>
              </a:prstGeom>
              <a:blipFill>
                <a:blip r:embed="rId2"/>
                <a:stretch>
                  <a:fillRect l="-550" t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11039A-DC0C-07DA-B9DB-B57FB1B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3886-6E76-4ED8-9AC3-2546ECEEE4E3}" type="slidenum">
              <a:rPr lang="zh-CN" altLang="zh-CN" smtClean="0">
                <a:solidFill>
                  <a:srgbClr val="000000"/>
                </a:solidFill>
              </a:rPr>
              <a:t>17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038"/>
            <a:ext cx="12192000" cy="23099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72" y="565880"/>
            <a:ext cx="1187657" cy="114773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81978" y="1713616"/>
            <a:ext cx="222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FFFF">
                    <a:lumMod val="50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18338" y="2113726"/>
            <a:ext cx="3155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University of Science and Technology of China</a:t>
            </a:r>
            <a:endParaRPr lang="zh-CN" altLang="en-US" sz="10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17581" y="2767678"/>
            <a:ext cx="614863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you!</a:t>
            </a:r>
            <a:endParaRPr lang="zh-CN" altLang="en-US" sz="9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474"/>
            <a:ext cx="12192000" cy="213735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A2BC99-0EA5-6893-8358-7B29DA1B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18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50CF9A-55FC-4CCB-81F6-0E966A67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Modular invariant SUSY theory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93E69D-32B1-4359-BA2E-45744D79B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5" y="2753313"/>
            <a:ext cx="5825924" cy="13513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6D5D57-DC14-490E-9CBE-B364510DB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12" y="2471442"/>
            <a:ext cx="3255146" cy="172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480107-7210-4AB5-9E3E-84D02372077D}"/>
                  </a:ext>
                </a:extLst>
              </p:cNvPr>
              <p:cNvSpPr txBox="1"/>
              <p:nvPr/>
            </p:nvSpPr>
            <p:spPr>
              <a:xfrm>
                <a:off x="228846" y="1604451"/>
                <a:ext cx="10546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Modular symmetry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𝑆𝐿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2,</m:t>
                        </m:r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014CA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is the geometrical symmetry of the torus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480107-7210-4AB5-9E3E-84D023720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604451"/>
                <a:ext cx="10546672" cy="400110"/>
              </a:xfrm>
              <a:prstGeom prst="rect">
                <a:avLst/>
              </a:prstGeom>
              <a:blipFill>
                <a:blip r:embed="rId4"/>
                <a:stretch>
                  <a:fillRect l="-636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3593CC-7B8F-4E76-B80A-FEB5B13E0EA1}"/>
                  </a:ext>
                </a:extLst>
              </p:cNvPr>
              <p:cNvSpPr txBox="1"/>
              <p:nvPr/>
            </p:nvSpPr>
            <p:spPr>
              <a:xfrm>
                <a:off x="228846" y="2092354"/>
                <a:ext cx="8140823" cy="44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Torus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lattice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3593CC-7B8F-4E76-B80A-FEB5B13E0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2092354"/>
                <a:ext cx="8140823" cy="444737"/>
              </a:xfrm>
              <a:prstGeom prst="rect">
                <a:avLst/>
              </a:prstGeom>
              <a:blipFill>
                <a:blip r:embed="rId5"/>
                <a:stretch>
                  <a:fillRect l="-824" t="-5479" b="-15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375BEB4-A01B-44AE-8911-570E6F50F7C4}"/>
                  </a:ext>
                </a:extLst>
              </p:cNvPr>
              <p:cNvSpPr txBox="1"/>
              <p:nvPr/>
            </p:nvSpPr>
            <p:spPr>
              <a:xfrm>
                <a:off x="197775" y="4192480"/>
                <a:ext cx="10972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Up to rotation and dilations, the shape of a torus is parameterized by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Im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375BEB4-A01B-44AE-8911-570E6F50F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75" y="4192480"/>
                <a:ext cx="10972799" cy="400110"/>
              </a:xfrm>
              <a:prstGeom prst="rect">
                <a:avLst/>
              </a:prstGeom>
              <a:blipFill>
                <a:blip r:embed="rId6"/>
                <a:stretch>
                  <a:fillRect l="-556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8F32B7-A553-4B57-94AC-C2C7F3E73187}"/>
                  </a:ext>
                </a:extLst>
              </p:cNvPr>
              <p:cNvSpPr txBox="1"/>
              <p:nvPr/>
            </p:nvSpPr>
            <p:spPr>
              <a:xfrm>
                <a:off x="172228" y="4680383"/>
                <a:ext cx="2938509" cy="71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8F32B7-A553-4B57-94AC-C2C7F3E73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8" y="4680383"/>
                <a:ext cx="2938509" cy="7160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右 10">
            <a:extLst>
              <a:ext uri="{FF2B5EF4-FFF2-40B4-BE49-F238E27FC236}">
                <a16:creationId xmlns:a16="http://schemas.microsoft.com/office/drawing/2014/main" id="{2F995AF4-A053-4B7D-AACA-BE2E0CE25E71}"/>
              </a:ext>
            </a:extLst>
          </p:cNvPr>
          <p:cNvSpPr/>
          <p:nvPr/>
        </p:nvSpPr>
        <p:spPr>
          <a:xfrm>
            <a:off x="3110737" y="4838343"/>
            <a:ext cx="719091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51107F3-AA25-4860-8984-9535B255DBE0}"/>
                  </a:ext>
                </a:extLst>
              </p:cNvPr>
              <p:cNvSpPr txBox="1"/>
              <p:nvPr/>
            </p:nvSpPr>
            <p:spPr>
              <a:xfrm>
                <a:off x="3829828" y="4656585"/>
                <a:ext cx="2135821" cy="68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𝜏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→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𝛾𝜏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𝑐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51107F3-AA25-4860-8984-9535B255D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28" y="4656585"/>
                <a:ext cx="2135821" cy="6818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8597322-59DA-4E08-84E4-8C173B920AAF}"/>
                  </a:ext>
                </a:extLst>
              </p:cNvPr>
              <p:cNvSpPr txBox="1"/>
              <p:nvPr/>
            </p:nvSpPr>
            <p:spPr>
              <a:xfrm>
                <a:off x="6096000" y="4700099"/>
                <a:ext cx="5923772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𝑆𝐿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2,</m:t>
                          </m:r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: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𝑐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8597322-59DA-4E08-84E4-8C173B920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00099"/>
                <a:ext cx="5923772" cy="6118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347E97C-2293-4855-8110-34590EB51F23}"/>
              </a:ext>
            </a:extLst>
          </p:cNvPr>
          <p:cNvSpPr txBox="1"/>
          <p:nvPr/>
        </p:nvSpPr>
        <p:spPr>
          <a:xfrm>
            <a:off x="238809" y="5443370"/>
            <a:ext cx="372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modular group generators: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34F407-746E-475D-B934-05776005FDD8}"/>
                  </a:ext>
                </a:extLst>
              </p:cNvPr>
              <p:cNvSpPr txBox="1"/>
              <p:nvPr/>
            </p:nvSpPr>
            <p:spPr>
              <a:xfrm>
                <a:off x="238810" y="5890437"/>
                <a:ext cx="3728621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: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𝜏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→−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,    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𝑇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: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𝜏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→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𝜏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+1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34F407-746E-475D-B934-05776005F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10" y="5890437"/>
                <a:ext cx="3728621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E481204-BC49-9FBE-C879-0960B63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413B6-6267-4F8F-83B1-9274330D9E1E}" type="slidenum">
              <a:rPr lang="zh-CN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1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DF372BF-B0F7-4789-A544-036F6BCA7A36}"/>
              </a:ext>
            </a:extLst>
          </p:cNvPr>
          <p:cNvSpPr txBox="1"/>
          <p:nvPr/>
        </p:nvSpPr>
        <p:spPr>
          <a:xfrm>
            <a:off x="354189" y="485494"/>
            <a:ext cx="312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field transformation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62E7F9-0C91-4D4E-9903-8BE6D30C9697}"/>
                  </a:ext>
                </a:extLst>
              </p:cNvPr>
              <p:cNvSpPr txBox="1"/>
              <p:nvPr/>
            </p:nvSpPr>
            <p:spPr>
              <a:xfrm>
                <a:off x="417249" y="965401"/>
                <a:ext cx="24868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𝜓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𝜏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p>
                      </m:sSup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𝛾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𝜓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62E7F9-0C91-4D4E-9903-8BE6D30C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49" y="965401"/>
                <a:ext cx="2486835" cy="313291"/>
              </a:xfrm>
              <a:prstGeom prst="rect">
                <a:avLst/>
              </a:prstGeom>
              <a:blipFill>
                <a:blip r:embed="rId2"/>
                <a:stretch>
                  <a:fillRect l="-4167" r="-1471" b="-3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A5F4756-FC7D-452F-A5A6-0A79AA98412D}"/>
              </a:ext>
            </a:extLst>
          </p:cNvPr>
          <p:cNvSpPr txBox="1"/>
          <p:nvPr/>
        </p:nvSpPr>
        <p:spPr>
          <a:xfrm>
            <a:off x="316079" y="3284732"/>
            <a:ext cx="3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Superpotential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335928B-6AA9-4948-A913-9B1CD2D889C6}"/>
                  </a:ext>
                </a:extLst>
              </p:cNvPr>
              <p:cNvSpPr txBox="1"/>
              <p:nvPr/>
            </p:nvSpPr>
            <p:spPr>
              <a:xfrm>
                <a:off x="354189" y="3628438"/>
                <a:ext cx="4412201" cy="83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𝒲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335928B-6AA9-4948-A913-9B1CD2D88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9" y="3628438"/>
                <a:ext cx="4412201" cy="837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28D40B83-8C72-4577-B0A9-70C7181FA565}"/>
              </a:ext>
            </a:extLst>
          </p:cNvPr>
          <p:cNvSpPr txBox="1"/>
          <p:nvPr/>
        </p:nvSpPr>
        <p:spPr>
          <a:xfrm>
            <a:off x="316079" y="4409699"/>
            <a:ext cx="4661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Modular invariance requires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893726-A832-4129-9F11-747068909746}"/>
                  </a:ext>
                </a:extLst>
              </p:cNvPr>
              <p:cNvSpPr txBox="1"/>
              <p:nvPr/>
            </p:nvSpPr>
            <p:spPr>
              <a:xfrm>
                <a:off x="316079" y="4854226"/>
                <a:ext cx="6835806" cy="440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893726-A832-4129-9F11-74706890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79" y="4854226"/>
                <a:ext cx="6835806" cy="440698"/>
              </a:xfrm>
              <a:prstGeom prst="rect">
                <a:avLst/>
              </a:prstGeom>
              <a:blipFill>
                <a:blip r:embed="rId4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EFF980F-7AC2-4E91-85C2-94D0624D778D}"/>
                  </a:ext>
                </a:extLst>
              </p:cNvPr>
              <p:cNvSpPr txBox="1"/>
              <p:nvPr/>
            </p:nvSpPr>
            <p:spPr>
              <a:xfrm>
                <a:off x="322488" y="5375699"/>
                <a:ext cx="5841508" cy="42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𝑌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𝑌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EFF980F-7AC2-4E91-85C2-94D0624D7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8" y="5375699"/>
                <a:ext cx="5841508" cy="428066"/>
              </a:xfrm>
              <a:prstGeom prst="rect">
                <a:avLst/>
              </a:prstGeom>
              <a:blipFill>
                <a:blip r:embed="rId5"/>
                <a:stretch>
                  <a:fillRect t="-8571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122885-2C72-40DC-93B5-03FA1C4CD382}"/>
                  </a:ext>
                </a:extLst>
              </p:cNvPr>
              <p:cNvSpPr txBox="1"/>
              <p:nvPr/>
            </p:nvSpPr>
            <p:spPr>
              <a:xfrm>
                <a:off x="322488" y="5892599"/>
                <a:ext cx="6125592" cy="42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Yukawa couplings are modular forms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122885-2C72-40DC-93B5-03FA1C4CD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8" y="5892599"/>
                <a:ext cx="6125592" cy="428066"/>
              </a:xfrm>
              <a:prstGeom prst="rect">
                <a:avLst/>
              </a:prstGeom>
              <a:blipFill>
                <a:blip r:embed="rId6"/>
                <a:stretch>
                  <a:fillRect l="-1095" t="-8571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35EFE0-C886-4A73-87D2-993058600C87}"/>
                  </a:ext>
                </a:extLst>
              </p:cNvPr>
              <p:cNvSpPr txBox="1"/>
              <p:nvPr/>
            </p:nvSpPr>
            <p:spPr>
              <a:xfrm>
                <a:off x="603255" y="1348589"/>
                <a:ext cx="142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35EFE0-C886-4A73-87D2-993058600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5" y="1348589"/>
                <a:ext cx="1420787" cy="338554"/>
              </a:xfrm>
              <a:prstGeom prst="rect">
                <a:avLst/>
              </a:prstGeom>
              <a:blipFill>
                <a:blip r:embed="rId7"/>
                <a:stretch>
                  <a:fillRect l="-2575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5614CF7-C6F0-4393-ABC7-AB433828DC09}"/>
                  </a:ext>
                </a:extLst>
              </p:cNvPr>
              <p:cNvSpPr txBox="1"/>
              <p:nvPr/>
            </p:nvSpPr>
            <p:spPr>
              <a:xfrm>
                <a:off x="2024042" y="1303923"/>
                <a:ext cx="407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𝜌</m:t>
                    </m:r>
                  </m:oMath>
                </a14:m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is unitary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5614CF7-C6F0-4393-ABC7-AB433828D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42" y="1303923"/>
                <a:ext cx="4071958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A6533FF-D870-FA9D-C796-A84A0A93F390}"/>
                  </a:ext>
                </a:extLst>
              </p:cNvPr>
              <p:cNvSpPr txBox="1"/>
              <p:nvPr/>
            </p:nvSpPr>
            <p:spPr>
              <a:xfrm>
                <a:off x="354189" y="2127732"/>
                <a:ext cx="5352447" cy="641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𝑆𝐿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2,</m:t>
                              </m:r>
                              <m:r>
                                <a:rPr lang="en-US" altLang="zh-CN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</m:e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A6533FF-D870-FA9D-C796-A84A0A93F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9" y="2127732"/>
                <a:ext cx="5352447" cy="6411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FF9425A-4EC9-BE87-A501-4AD9C3AF6085}"/>
              </a:ext>
            </a:extLst>
          </p:cNvPr>
          <p:cNvSpPr txBox="1"/>
          <p:nvPr/>
        </p:nvSpPr>
        <p:spPr>
          <a:xfrm>
            <a:off x="-37069" y="1745108"/>
            <a:ext cx="3601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Finite modular groups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57B01C-961E-0416-4A5F-74F44596D7FC}"/>
                  </a:ext>
                </a:extLst>
              </p:cNvPr>
              <p:cNvSpPr txBox="1"/>
              <p:nvPr/>
            </p:nvSpPr>
            <p:spPr>
              <a:xfrm>
                <a:off x="33918" y="2813287"/>
                <a:ext cx="57403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𝑆𝐿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2,</m:t>
                        </m:r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/±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𝑆𝐿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2,</m:t>
                        </m:r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57B01C-961E-0416-4A5F-74F44596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" y="2813287"/>
                <a:ext cx="5740331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45FAF20C-60CD-D5C6-1A0C-F21E0BD5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18" name="图片 17" descr="表格&#10;&#10;描述已自动生成">
            <a:extLst>
              <a:ext uri="{FF2B5EF4-FFF2-40B4-BE49-F238E27FC236}">
                <a16:creationId xmlns:a16="http://schemas.microsoft.com/office/drawing/2014/main" id="{9728F9F6-33B0-B8AB-C16D-D0BBBD15CF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90" y="1872830"/>
            <a:ext cx="6657203" cy="14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0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CDAEB2-D23B-405F-8E11-3E07C02B6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85" y="1170608"/>
            <a:ext cx="6915604" cy="43145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800A5B7-64B1-353C-B6F8-DEE15372382B}"/>
              </a:ext>
            </a:extLst>
          </p:cNvPr>
          <p:cNvSpPr txBox="1"/>
          <p:nvPr/>
        </p:nvSpPr>
        <p:spPr>
          <a:xfrm>
            <a:off x="433633" y="207390"/>
            <a:ext cx="1128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Modular symmetry requires SUSY to protect holomorphicity of modular form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B4EF60-66EA-DA18-A983-F883C54E5D19}"/>
              </a:ext>
            </a:extLst>
          </p:cNvPr>
          <p:cNvSpPr txBox="1"/>
          <p:nvPr/>
        </p:nvSpPr>
        <p:spPr>
          <a:xfrm>
            <a:off x="537329" y="688157"/>
            <a:ext cx="86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SUSY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F92CC09-384F-11F3-931A-FA00CEBFCF73}"/>
              </a:ext>
            </a:extLst>
          </p:cNvPr>
          <p:cNvSpPr/>
          <p:nvPr/>
        </p:nvSpPr>
        <p:spPr>
          <a:xfrm>
            <a:off x="1545997" y="723940"/>
            <a:ext cx="735290" cy="3110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9ED7F1-A563-E230-B95C-E233FE35B962}"/>
              </a:ext>
            </a:extLst>
          </p:cNvPr>
          <p:cNvSpPr txBox="1"/>
          <p:nvPr/>
        </p:nvSpPr>
        <p:spPr>
          <a:xfrm>
            <a:off x="2394408" y="688157"/>
            <a:ext cx="213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holomorphicity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23BCC075-DA82-932C-4D3F-397CD362B868}"/>
              </a:ext>
            </a:extLst>
          </p:cNvPr>
          <p:cNvSpPr/>
          <p:nvPr/>
        </p:nvSpPr>
        <p:spPr>
          <a:xfrm>
            <a:off x="4637987" y="732670"/>
            <a:ext cx="735290" cy="3110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40F8C2C-01BF-9DCD-D2D2-4149D9346A64}"/>
                  </a:ext>
                </a:extLst>
              </p:cNvPr>
              <p:cNvSpPr txBox="1"/>
              <p:nvPr/>
            </p:nvSpPr>
            <p:spPr>
              <a:xfrm>
                <a:off x="5533534" y="688157"/>
                <a:ext cx="66584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Yukawa couplings are modular forms of level N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40F8C2C-01BF-9DCD-D2D2-4149D9346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34" y="688157"/>
                <a:ext cx="6658466" cy="400110"/>
              </a:xfrm>
              <a:prstGeom prst="rect">
                <a:avLst/>
              </a:prstGeom>
              <a:blipFill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B573052F-643B-4760-7C07-87F425CBDA2A}"/>
              </a:ext>
            </a:extLst>
          </p:cNvPr>
          <p:cNvSpPr txBox="1"/>
          <p:nvPr/>
        </p:nvSpPr>
        <p:spPr>
          <a:xfrm>
            <a:off x="1074656" y="5934005"/>
            <a:ext cx="94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SUSY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445CBB-546C-92B0-FB76-087CBA5CA0FB}"/>
              </a:ext>
            </a:extLst>
          </p:cNvPr>
          <p:cNvSpPr txBox="1"/>
          <p:nvPr/>
        </p:nvSpPr>
        <p:spPr>
          <a:xfrm>
            <a:off x="537329" y="5420685"/>
            <a:ext cx="523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 energy SUSY is not observed so far!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7E247AF6-F001-D4FD-C835-605BA072535B}"/>
              </a:ext>
            </a:extLst>
          </p:cNvPr>
          <p:cNvSpPr/>
          <p:nvPr/>
        </p:nvSpPr>
        <p:spPr>
          <a:xfrm>
            <a:off x="2026763" y="5958606"/>
            <a:ext cx="735290" cy="3110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乘号 12">
            <a:extLst>
              <a:ext uri="{FF2B5EF4-FFF2-40B4-BE49-F238E27FC236}">
                <a16:creationId xmlns:a16="http://schemas.microsoft.com/office/drawing/2014/main" id="{11356AD5-1FAB-A4D7-E5B7-DC40792EABAA}"/>
              </a:ext>
            </a:extLst>
          </p:cNvPr>
          <p:cNvSpPr/>
          <p:nvPr/>
        </p:nvSpPr>
        <p:spPr>
          <a:xfrm>
            <a:off x="728224" y="5795705"/>
            <a:ext cx="433632" cy="636887"/>
          </a:xfrm>
          <a:prstGeom prst="mathMultiply">
            <a:avLst>
              <a:gd name="adj1" fmla="val 10007"/>
            </a:avLst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F47859A-81B0-6FA1-C43B-E306EC7C6D8A}"/>
              </a:ext>
            </a:extLst>
          </p:cNvPr>
          <p:cNvSpPr txBox="1"/>
          <p:nvPr/>
        </p:nvSpPr>
        <p:spPr>
          <a:xfrm>
            <a:off x="2875173" y="5869155"/>
            <a:ext cx="280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non-holomorphicity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039F467-29ED-31FB-F14C-BDBA2D9815B2}"/>
                  </a:ext>
                </a:extLst>
              </p:cNvPr>
              <p:cNvSpPr txBox="1"/>
              <p:nvPr/>
            </p:nvSpPr>
            <p:spPr>
              <a:xfrm>
                <a:off x="5373277" y="5892891"/>
                <a:ext cx="57974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???  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Finite choice of modular 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bar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𝜏</m:t>
                        </m:r>
                      </m:e>
                    </m:ba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039F467-29ED-31FB-F14C-BDBA2D981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77" y="5892891"/>
                <a:ext cx="5797485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BD47B2B4-D5EA-DD45-B997-92F21B39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4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4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38653-DC1B-4D1C-94CB-79FC607916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2761" y="274638"/>
            <a:ext cx="11239129" cy="1143000"/>
          </a:xfrm>
        </p:spPr>
        <p:txBody>
          <a:bodyPr/>
          <a:lstStyle/>
          <a:p>
            <a:r>
              <a:rPr lang="en-US" altLang="zh-CN" dirty="0"/>
              <a:t>Harmonic condition replacing holomorphicity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952B7D-AC1D-44D8-8269-9B5FF4DF3A89}"/>
              </a:ext>
            </a:extLst>
          </p:cNvPr>
          <p:cNvSpPr txBox="1"/>
          <p:nvPr/>
        </p:nvSpPr>
        <p:spPr>
          <a:xfrm>
            <a:off x="6098926" y="2974019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zh-CN" altLang="en-US" sz="2800" dirty="0">
              <a:solidFill>
                <a:srgbClr val="014C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1518ED-D7C9-4408-BAE4-1CD1559B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2" y="1568479"/>
            <a:ext cx="6057900" cy="10668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3EBD5A7-695E-5CF8-95B3-DC7266E00C28}"/>
              </a:ext>
            </a:extLst>
          </p:cNvPr>
          <p:cNvSpPr txBox="1"/>
          <p:nvPr/>
        </p:nvSpPr>
        <p:spPr>
          <a:xfrm>
            <a:off x="178589" y="2786120"/>
            <a:ext cx="1178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top-down, the effective interactions in the low energy expansion are non-holomorphic automorphic functions satisfying harmonic eigenvalue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EFE8581-0ADE-A1E1-DC56-7BFF0F0BBCC4}"/>
                  </a:ext>
                </a:extLst>
              </p:cNvPr>
              <p:cNvSpPr txBox="1"/>
              <p:nvPr/>
            </p:nvSpPr>
            <p:spPr>
              <a:xfrm>
                <a:off x="178589" y="3494006"/>
                <a:ext cx="61768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{modular forms}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{automorphic forms}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EFE8581-0ADE-A1E1-DC56-7BFF0F0BB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" y="3494006"/>
                <a:ext cx="6176873" cy="707886"/>
              </a:xfrm>
              <a:prstGeom prst="rect">
                <a:avLst/>
              </a:prstGeom>
              <a:blipFill>
                <a:blip r:embed="rId3"/>
                <a:stretch>
                  <a:fillRect l="-986" t="-4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2350903-52A1-4954-8590-ABB95648C269}"/>
                  </a:ext>
                </a:extLst>
              </p:cNvPr>
              <p:cNvSpPr txBox="1"/>
              <p:nvPr/>
            </p:nvSpPr>
            <p:spPr>
              <a:xfrm>
                <a:off x="194359" y="4517260"/>
                <a:ext cx="9019713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Modularity: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𝑌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𝛾𝜏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𝜏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𝑌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𝜏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   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𝛾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∈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2350903-52A1-4954-8590-ABB95648C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9" y="4517260"/>
                <a:ext cx="9019713" cy="405624"/>
              </a:xfrm>
              <a:prstGeom prst="rect">
                <a:avLst/>
              </a:prstGeom>
              <a:blipFill>
                <a:blip r:embed="rId4"/>
                <a:stretch>
                  <a:fillRect l="-744" t="-5970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011EFE5-CD65-40AE-8C77-74774A7A032C}"/>
                  </a:ext>
                </a:extLst>
              </p:cNvPr>
              <p:cNvSpPr txBox="1"/>
              <p:nvPr/>
            </p:nvSpPr>
            <p:spPr>
              <a:xfrm>
                <a:off x="178589" y="4965805"/>
                <a:ext cx="7315200" cy="5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Harmonic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𝑌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𝜏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=0,   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=−4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𝜏</m:t>
                        </m:r>
                      </m:den>
                    </m:f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𝜏</m:t>
                            </m:r>
                          </m:e>
                        </m:acc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𝑖𝑘𝑦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𝜏</m:t>
                            </m:r>
                          </m:e>
                        </m:acc>
                      </m:den>
                    </m:f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011EFE5-CD65-40AE-8C77-74774A7A0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" y="4965805"/>
                <a:ext cx="7315200" cy="544893"/>
              </a:xfrm>
              <a:prstGeom prst="rect">
                <a:avLst/>
              </a:prstGeom>
              <a:blipFill>
                <a:blip r:embed="rId5"/>
                <a:stretch>
                  <a:fillRect l="-833" b="-6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95203F6-06FC-4F8C-BA34-CFB7D32F993B}"/>
                  </a:ext>
                </a:extLst>
              </p:cNvPr>
              <p:cNvSpPr txBox="1"/>
              <p:nvPr/>
            </p:nvSpPr>
            <p:spPr>
              <a:xfrm>
                <a:off x="194359" y="5556877"/>
                <a:ext cx="6161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Growth condition: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𝑌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𝜏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𝒪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sup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𝛼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 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95203F6-06FC-4F8C-BA34-CFB7D32F9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9" y="5556877"/>
                <a:ext cx="6161103" cy="400110"/>
              </a:xfrm>
              <a:prstGeom prst="rect">
                <a:avLst/>
              </a:prstGeom>
              <a:blipFill>
                <a:blip r:embed="rId6"/>
                <a:stretch>
                  <a:fillRect l="-1088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D91BEDD-E8BC-177F-5345-BA9B3BF1FEB3}"/>
                  </a:ext>
                </a:extLst>
              </p:cNvPr>
              <p:cNvSpPr txBox="1"/>
              <p:nvPr/>
            </p:nvSpPr>
            <p:spPr>
              <a:xfrm>
                <a:off x="178589" y="3983683"/>
                <a:ext cx="1097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Automorphic forms with single modulus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are harmonic </a:t>
                </a:r>
                <a:r>
                  <a:rPr lang="en-US" altLang="zh-CN" sz="2000" dirty="0" err="1"/>
                  <a:t>Maaß</a:t>
                </a:r>
                <a:r>
                  <a:rPr lang="en-US" altLang="zh-CN" sz="2000" dirty="0"/>
                  <a:t> forms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D91BEDD-E8BC-177F-5345-BA9B3BF1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" y="3983683"/>
                <a:ext cx="10976766" cy="400110"/>
              </a:xfrm>
              <a:prstGeom prst="rect">
                <a:avLst/>
              </a:prstGeom>
              <a:blipFill>
                <a:blip r:embed="rId7"/>
                <a:stretch>
                  <a:fillRect l="-55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574800D4-C842-919A-16CC-51E7FF6E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3886-6E76-4ED8-9AC3-2546ECEEE4E3}" type="slidenum">
              <a:rPr lang="zh-CN" altLang="zh-CN" smtClean="0">
                <a:solidFill>
                  <a:srgbClr val="000000"/>
                </a:solidFill>
              </a:rPr>
              <a:t>5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4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B7145A0-C0A6-4BF6-ADDD-82301A07813C}"/>
              </a:ext>
            </a:extLst>
          </p:cNvPr>
          <p:cNvSpPr txBox="1"/>
          <p:nvPr/>
        </p:nvSpPr>
        <p:spPr>
          <a:xfrm>
            <a:off x="419356" y="818163"/>
            <a:ext cx="2634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Fourier expansion: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865393-7D17-4B38-9AA2-CF96F159BC0C}"/>
                  </a:ext>
                </a:extLst>
              </p:cNvPr>
              <p:cNvSpPr txBox="1"/>
              <p:nvPr/>
            </p:nvSpPr>
            <p:spPr>
              <a:xfrm>
                <a:off x="2949754" y="715113"/>
                <a:ext cx="5044073" cy="928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𝑓</m:t>
                      </m:r>
                      <m:d>
                        <m:dPr>
                          <m:ctrlPr>
                            <a:rPr lang="pt-BR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pt-BR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d>
                      <m:r>
                        <a:rPr lang="pt-BR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a:rPr lang="pt-BR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  <m:r>
                            <a:rPr lang="pt-BR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f>
                            <m:fPr>
                              <m:ctrlPr>
                                <a:rPr lang="pt-BR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zh-CN" sz="20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</m:t>
                          </m:r>
                        </m:sup>
                        <m:e>
                          <m:sSubSup>
                            <m:sSubSupPr>
                              <m:ctrlPr>
                                <a:rPr lang="pt-BR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t-BR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a:rPr lang="pt-BR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  <m:r>
                            <a:rPr lang="pt-BR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f>
                            <m:fPr>
                              <m:ctrlPr>
                                <a:rPr lang="pt-B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</m:t>
                          </m:r>
                        </m:sup>
                        <m:e>
                          <m:sSubSup>
                            <m:sSubSupPr>
                              <m:ctrlPr>
                                <a:rPr lang="pt-BR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  <m:sSup>
                            <m:sSupPr>
                              <m:ctrlPr>
                                <a:rPr lang="pt-BR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865393-7D17-4B38-9AA2-CF96F159B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54" y="715113"/>
                <a:ext cx="5044073" cy="9282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A66372D-475C-1F23-B8CC-5B63636AD19E}"/>
                  </a:ext>
                </a:extLst>
              </p:cNvPr>
              <p:cNvSpPr txBox="1"/>
              <p:nvPr/>
            </p:nvSpPr>
            <p:spPr>
              <a:xfrm>
                <a:off x="8521830" y="769134"/>
                <a:ext cx="1696825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𝜋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A66372D-475C-1F23-B8CC-5B63636A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830" y="769134"/>
                <a:ext cx="1696825" cy="410112"/>
              </a:xfrm>
              <a:prstGeom prst="rect">
                <a:avLst/>
              </a:prstGeom>
              <a:blipFill>
                <a:blip r:embed="rId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1874ACA5-9A43-440E-87A0-001B18EDE8D5}"/>
              </a:ext>
            </a:extLst>
          </p:cNvPr>
          <p:cNvSpPr/>
          <p:nvPr/>
        </p:nvSpPr>
        <p:spPr>
          <a:xfrm rot="16200000">
            <a:off x="4295377" y="1398100"/>
            <a:ext cx="246590" cy="97227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3F7D0026-99AD-4615-B14B-628DB3B80980}"/>
              </a:ext>
            </a:extLst>
          </p:cNvPr>
          <p:cNvSpPr/>
          <p:nvPr/>
        </p:nvSpPr>
        <p:spPr>
          <a:xfrm rot="16200000">
            <a:off x="6632710" y="952822"/>
            <a:ext cx="246590" cy="186283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772300-EEFC-4D8C-8865-DBDE96056820}"/>
              </a:ext>
            </a:extLst>
          </p:cNvPr>
          <p:cNvSpPr txBox="1"/>
          <p:nvPr/>
        </p:nvSpPr>
        <p:spPr>
          <a:xfrm>
            <a:off x="3589919" y="2007533"/>
            <a:ext cx="1828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holomorphic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884539-D771-4399-B49E-55DDA398C986}"/>
              </a:ext>
            </a:extLst>
          </p:cNvPr>
          <p:cNvSpPr txBox="1"/>
          <p:nvPr/>
        </p:nvSpPr>
        <p:spPr>
          <a:xfrm>
            <a:off x="5732883" y="2007533"/>
            <a:ext cx="2046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non-holomorphic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FF7E11-3C4C-42FF-BB97-077858B7B6C9}"/>
                  </a:ext>
                </a:extLst>
              </p:cNvPr>
              <p:cNvSpPr txBox="1"/>
              <p:nvPr/>
            </p:nvSpPr>
            <p:spPr>
              <a:xfrm>
                <a:off x="0" y="2371686"/>
                <a:ext cx="6807985" cy="123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,−4</m:t>
                                  </m:r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𝑛𝑦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  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                           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=0,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≠1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i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                           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=0,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FF7E11-3C4C-42FF-BB97-077858B7B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71686"/>
                <a:ext cx="6807985" cy="1232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31589C-A14F-F4DF-4D70-509E6B9EE0D6}"/>
                  </a:ext>
                </a:extLst>
              </p:cNvPr>
              <p:cNvSpPr txBox="1"/>
              <p:nvPr/>
            </p:nvSpPr>
            <p:spPr>
              <a:xfrm>
                <a:off x="235671" y="4223208"/>
                <a:ext cx="2328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31589C-A14F-F4DF-4D70-509E6B9EE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1" y="4223208"/>
                <a:ext cx="2328420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右 7">
            <a:extLst>
              <a:ext uri="{FF2B5EF4-FFF2-40B4-BE49-F238E27FC236}">
                <a16:creationId xmlns:a16="http://schemas.microsoft.com/office/drawing/2014/main" id="{C56E2E0B-A871-F42B-C05C-852EF4F96513}"/>
              </a:ext>
            </a:extLst>
          </p:cNvPr>
          <p:cNvSpPr/>
          <p:nvPr/>
        </p:nvSpPr>
        <p:spPr>
          <a:xfrm>
            <a:off x="2442458" y="5420412"/>
            <a:ext cx="1008668" cy="3246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16BE973-3884-E3E3-591E-2DB358728468}"/>
                  </a:ext>
                </a:extLst>
              </p:cNvPr>
              <p:cNvSpPr txBox="1"/>
              <p:nvPr/>
            </p:nvSpPr>
            <p:spPr>
              <a:xfrm>
                <a:off x="3339800" y="4223208"/>
                <a:ext cx="2328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16BE973-3884-E3E3-591E-2DB358728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00" y="4223208"/>
                <a:ext cx="2328420" cy="400110"/>
              </a:xfrm>
              <a:prstGeom prst="rect">
                <a:avLst/>
              </a:prstGeom>
              <a:blipFill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B42863-9DAD-97B0-3AAB-6328869BA8FE}"/>
                  </a:ext>
                </a:extLst>
              </p:cNvPr>
              <p:cNvSpPr txBox="1"/>
              <p:nvPr/>
            </p:nvSpPr>
            <p:spPr>
              <a:xfrm>
                <a:off x="235671" y="5382705"/>
                <a:ext cx="2328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B42863-9DAD-97B0-3AAB-6328869BA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1" y="5382705"/>
                <a:ext cx="2328420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EF40D64-C559-B89D-7B21-46FD611923DF}"/>
                  </a:ext>
                </a:extLst>
              </p:cNvPr>
              <p:cNvSpPr txBox="1"/>
              <p:nvPr/>
            </p:nvSpPr>
            <p:spPr>
              <a:xfrm>
                <a:off x="6096000" y="5382338"/>
                <a:ext cx="23284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EF40D64-C559-B89D-7B21-46FD61192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382338"/>
                <a:ext cx="2328420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19AD4A52-3CB7-AF6E-38ED-1EEFD75B22BB}"/>
              </a:ext>
            </a:extLst>
          </p:cNvPr>
          <p:cNvSpPr/>
          <p:nvPr/>
        </p:nvSpPr>
        <p:spPr>
          <a:xfrm>
            <a:off x="2442458" y="4275320"/>
            <a:ext cx="1008668" cy="3246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3DC7C76-A4BB-6907-EE24-54E623FDD9B5}"/>
                  </a:ext>
                </a:extLst>
              </p:cNvPr>
              <p:cNvSpPr txBox="1"/>
              <p:nvPr/>
            </p:nvSpPr>
            <p:spPr>
              <a:xfrm>
                <a:off x="3688122" y="5382338"/>
                <a:ext cx="18005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3DC7C76-A4BB-6907-EE24-54E623FDD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122" y="5382338"/>
                <a:ext cx="1800519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右 21">
            <a:extLst>
              <a:ext uri="{FF2B5EF4-FFF2-40B4-BE49-F238E27FC236}">
                <a16:creationId xmlns:a16="http://schemas.microsoft.com/office/drawing/2014/main" id="{D413711F-D75A-FFEE-780A-D74F4EB0C4F4}"/>
              </a:ext>
            </a:extLst>
          </p:cNvPr>
          <p:cNvSpPr/>
          <p:nvPr/>
        </p:nvSpPr>
        <p:spPr>
          <a:xfrm>
            <a:off x="5289373" y="5420045"/>
            <a:ext cx="1008668" cy="3246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E148C2C-A65B-8BBE-08A7-665550C52454}"/>
              </a:ext>
            </a:extLst>
          </p:cNvPr>
          <p:cNvSpPr txBox="1"/>
          <p:nvPr/>
        </p:nvSpPr>
        <p:spPr>
          <a:xfrm>
            <a:off x="556180" y="3695307"/>
            <a:ext cx="10812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Product of modular forms is modular form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EC3BF23-C479-3338-512D-579C13E935D0}"/>
              </a:ext>
            </a:extLst>
          </p:cNvPr>
          <p:cNvSpPr txBox="1"/>
          <p:nvPr/>
        </p:nvSpPr>
        <p:spPr>
          <a:xfrm>
            <a:off x="556180" y="4801027"/>
            <a:ext cx="10812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Product of harmonic </a:t>
            </a:r>
            <a:r>
              <a:rPr lang="en-US" altLang="zh-CN" sz="2000" dirty="0" err="1"/>
              <a:t>Maaß</a:t>
            </a:r>
            <a:r>
              <a:rPr lang="en-US" altLang="zh-CN" sz="2000" dirty="0"/>
              <a:t> forms generally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not harmonic </a:t>
            </a:r>
            <a:r>
              <a:rPr lang="en-US" altLang="zh-CN" sz="2000" dirty="0" err="1"/>
              <a:t>Maaß</a:t>
            </a:r>
            <a:r>
              <a:rPr lang="en-US" altLang="zh-CN" sz="2000" dirty="0"/>
              <a:t> form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668FF812-A074-3E24-4720-A268F473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6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1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298BBF6-8BD0-D013-4700-CF8F111AE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" y="1705869"/>
            <a:ext cx="7318538" cy="844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2CBDC8-0358-B30B-46A2-A8F820A7822E}"/>
                  </a:ext>
                </a:extLst>
              </p:cNvPr>
              <p:cNvSpPr txBox="1"/>
              <p:nvPr/>
            </p:nvSpPr>
            <p:spPr>
              <a:xfrm>
                <a:off x="320511" y="414779"/>
                <a:ext cx="11472421" cy="929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harmonic </a:t>
                </a:r>
                <a:r>
                  <a:rPr lang="en-US" altLang="zh-CN" sz="2000" dirty="0" err="1"/>
                  <a:t>Maaß</a:t>
                </a:r>
                <a:r>
                  <a:rPr lang="en-US" altLang="zh-CN" sz="2000" dirty="0"/>
                  <a:t> forms are related with modular forms of weight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by a differential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p>
                    </m:sSup>
                    <m:bar>
                      <m:barPr>
                        <m:pos m:val="top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barPr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𝜕</m:t>
                            </m:r>
                          </m:num>
                          <m:den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𝜕</m:t>
                            </m:r>
                            <m:bar>
                              <m:barPr>
                                <m:pos m:val="top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bar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𝜏</m:t>
                                </m:r>
                              </m:e>
                            </m:bar>
                          </m:den>
                        </m:f>
                      </m:e>
                    </m:bar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2CBDC8-0358-B30B-46A2-A8F820A78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1" y="414779"/>
                <a:ext cx="11472421" cy="929229"/>
              </a:xfrm>
              <a:prstGeom prst="rect">
                <a:avLst/>
              </a:prstGeom>
              <a:blipFill>
                <a:blip r:embed="rId3"/>
                <a:stretch>
                  <a:fillRect l="-584" t="-3289"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E657F80-E3C0-B0B8-3DEB-B20D17A2163D}"/>
              </a:ext>
            </a:extLst>
          </p:cNvPr>
          <p:cNvSpPr txBox="1"/>
          <p:nvPr/>
        </p:nvSpPr>
        <p:spPr>
          <a:xfrm>
            <a:off x="6094396" y="2974156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zh-CN" altLang="en-US" sz="2800" dirty="0">
              <a:solidFill>
                <a:srgbClr val="014C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47913DE-F35C-6096-F4A4-5A2F521AAE57}"/>
                  </a:ext>
                </a:extLst>
              </p:cNvPr>
              <p:cNvSpPr txBox="1"/>
              <p:nvPr/>
            </p:nvSpPr>
            <p:spPr>
              <a:xfrm>
                <a:off x="2158738" y="1376562"/>
                <a:ext cx="4864231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𝒓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𝛾𝜏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𝑐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𝒓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𝒓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47913DE-F35C-6096-F4A4-5A2F521AA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38" y="1376562"/>
                <a:ext cx="4864231" cy="459869"/>
              </a:xfrm>
              <a:prstGeom prst="rect">
                <a:avLst/>
              </a:prstGeom>
              <a:blipFill>
                <a:blip r:embed="rId4"/>
                <a:stretch>
                  <a:fillRect l="-501" b="-1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EFED6AB-1C02-4673-5202-5EA7FA3BF5A0}"/>
              </a:ext>
            </a:extLst>
          </p:cNvPr>
          <p:cNvSpPr txBox="1"/>
          <p:nvPr/>
        </p:nvSpPr>
        <p:spPr>
          <a:xfrm>
            <a:off x="6094396" y="2974156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zh-CN" altLang="en-US" sz="2800" dirty="0">
              <a:solidFill>
                <a:srgbClr val="014C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945256-7D29-2706-84AE-4FB88D6A6B36}"/>
              </a:ext>
            </a:extLst>
          </p:cNvPr>
          <p:cNvSpPr txBox="1"/>
          <p:nvPr/>
        </p:nvSpPr>
        <p:spPr>
          <a:xfrm>
            <a:off x="320511" y="1436321"/>
            <a:ext cx="1989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Modularity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表格&#10;&#10;描述已自动生成">
            <a:extLst>
              <a:ext uri="{FF2B5EF4-FFF2-40B4-BE49-F238E27FC236}">
                <a16:creationId xmlns:a16="http://schemas.microsoft.com/office/drawing/2014/main" id="{3A876817-A7F6-8C1C-D132-8DAAE465B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0" y="2942375"/>
            <a:ext cx="4609575" cy="383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FED04D-DA63-9641-3380-A60330434EB3}"/>
                  </a:ext>
                </a:extLst>
              </p:cNvPr>
              <p:cNvSpPr txBox="1"/>
              <p:nvPr/>
            </p:nvSpPr>
            <p:spPr>
              <a:xfrm>
                <a:off x="320511" y="2584581"/>
                <a:ext cx="89648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Harmonic </a:t>
                </a:r>
                <a:r>
                  <a:rPr lang="en-US" altLang="zh-CN" sz="2000" dirty="0" err="1"/>
                  <a:t>Maaß</a:t>
                </a:r>
                <a:r>
                  <a:rPr lang="en-US" altLang="zh-CN" sz="2000" dirty="0"/>
                  <a:t> forms f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or level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=3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FED04D-DA63-9641-3380-A60330434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1" y="2584581"/>
                <a:ext cx="8964891" cy="400110"/>
              </a:xfrm>
              <a:prstGeom prst="rect">
                <a:avLst/>
              </a:prstGeom>
              <a:blipFill>
                <a:blip r:embed="rId6"/>
                <a:stretch>
                  <a:fillRect l="-748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4E940535-670C-4C3E-C164-7B05110B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7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0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1E8515-4FDF-BF9F-5F10-9ACB8B8309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zh-CN" dirty="0"/>
              <a:t>Non-holomorphic Eisenstein series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FCCEE-DAD1-5593-C77B-FBDDD0E02850}"/>
                  </a:ext>
                </a:extLst>
              </p:cNvPr>
              <p:cNvSpPr txBox="1"/>
              <p:nvPr/>
            </p:nvSpPr>
            <p:spPr>
              <a:xfrm>
                <a:off x="361360" y="1545361"/>
                <a:ext cx="72523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Non-holomorphic Eisenstein series of level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FCCEE-DAD1-5593-C77B-FBDDD0E02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60" y="1545361"/>
                <a:ext cx="7252355" cy="400110"/>
              </a:xfrm>
              <a:prstGeom prst="rect">
                <a:avLst/>
              </a:prstGeom>
              <a:blipFill>
                <a:blip r:embed="rId2"/>
                <a:stretch>
                  <a:fillRect l="-840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982CA63-005B-8C0F-9403-E6D1BD722E11}"/>
                  </a:ext>
                </a:extLst>
              </p:cNvPr>
              <p:cNvSpPr txBox="1"/>
              <p:nvPr/>
            </p:nvSpPr>
            <p:spPr>
              <a:xfrm>
                <a:off x="381785" y="1947034"/>
                <a:ext cx="6495068" cy="11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bar>
                            <m:barPr>
                              <m:pos m:val="top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bar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𝐴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/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𝐶</m:t>
                              </m:r>
                            </m:e>
                          </m:ba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od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𝑆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(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𝜏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+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|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𝜏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+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982CA63-005B-8C0F-9403-E6D1BD72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85" y="1947034"/>
                <a:ext cx="6495068" cy="11739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AB10D3E-D47D-311F-D121-78145EDDBADF}"/>
              </a:ext>
            </a:extLst>
          </p:cNvPr>
          <p:cNvSpPr txBox="1"/>
          <p:nvPr/>
        </p:nvSpPr>
        <p:spPr>
          <a:xfrm>
            <a:off x="391211" y="3094864"/>
            <a:ext cx="350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Modular transformation: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9D1DDF-EA48-3083-7F4A-1E5D4767B4C4}"/>
                  </a:ext>
                </a:extLst>
              </p:cNvPr>
              <p:cNvSpPr txBox="1"/>
              <p:nvPr/>
            </p:nvSpPr>
            <p:spPr>
              <a:xfrm>
                <a:off x="391211" y="3558408"/>
                <a:ext cx="5901179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bar>
                            <m:barPr>
                              <m:pos m:val="top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bar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/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𝐶</m:t>
                              </m:r>
                            </m:e>
                          </m:ba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𝑐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bar>
                            <m:barPr>
                              <m:pos m:val="top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/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𝐶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9D1DDF-EA48-3083-7F4A-1E5D4767B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1" y="3558408"/>
                <a:ext cx="5901179" cy="552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C2C4918-F98A-50A6-D8D3-1C26FD797935}"/>
              </a:ext>
            </a:extLst>
          </p:cNvPr>
          <p:cNvSpPr txBox="1"/>
          <p:nvPr/>
        </p:nvSpPr>
        <p:spPr>
          <a:xfrm>
            <a:off x="391211" y="4209232"/>
            <a:ext cx="330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Harmonic condition: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21E1320-8F3D-379A-77D3-E0DD825F3AFB}"/>
                  </a:ext>
                </a:extLst>
              </p:cNvPr>
              <p:cNvSpPr txBox="1"/>
              <p:nvPr/>
            </p:nvSpPr>
            <p:spPr>
              <a:xfrm>
                <a:off x="391211" y="4548778"/>
                <a:ext cx="6183983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bar>
                            <m:barPr>
                              <m:pos m:val="top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bar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/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𝐶</m:t>
                              </m:r>
                            </m:e>
                          </m:ba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𝑘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−1)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bar>
                            <m:barPr>
                              <m:pos m:val="top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bar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/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𝐶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21E1320-8F3D-379A-77D3-E0DD825F3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1" y="4548778"/>
                <a:ext cx="6183983" cy="552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58267F7-14D7-DA5B-E872-7BADE2CB3555}"/>
              </a:ext>
            </a:extLst>
          </p:cNvPr>
          <p:cNvSpPr txBox="1"/>
          <p:nvPr/>
        </p:nvSpPr>
        <p:spPr>
          <a:xfrm>
            <a:off x="6099109" y="2974156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zh-CN" altLang="en-US" sz="2800" dirty="0">
              <a:solidFill>
                <a:srgbClr val="014C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8348184-AD8B-676B-453F-52C551680DFB}"/>
                  </a:ext>
                </a:extLst>
              </p:cNvPr>
              <p:cNvSpPr txBox="1"/>
              <p:nvPr/>
            </p:nvSpPr>
            <p:spPr>
              <a:xfrm>
                <a:off x="391211" y="5392132"/>
                <a:ext cx="25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are coprime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8348184-AD8B-676B-453F-52C551680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1" y="5392132"/>
                <a:ext cx="2502818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右 10">
            <a:extLst>
              <a:ext uri="{FF2B5EF4-FFF2-40B4-BE49-F238E27FC236}">
                <a16:creationId xmlns:a16="http://schemas.microsoft.com/office/drawing/2014/main" id="{F6C95BC9-8F38-A4C8-8027-A5CF98DBAD19}"/>
              </a:ext>
            </a:extLst>
          </p:cNvPr>
          <p:cNvSpPr/>
          <p:nvPr/>
        </p:nvSpPr>
        <p:spPr>
          <a:xfrm>
            <a:off x="2799761" y="5486400"/>
            <a:ext cx="970961" cy="305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254C61-89D6-2A95-D803-73D3829DD4C1}"/>
                  </a:ext>
                </a:extLst>
              </p:cNvPr>
              <p:cNvSpPr txBox="1"/>
              <p:nvPr/>
            </p:nvSpPr>
            <p:spPr>
              <a:xfrm>
                <a:off x="3667025" y="5447615"/>
                <a:ext cx="6377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1:1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correspondence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 cusps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254C61-89D6-2A95-D803-73D3829DD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25" y="5447615"/>
                <a:ext cx="6377234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9CEDBD-28C1-F24D-B7FF-CB0CCF72F630}"/>
                  </a:ext>
                </a:extLst>
              </p:cNvPr>
              <p:cNvSpPr txBox="1"/>
              <p:nvPr/>
            </p:nvSpPr>
            <p:spPr>
              <a:xfrm>
                <a:off x="391211" y="5831027"/>
                <a:ext cx="4945931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#{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cusps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of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}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9CEDBD-28C1-F24D-B7FF-CB0CCF72F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1" y="5831027"/>
                <a:ext cx="4945931" cy="439736"/>
              </a:xfrm>
              <a:prstGeom prst="rect">
                <a:avLst/>
              </a:prstGeom>
              <a:blipFill>
                <a:blip r:embed="rId8"/>
                <a:stretch>
                  <a:fillRect l="-1232" t="-4167" b="-19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CB4A674A-EE6D-5D21-D029-A6A17070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3886-6E76-4ED8-9AC3-2546ECEEE4E3}" type="slidenum">
              <a:rPr lang="zh-CN" altLang="zh-CN" smtClean="0">
                <a:solidFill>
                  <a:srgbClr val="000000"/>
                </a:solidFill>
              </a:rPr>
              <a:t>8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多边形&#10;&#10;低可信度描述已自动生成">
            <a:extLst>
              <a:ext uri="{FF2B5EF4-FFF2-40B4-BE49-F238E27FC236}">
                <a16:creationId xmlns:a16="http://schemas.microsoft.com/office/drawing/2014/main" id="{1DCB3FBE-CAC0-E579-2B8E-4D947264D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47" y="889520"/>
            <a:ext cx="3099701" cy="3468714"/>
          </a:xfrm>
          <a:prstGeom prst="rect">
            <a:avLst/>
          </a:prstGeom>
        </p:spPr>
      </p:pic>
      <p:pic>
        <p:nvPicPr>
          <p:cNvPr id="3" name="图片 2" descr="文本, 信件&#10;&#10;描述已自动生成">
            <a:extLst>
              <a:ext uri="{FF2B5EF4-FFF2-40B4-BE49-F238E27FC236}">
                <a16:creationId xmlns:a16="http://schemas.microsoft.com/office/drawing/2014/main" id="{0587E42F-C4F1-E439-380F-E5BDEE37E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8" y="4530628"/>
            <a:ext cx="5344271" cy="1667108"/>
          </a:xfrm>
          <a:prstGeom prst="rect">
            <a:avLst/>
          </a:prstGeom>
        </p:spPr>
      </p:pic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2C4E6351-4C6E-4809-E196-1D95E97D8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36" y="4607920"/>
            <a:ext cx="3600953" cy="1695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5A567D6-D6B8-55AC-D461-A4EED6109152}"/>
                  </a:ext>
                </a:extLst>
              </p:cNvPr>
              <p:cNvSpPr txBox="1"/>
              <p:nvPr/>
            </p:nvSpPr>
            <p:spPr>
              <a:xfrm>
                <a:off x="6257636" y="4192412"/>
                <a:ext cx="4216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</m:oMath>
                </a14:m>
                <a:r>
                  <a:rPr lang="zh-CN" altLang="en-US" sz="2000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transformation:</a:t>
                </a:r>
                <a:endParaRPr lang="zh-CN" altLang="en-US" sz="20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5A567D6-D6B8-55AC-D461-A4EED6109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636" y="4192412"/>
                <a:ext cx="4216153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5B9B657-C060-AABB-8C50-F8ACED58362D}"/>
                  </a:ext>
                </a:extLst>
              </p:cNvPr>
              <p:cNvSpPr txBox="1"/>
              <p:nvPr/>
            </p:nvSpPr>
            <p:spPr>
              <a:xfrm>
                <a:off x="630794" y="4192412"/>
                <a:ext cx="4216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transformation:</a:t>
                </a:r>
                <a:endPara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5B9B657-C060-AABB-8C50-F8ACED583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94" y="4192412"/>
                <a:ext cx="4216153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图示&#10;&#10;中度可信度描述已自动生成">
            <a:extLst>
              <a:ext uri="{FF2B5EF4-FFF2-40B4-BE49-F238E27FC236}">
                <a16:creationId xmlns:a16="http://schemas.microsoft.com/office/drawing/2014/main" id="{5F51AC51-0E3B-8567-8A2E-91BC481FB3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5" y="1055343"/>
            <a:ext cx="5382445" cy="2897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5130D6-13AF-C940-79FC-B476D9F8BC23}"/>
                  </a:ext>
                </a:extLst>
              </p:cNvPr>
              <p:cNvSpPr txBox="1"/>
              <p:nvPr/>
            </p:nvSpPr>
            <p:spPr>
              <a:xfrm>
                <a:off x="824958" y="347457"/>
                <a:ext cx="86726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Cusps are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-equivalence class of the rational number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∞}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Cusps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𝒞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={−1, 0, 1,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∞}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5130D6-13AF-C940-79FC-B476D9F8B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58" y="347457"/>
                <a:ext cx="8672660" cy="707886"/>
              </a:xfrm>
              <a:prstGeom prst="rect">
                <a:avLst/>
              </a:prstGeom>
              <a:blipFill>
                <a:blip r:embed="rId8"/>
                <a:stretch>
                  <a:fillRect l="-703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03F29BE-9611-ECEA-5CB7-5DA6A540F7F9}"/>
              </a:ext>
            </a:extLst>
          </p:cNvPr>
          <p:cNvSpPr txBox="1"/>
          <p:nvPr/>
        </p:nvSpPr>
        <p:spPr>
          <a:xfrm>
            <a:off x="808422" y="3859672"/>
            <a:ext cx="228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[figures from 2008.05329]</a:t>
            </a:r>
            <a:endParaRPr lang="zh-CN" altLang="en-US" sz="1200" dirty="0">
              <a:solidFill>
                <a:srgbClr val="014C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890BC123-08BB-E988-583C-CE0CCF41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7B3-920A-4DD5-A08D-E9F142E1BFD5}" type="slidenum">
              <a:rPr lang="zh-CN" altLang="zh-CN" smtClean="0">
                <a:solidFill>
                  <a:srgbClr val="000000"/>
                </a:solidFill>
              </a:rPr>
              <a:t>9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>
            <a:solidFill>
              <a:srgbClr val="014CA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>
            <a:solidFill>
              <a:srgbClr val="014CA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12506</TotalTime>
  <Words>990</Words>
  <Application>Microsoft Office PowerPoint</Application>
  <PresentationFormat>宽屏</PresentationFormat>
  <Paragraphs>145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华文行楷</vt:lpstr>
      <vt:lpstr>微软雅黑</vt:lpstr>
      <vt:lpstr>Arial</vt:lpstr>
      <vt:lpstr>Calibri</vt:lpstr>
      <vt:lpstr>Calibri Light</vt:lpstr>
      <vt:lpstr>Cambria Math</vt:lpstr>
      <vt:lpstr>Times New Roman</vt:lpstr>
      <vt:lpstr>Office 主题</vt:lpstr>
      <vt:lpstr>默认设计模板</vt:lpstr>
      <vt:lpstr>1_默认设计模板</vt:lpstr>
      <vt:lpstr>PowerPoint 演示文稿</vt:lpstr>
      <vt:lpstr>Modular invariant SUSY theory</vt:lpstr>
      <vt:lpstr>PowerPoint 演示文稿</vt:lpstr>
      <vt:lpstr>PowerPoint 演示文稿</vt:lpstr>
      <vt:lpstr>Harmonic condition replacing holomorphicity</vt:lpstr>
      <vt:lpstr>PowerPoint 演示文稿</vt:lpstr>
      <vt:lpstr>PowerPoint 演示文稿</vt:lpstr>
      <vt:lpstr>Non-holomorphic Eisenstein series</vt:lpstr>
      <vt:lpstr>PowerPoint 演示文稿</vt:lpstr>
      <vt:lpstr>PowerPoint 演示文稿</vt:lpstr>
      <vt:lpstr>PowerPoint 演示文稿</vt:lpstr>
      <vt:lpstr>An example model based on T′ modular symmetry</vt:lpstr>
      <vt:lpstr>PowerPoint 演示文稿</vt:lpstr>
      <vt:lpstr>PowerPoint 演示文稿</vt:lpstr>
      <vt:lpstr>PowerPoint 演示文稿</vt:lpstr>
      <vt:lpstr>PowerPoint 演示文稿</vt:lpstr>
      <vt:lpstr>Summary and outlook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LCC</dc:creator>
  <cp:lastModifiedBy>qubuyao@outlook.com</cp:lastModifiedBy>
  <cp:revision>602</cp:revision>
  <dcterms:created xsi:type="dcterms:W3CDTF">2016-08-10T12:34:00Z</dcterms:created>
  <dcterms:modified xsi:type="dcterms:W3CDTF">2025-08-22T15:39:47Z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