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62" r:id="rId5"/>
    <p:sldId id="263" r:id="rId6"/>
    <p:sldId id="264" r:id="rId7"/>
    <p:sldId id="266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 hasCustomPrompt="tru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 hasCustomPrompt="true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true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false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 hasCustomPrompt="true"/>
          </p:nvPr>
        </p:nvSpPr>
        <p:spPr>
          <a:xfrm>
            <a:off x="646747" y="127000"/>
            <a:ext cx="4165200" cy="1600200"/>
          </a:xfrm>
        </p:spPr>
        <p:txBody>
          <a:bodyPr anchor="ctr" anchorCtr="false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true" noChangeAspect="true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true"/>
          <p:nvPr/>
        </p:nvSpPr>
        <p:spPr>
          <a:xfrm>
            <a:off x="682625" y="2135505"/>
            <a:ext cx="108261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3600">
                <a:latin typeface="+mj-lt"/>
                <a:ea typeface="+mj-lt"/>
                <a:cs typeface="Standard Symbols PS" panose="05050102010706020507" charset="0"/>
              </a:rPr>
              <a:t>CosmoTransitions theory &amp; program study</a:t>
            </a:r>
            <a:endParaRPr lang="en-US" altLang="zh-CN" sz="3600">
              <a:latin typeface="+mj-lt"/>
              <a:ea typeface="+mj-lt"/>
              <a:cs typeface="Standard Symbols PS" panose="05050102010706020507" charset="0"/>
            </a:endParaRPr>
          </a:p>
        </p:txBody>
      </p:sp>
      <p:sp>
        <p:nvSpPr>
          <p:cNvPr id="5" name="文本框 4"/>
          <p:cNvSpPr txBox="true"/>
          <p:nvPr/>
        </p:nvSpPr>
        <p:spPr>
          <a:xfrm>
            <a:off x="5056823" y="5033010"/>
            <a:ext cx="20777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2020.02.02</a:t>
            </a:r>
            <a:endParaRPr lang="en-US" altLang="zh-CN"/>
          </a:p>
        </p:txBody>
      </p:sp>
      <p:sp>
        <p:nvSpPr>
          <p:cNvPr id="6" name="文本框 5"/>
          <p:cNvSpPr txBox="true"/>
          <p:nvPr/>
        </p:nvSpPr>
        <p:spPr>
          <a:xfrm>
            <a:off x="5056823" y="4504690"/>
            <a:ext cx="20777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Yanda Wu</a:t>
            </a:r>
            <a:endParaRPr lang="en-US" altLang="zh-CN"/>
          </a:p>
        </p:txBody>
      </p:sp>
      <p:sp>
        <p:nvSpPr>
          <p:cNvPr id="7" name="矩形 6"/>
          <p:cNvSpPr/>
          <p:nvPr/>
        </p:nvSpPr>
        <p:spPr>
          <a:xfrm>
            <a:off x="-1905" y="0"/>
            <a:ext cx="12195175" cy="54864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/>
        </p:nvSpPr>
        <p:spPr>
          <a:xfrm>
            <a:off x="-1905" y="0"/>
            <a:ext cx="12195175" cy="54864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true"/>
          <p:nvPr/>
        </p:nvSpPr>
        <p:spPr>
          <a:xfrm>
            <a:off x="403225" y="27305"/>
            <a:ext cx="98463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lt"/>
                <a:cs typeface="Standard Symbols PS" panose="05050102010706020507" charset="0"/>
              </a:rPr>
              <a:t>Outline</a:t>
            </a:r>
            <a:endParaRPr lang="en-US" altLang="zh-CN" sz="28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lt"/>
              <a:cs typeface="Standard Symbols PS" panose="05050102010706020507" charset="0"/>
            </a:endParaRPr>
          </a:p>
        </p:txBody>
      </p:sp>
      <p:sp>
        <p:nvSpPr>
          <p:cNvPr id="5" name="文本框 4"/>
          <p:cNvSpPr txBox="true"/>
          <p:nvPr/>
        </p:nvSpPr>
        <p:spPr>
          <a:xfrm>
            <a:off x="482600" y="696595"/>
            <a:ext cx="113747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Carroll L. Wainwright</a:t>
            </a:r>
            <a:r>
              <a:rPr lang="en-US" altLang="zh-CN"/>
              <a:t>, </a:t>
            </a:r>
            <a:r>
              <a:rPr lang="zh-CN" altLang="en-US" i="1"/>
              <a:t>CosmoTransitions: Computing Cosmological Phase</a:t>
            </a:r>
            <a:r>
              <a:rPr lang="en-US" altLang="zh-CN" i="1"/>
              <a:t> </a:t>
            </a:r>
            <a:r>
              <a:rPr lang="zh-CN" altLang="en-US" i="1"/>
              <a:t>Transition Temperatures and Bubble</a:t>
            </a:r>
            <a:r>
              <a:rPr lang="en-US" altLang="zh-CN" i="1"/>
              <a:t> </a:t>
            </a:r>
            <a:r>
              <a:rPr lang="zh-CN" altLang="en-US" i="1"/>
              <a:t>Profiles with</a:t>
            </a:r>
            <a:r>
              <a:rPr lang="en-US" altLang="zh-CN" i="1"/>
              <a:t> </a:t>
            </a:r>
            <a:r>
              <a:rPr lang="zh-CN" altLang="en-US" i="1"/>
              <a:t>Multiple Fields</a:t>
            </a:r>
            <a:endParaRPr lang="zh-CN" altLang="en-US" i="1"/>
          </a:p>
        </p:txBody>
      </p:sp>
      <p:sp>
        <p:nvSpPr>
          <p:cNvPr id="6" name="文本框 5"/>
          <p:cNvSpPr txBox="true"/>
          <p:nvPr/>
        </p:nvSpPr>
        <p:spPr>
          <a:xfrm>
            <a:off x="482600" y="1762125"/>
            <a:ext cx="17011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Structure</a:t>
            </a:r>
            <a:r>
              <a:rPr lang="zh-CN" altLang="en-US" b="1"/>
              <a:t>：</a:t>
            </a:r>
            <a:endParaRPr lang="zh-CN" altLang="en-US" b="1"/>
          </a:p>
        </p:txBody>
      </p:sp>
      <p:sp>
        <p:nvSpPr>
          <p:cNvPr id="9" name="文本框 8"/>
          <p:cNvSpPr txBox="true"/>
          <p:nvPr/>
        </p:nvSpPr>
        <p:spPr>
          <a:xfrm>
            <a:off x="981075" y="2434590"/>
            <a:ext cx="26035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1.</a:t>
            </a:r>
            <a:r>
              <a:rPr lang="en-US" altLang="zh-CN"/>
              <a:t> </a:t>
            </a:r>
            <a:r>
              <a:rPr lang="en-US" altLang="zh-CN" b="1"/>
              <a:t>Bubble profiles </a:t>
            </a:r>
            <a:endParaRPr lang="en-US" altLang="zh-CN" b="1"/>
          </a:p>
        </p:txBody>
      </p:sp>
      <p:sp>
        <p:nvSpPr>
          <p:cNvPr id="10" name="文本框 9"/>
          <p:cNvSpPr txBox="true"/>
          <p:nvPr/>
        </p:nvSpPr>
        <p:spPr>
          <a:xfrm>
            <a:off x="981075" y="3221355"/>
            <a:ext cx="2741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2. Phase structures</a:t>
            </a:r>
            <a:endParaRPr lang="en-US" altLang="zh-CN" b="1"/>
          </a:p>
        </p:txBody>
      </p:sp>
      <p:sp>
        <p:nvSpPr>
          <p:cNvPr id="11" name="文本框 10"/>
          <p:cNvSpPr txBox="true"/>
          <p:nvPr/>
        </p:nvSpPr>
        <p:spPr>
          <a:xfrm>
            <a:off x="981075" y="4008120"/>
            <a:ext cx="3445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3. Structures of program</a:t>
            </a:r>
            <a:endParaRPr lang="en-US" altLang="zh-CN" b="1"/>
          </a:p>
        </p:txBody>
      </p:sp>
      <p:sp>
        <p:nvSpPr>
          <p:cNvPr id="12" name="文本框 11"/>
          <p:cNvSpPr txBox="true"/>
          <p:nvPr/>
        </p:nvSpPr>
        <p:spPr>
          <a:xfrm>
            <a:off x="981075" y="4796790"/>
            <a:ext cx="3445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4. Example</a:t>
            </a:r>
            <a:endParaRPr lang="en-US" altLang="zh-CN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/>
        </p:nvSpPr>
        <p:spPr>
          <a:xfrm>
            <a:off x="-1905" y="0"/>
            <a:ext cx="12195175" cy="54864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true"/>
          <p:nvPr/>
        </p:nvSpPr>
        <p:spPr>
          <a:xfrm>
            <a:off x="403225" y="27305"/>
            <a:ext cx="98463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Bubble profiles </a:t>
            </a:r>
            <a:endParaRPr lang="en-US" altLang="zh-CN" sz="2800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lt"/>
              <a:cs typeface="Standard Symbols PS" panose="05050102010706020507" charset="0"/>
              <a:sym typeface="+mn-ea"/>
            </a:endParaRPr>
          </a:p>
        </p:txBody>
      </p:sp>
      <p:sp>
        <p:nvSpPr>
          <p:cNvPr id="13" name="文本框 12"/>
          <p:cNvSpPr txBox="true"/>
          <p:nvPr/>
        </p:nvSpPr>
        <p:spPr>
          <a:xfrm>
            <a:off x="403225" y="843915"/>
            <a:ext cx="36880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Bubble’s equations of motion:</a:t>
            </a:r>
            <a:endParaRPr lang="en-US" altLang="zh-CN"/>
          </a:p>
        </p:txBody>
      </p:sp>
      <p:pic>
        <p:nvPicPr>
          <p:cNvPr id="14" name="图片 13" descr="Kazam_screenshot_00001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4023995" y="661670"/>
            <a:ext cx="2541905" cy="732790"/>
          </a:xfrm>
          <a:prstGeom prst="rect">
            <a:avLst/>
          </a:prstGeom>
        </p:spPr>
      </p:pic>
      <p:sp>
        <p:nvSpPr>
          <p:cNvPr id="17" name="文本框 16"/>
          <p:cNvSpPr txBox="true"/>
          <p:nvPr/>
        </p:nvSpPr>
        <p:spPr>
          <a:xfrm>
            <a:off x="478155" y="1539240"/>
            <a:ext cx="54705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/>
              <a:t>1. One-dimensional solution (overshoot/undershoot)</a:t>
            </a:r>
            <a:endParaRPr lang="en-US" altLang="zh-CN" sz="1600"/>
          </a:p>
        </p:txBody>
      </p:sp>
      <p:sp>
        <p:nvSpPr>
          <p:cNvPr id="18" name="文本框 17"/>
          <p:cNvSpPr txBox="true"/>
          <p:nvPr/>
        </p:nvSpPr>
        <p:spPr>
          <a:xfrm>
            <a:off x="478155" y="3776980"/>
            <a:ext cx="3996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2. Multi-dimensional solution</a:t>
            </a:r>
            <a:endParaRPr lang="en-US" altLang="zh-CN"/>
          </a:p>
        </p:txBody>
      </p:sp>
      <p:sp>
        <p:nvSpPr>
          <p:cNvPr id="2" name="文本框 1"/>
          <p:cNvSpPr txBox="true"/>
          <p:nvPr/>
        </p:nvSpPr>
        <p:spPr>
          <a:xfrm>
            <a:off x="762000" y="1983740"/>
            <a:ext cx="999871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/>
              <a:t>Find the initial placement of the particle near ture vacua -- </a:t>
            </a:r>
            <a:r>
              <a:rPr lang="en-US" altLang="zh-CN" sz="1600" i="1">
                <a:solidFill>
                  <a:srgbClr val="FF0000"/>
                </a:solidFill>
              </a:rPr>
              <a:t>tunneling1D.bubbleProfile</a:t>
            </a:r>
            <a:endParaRPr lang="en-US" altLang="zh-CN" sz="1600" i="1">
              <a:solidFill>
                <a:srgbClr val="FF0000"/>
              </a:solidFill>
            </a:endParaRPr>
          </a:p>
        </p:txBody>
      </p:sp>
      <p:pic>
        <p:nvPicPr>
          <p:cNvPr id="3" name="图片 2" descr="Kazam_screenshot_00003"/>
          <p:cNvPicPr>
            <a:picLocks noChangeAspect="true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2000" y="2176780"/>
            <a:ext cx="4286250" cy="1774825"/>
          </a:xfrm>
          <a:prstGeom prst="rect">
            <a:avLst/>
          </a:prstGeom>
        </p:spPr>
      </p:pic>
      <p:pic>
        <p:nvPicPr>
          <p:cNvPr id="8" name="图片 7" descr="Kazam_screenshot_00004"/>
          <p:cNvPicPr>
            <a:picLocks noChangeAspect="true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08955" y="2176780"/>
            <a:ext cx="3515995" cy="1833880"/>
          </a:xfrm>
          <a:prstGeom prst="rect">
            <a:avLst/>
          </a:prstGeom>
        </p:spPr>
      </p:pic>
      <p:pic>
        <p:nvPicPr>
          <p:cNvPr id="20" name="图片 19" descr="Kazam_screenshot_00005"/>
          <p:cNvPicPr>
            <a:picLocks noChangeAspect="true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5000" y="4217670"/>
            <a:ext cx="2727960" cy="1247140"/>
          </a:xfrm>
          <a:prstGeom prst="rect">
            <a:avLst/>
          </a:prstGeom>
        </p:spPr>
      </p:pic>
      <p:sp>
        <p:nvSpPr>
          <p:cNvPr id="21" name="文本框 20"/>
          <p:cNvSpPr txBox="true"/>
          <p:nvPr/>
        </p:nvSpPr>
        <p:spPr>
          <a:xfrm>
            <a:off x="3362960" y="4331335"/>
            <a:ext cx="72834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describes the forces parallel to the track and thus determine the particle’s speed</a:t>
            </a:r>
            <a:endParaRPr lang="en-US" altLang="zh-CN"/>
          </a:p>
        </p:txBody>
      </p:sp>
      <p:sp>
        <p:nvSpPr>
          <p:cNvPr id="22" name="文本框 21"/>
          <p:cNvSpPr txBox="true"/>
          <p:nvPr/>
        </p:nvSpPr>
        <p:spPr>
          <a:xfrm>
            <a:off x="3362960" y="4976495"/>
            <a:ext cx="72834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describes the normal force N that track must exert on the particle to keep it from falling off</a:t>
            </a:r>
            <a:endParaRPr lang="en-US" altLang="zh-CN"/>
          </a:p>
        </p:txBody>
      </p:sp>
      <p:pic>
        <p:nvPicPr>
          <p:cNvPr id="23" name="图片 22" descr="Kazam_screenshot_00006"/>
          <p:cNvPicPr>
            <a:picLocks noChangeAspect="true"/>
          </p:cNvPicPr>
          <p:nvPr/>
        </p:nvPicPr>
        <p:blipFill>
          <a:blip r:embed="rId5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4555" y="5621655"/>
            <a:ext cx="2727960" cy="557530"/>
          </a:xfrm>
          <a:prstGeom prst="rect">
            <a:avLst/>
          </a:prstGeom>
        </p:spPr>
      </p:pic>
      <p:sp>
        <p:nvSpPr>
          <p:cNvPr id="24" name="文本框 23"/>
          <p:cNvSpPr txBox="true"/>
          <p:nvPr/>
        </p:nvSpPr>
        <p:spPr>
          <a:xfrm>
            <a:off x="6311900" y="5716270"/>
            <a:ext cx="35382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For the right path, N=0</a:t>
            </a:r>
            <a:endParaRPr lang="en-US" altLang="zh-CN"/>
          </a:p>
        </p:txBody>
      </p:sp>
      <p:sp>
        <p:nvSpPr>
          <p:cNvPr id="25" name="文本框 24"/>
          <p:cNvSpPr txBox="true"/>
          <p:nvPr/>
        </p:nvSpPr>
        <p:spPr>
          <a:xfrm>
            <a:off x="3362960" y="6179185"/>
            <a:ext cx="35382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i="1">
                <a:solidFill>
                  <a:srgbClr val="FF0000"/>
                </a:solidFill>
              </a:rPr>
              <a:t>pathDrformation.py</a:t>
            </a:r>
            <a:endParaRPr lang="en-US" altLang="zh-CN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/>
        </p:nvSpPr>
        <p:spPr>
          <a:xfrm>
            <a:off x="-1905" y="0"/>
            <a:ext cx="12195175" cy="54864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true"/>
          <p:nvPr/>
        </p:nvSpPr>
        <p:spPr>
          <a:xfrm>
            <a:off x="403225" y="27305"/>
            <a:ext cx="98463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Phase structures</a:t>
            </a:r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 </a:t>
            </a:r>
            <a:endParaRPr lang="en-US" altLang="zh-CN" sz="2800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lt"/>
              <a:cs typeface="Standard Symbols PS" panose="05050102010706020507" charset="0"/>
              <a:sym typeface="+mn-ea"/>
            </a:endParaRPr>
          </a:p>
        </p:txBody>
      </p:sp>
      <p:sp>
        <p:nvSpPr>
          <p:cNvPr id="13" name="文本框 12"/>
          <p:cNvSpPr txBox="true"/>
          <p:nvPr/>
        </p:nvSpPr>
        <p:spPr>
          <a:xfrm>
            <a:off x="403225" y="835025"/>
            <a:ext cx="57486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At what temperatures, the various phase exist?</a:t>
            </a:r>
            <a:endParaRPr lang="en-US" altLang="zh-CN"/>
          </a:p>
        </p:txBody>
      </p:sp>
      <p:sp>
        <p:nvSpPr>
          <p:cNvPr id="21" name="文本框 20"/>
          <p:cNvSpPr txBox="true"/>
          <p:nvPr/>
        </p:nvSpPr>
        <p:spPr>
          <a:xfrm>
            <a:off x="403225" y="1358265"/>
            <a:ext cx="31057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Theory: spontaneously </a:t>
            </a:r>
            <a:endParaRPr lang="en-US" altLang="zh-CN"/>
          </a:p>
          <a:p>
            <a:r>
              <a:rPr lang="en-US" altLang="zh-CN"/>
              <a:t>      broken symmetries:</a:t>
            </a:r>
            <a:endParaRPr lang="en-US" altLang="zh-CN"/>
          </a:p>
        </p:txBody>
      </p:sp>
      <p:sp>
        <p:nvSpPr>
          <p:cNvPr id="22" name="文本框 21"/>
          <p:cNvSpPr txBox="true"/>
          <p:nvPr/>
        </p:nvSpPr>
        <p:spPr>
          <a:xfrm>
            <a:off x="403225" y="3020695"/>
            <a:ext cx="8898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Find the location of the minima as a function  of temperature:</a:t>
            </a:r>
            <a:endParaRPr lang="en-US" altLang="zh-CN" b="1"/>
          </a:p>
        </p:txBody>
      </p:sp>
      <p:sp>
        <p:nvSpPr>
          <p:cNvPr id="24" name="文本框 23"/>
          <p:cNvSpPr txBox="true"/>
          <p:nvPr/>
        </p:nvSpPr>
        <p:spPr>
          <a:xfrm>
            <a:off x="4525645" y="4606925"/>
            <a:ext cx="69024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 </a:t>
            </a:r>
            <a:r>
              <a:rPr lang="en-US" altLang="zh-CN" b="1">
                <a:solidFill>
                  <a:srgbClr val="0070C0"/>
                </a:solidFill>
              </a:rPr>
              <a:t>Nelder-Mead</a:t>
            </a:r>
            <a:r>
              <a:rPr lang="en-US" altLang="zh-CN"/>
              <a:t> downhill simplex method -- to find the local minimum at particular temperature</a:t>
            </a:r>
            <a:endParaRPr lang="en-US" altLang="zh-CN"/>
          </a:p>
        </p:txBody>
      </p:sp>
      <p:sp>
        <p:nvSpPr>
          <p:cNvPr id="25" name="文本框 24"/>
          <p:cNvSpPr txBox="true"/>
          <p:nvPr/>
        </p:nvSpPr>
        <p:spPr>
          <a:xfrm>
            <a:off x="694055" y="5069205"/>
            <a:ext cx="39655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i="1">
                <a:solidFill>
                  <a:srgbClr val="FF0000"/>
                </a:solidFill>
              </a:rPr>
              <a:t>transitionFinder.traceMinimun</a:t>
            </a:r>
            <a:endParaRPr lang="en-US" altLang="zh-CN" i="1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true"/>
          <p:nvPr/>
        </p:nvSpPr>
        <p:spPr>
          <a:xfrm>
            <a:off x="3589655" y="1358265"/>
            <a:ext cx="30854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Zero-temperature phase</a:t>
            </a:r>
            <a:endParaRPr lang="en-US" altLang="zh-CN"/>
          </a:p>
        </p:txBody>
      </p:sp>
      <p:sp>
        <p:nvSpPr>
          <p:cNvPr id="6" name="文本框 5"/>
          <p:cNvSpPr txBox="true"/>
          <p:nvPr/>
        </p:nvSpPr>
        <p:spPr>
          <a:xfrm>
            <a:off x="3589655" y="1635125"/>
            <a:ext cx="72193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High-temperature phase symmetry-restoring phase</a:t>
            </a:r>
            <a:endParaRPr lang="en-US" altLang="zh-CN"/>
          </a:p>
        </p:txBody>
      </p:sp>
      <p:sp>
        <p:nvSpPr>
          <p:cNvPr id="9" name="左大括号 8"/>
          <p:cNvSpPr/>
          <p:nvPr/>
        </p:nvSpPr>
        <p:spPr>
          <a:xfrm>
            <a:off x="3458210" y="1476375"/>
            <a:ext cx="75565" cy="43815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true"/>
          <p:nvPr/>
        </p:nvSpPr>
        <p:spPr>
          <a:xfrm>
            <a:off x="2275840" y="2077720"/>
            <a:ext cx="77863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i="1">
                <a:solidFill>
                  <a:srgbClr val="0070C0"/>
                </a:solidFill>
              </a:rPr>
              <a:t>If these phase coexistence     at some temperature</a:t>
            </a:r>
            <a:endParaRPr lang="en-US" altLang="zh-CN" i="1">
              <a:solidFill>
                <a:srgbClr val="0070C0"/>
              </a:solidFill>
            </a:endParaRPr>
          </a:p>
        </p:txBody>
      </p:sp>
      <p:sp>
        <p:nvSpPr>
          <p:cNvPr id="11" name="下箭头 10"/>
          <p:cNvSpPr/>
          <p:nvPr/>
        </p:nvSpPr>
        <p:spPr>
          <a:xfrm>
            <a:off x="5459095" y="2003425"/>
            <a:ext cx="257810" cy="5676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true"/>
          <p:nvPr/>
        </p:nvSpPr>
        <p:spPr>
          <a:xfrm>
            <a:off x="1869440" y="2571115"/>
            <a:ext cx="72193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There is likely a first-order phase transitions between them</a:t>
            </a:r>
            <a:endParaRPr lang="en-US" altLang="zh-CN"/>
          </a:p>
        </p:txBody>
      </p:sp>
      <p:pic>
        <p:nvPicPr>
          <p:cNvPr id="15" name="图片 14" descr="Kazam_screenshot_00007"/>
          <p:cNvPicPr>
            <a:picLocks noChangeAspect="true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4055" y="3450590"/>
            <a:ext cx="2895600" cy="723900"/>
          </a:xfrm>
          <a:prstGeom prst="rect">
            <a:avLst/>
          </a:prstGeom>
        </p:spPr>
      </p:pic>
      <p:sp>
        <p:nvSpPr>
          <p:cNvPr id="16" name="文本框 15"/>
          <p:cNvSpPr txBox="true"/>
          <p:nvPr/>
        </p:nvSpPr>
        <p:spPr>
          <a:xfrm>
            <a:off x="3676650" y="3450590"/>
            <a:ext cx="742632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M</a:t>
            </a:r>
            <a:r>
              <a:rPr lang="en-US" altLang="zh-CN"/>
              <a:t>: a singular matrix, indicates a rapid change in the minimun caused by either the disappearance of the phase or a second -order phase transitions </a:t>
            </a:r>
            <a:endParaRPr lang="zh-CN" altLang="en-US"/>
          </a:p>
        </p:txBody>
      </p:sp>
      <p:sp>
        <p:nvSpPr>
          <p:cNvPr id="19" name="左大括号 18"/>
          <p:cNvSpPr/>
          <p:nvPr/>
        </p:nvSpPr>
        <p:spPr>
          <a:xfrm>
            <a:off x="4368800" y="4678045"/>
            <a:ext cx="156845" cy="1149985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文本框 25"/>
          <p:cNvSpPr txBox="true"/>
          <p:nvPr/>
        </p:nvSpPr>
        <p:spPr>
          <a:xfrm>
            <a:off x="4525645" y="5571490"/>
            <a:ext cx="72885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2. Use the equation above to find how the minimum changes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/>
        </p:nvSpPr>
        <p:spPr>
          <a:xfrm>
            <a:off x="-1905" y="0"/>
            <a:ext cx="12195175" cy="54864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true"/>
          <p:nvPr/>
        </p:nvSpPr>
        <p:spPr>
          <a:xfrm>
            <a:off x="403225" y="13335"/>
            <a:ext cx="98463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Example </a:t>
            </a:r>
            <a:endParaRPr lang="en-US" altLang="zh-CN" sz="2800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lt"/>
              <a:cs typeface="Standard Symbols PS" panose="05050102010706020507" charset="0"/>
              <a:sym typeface="+mn-ea"/>
            </a:endParaRPr>
          </a:p>
        </p:txBody>
      </p:sp>
      <p:sp>
        <p:nvSpPr>
          <p:cNvPr id="22" name="文本框 21"/>
          <p:cNvSpPr txBox="true"/>
          <p:nvPr/>
        </p:nvSpPr>
        <p:spPr>
          <a:xfrm>
            <a:off x="403225" y="772160"/>
            <a:ext cx="8898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Simple potential</a:t>
            </a:r>
            <a:endParaRPr lang="en-US" altLang="zh-CN" b="1"/>
          </a:p>
        </p:txBody>
      </p:sp>
      <p:pic>
        <p:nvPicPr>
          <p:cNvPr id="2" name="图片 1" descr="Kazam_screenshot_00008"/>
          <p:cNvPicPr>
            <a:picLocks noChangeAspect="true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85110" y="654050"/>
            <a:ext cx="6823710" cy="60515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true"/>
              <p:nvPr/>
            </p:nvSpPr>
            <p:spPr>
              <a:xfrm>
                <a:off x="520065" y="1452245"/>
                <a:ext cx="443865" cy="368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1" i="1">
                          <a:latin typeface="DejaVu Math TeX Gyre" panose="02000503000000000000" charset="0"/>
                          <a:cs typeface="DejaVu Math TeX Gyre" panose="02000503000000000000" charset="0"/>
                        </a:rPr>
                        <m:t>𝜹</m:t>
                      </m:r>
                    </m:oMath>
                  </m:oMathPara>
                </a14:m>
                <a:endParaRPr lang="en-US" altLang="zh-CN" b="1"/>
              </a:p>
            </p:txBody>
          </p:sp>
        </mc:Choice>
        <mc:Fallback>
          <p:sp>
            <p:nvSpPr>
              <p:cNvPr id="3" name="文本框 2"/>
              <p:cNvSpPr txBox="true">
                <a:spLocks noRot="true" noChangeAspect="true" noMove="true" noResize="true" noEditPoints="true" noAdjustHandles="true" noChangeArrowheads="true" noChangeShapeType="true" noTextEdit="true"/>
              </p:cNvSpPr>
              <p:nvPr/>
            </p:nvSpPr>
            <p:spPr>
              <a:xfrm>
                <a:off x="520065" y="1452245"/>
                <a:ext cx="443865" cy="368300"/>
              </a:xfrm>
              <a:prstGeom prst="rect">
                <a:avLst/>
              </a:prstGeom>
              <a:blipFill rotWithShape="true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文本框 7"/>
          <p:cNvSpPr txBox="true"/>
          <p:nvPr/>
        </p:nvSpPr>
        <p:spPr>
          <a:xfrm>
            <a:off x="963930" y="1259205"/>
            <a:ext cx="118471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small(0.02)</a:t>
            </a:r>
            <a:r>
              <a:rPr lang="en-US" altLang="zh-CN"/>
              <a:t> phases are nearly degenerate and any tunneling between them will be thin-walled</a:t>
            </a:r>
            <a:endParaRPr lang="en-US" altLang="zh-CN"/>
          </a:p>
        </p:txBody>
      </p:sp>
      <p:sp>
        <p:nvSpPr>
          <p:cNvPr id="14" name="文本框 13"/>
          <p:cNvSpPr txBox="true"/>
          <p:nvPr/>
        </p:nvSpPr>
        <p:spPr>
          <a:xfrm>
            <a:off x="963930" y="1627505"/>
            <a:ext cx="118471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large(0.4)</a:t>
            </a:r>
            <a:r>
              <a:rPr lang="en-US" altLang="zh-CN"/>
              <a:t> thick-walled</a:t>
            </a:r>
            <a:endParaRPr lang="en-US" altLang="zh-CN"/>
          </a:p>
        </p:txBody>
      </p:sp>
      <p:pic>
        <p:nvPicPr>
          <p:cNvPr id="17" name="图片 16" descr="Kazam_screenshot_00010"/>
          <p:cNvPicPr>
            <a:picLocks noChangeAspect="true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6170" y="1995805"/>
            <a:ext cx="7045960" cy="44259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/>
        </p:nvSpPr>
        <p:spPr>
          <a:xfrm>
            <a:off x="-1905" y="0"/>
            <a:ext cx="12195175" cy="54864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true"/>
          <p:nvPr/>
        </p:nvSpPr>
        <p:spPr>
          <a:xfrm>
            <a:off x="403225" y="13335"/>
            <a:ext cx="98463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Example </a:t>
            </a:r>
            <a:endParaRPr lang="en-US" altLang="zh-CN" sz="2800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lt"/>
              <a:cs typeface="Standard Symbols PS" panose="05050102010706020507" charset="0"/>
              <a:sym typeface="+mn-ea"/>
            </a:endParaRPr>
          </a:p>
        </p:txBody>
      </p:sp>
      <p:sp>
        <p:nvSpPr>
          <p:cNvPr id="22" name="文本框 21"/>
          <p:cNvSpPr txBox="true"/>
          <p:nvPr/>
        </p:nvSpPr>
        <p:spPr>
          <a:xfrm>
            <a:off x="403225" y="772160"/>
            <a:ext cx="8898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Another potential</a:t>
            </a:r>
            <a:endParaRPr lang="en-US" altLang="zh-CN" b="1"/>
          </a:p>
        </p:txBody>
      </p:sp>
      <p:pic>
        <p:nvPicPr>
          <p:cNvPr id="5" name="图片 4" descr="Kazam_screenshot_00009"/>
          <p:cNvPicPr>
            <a:picLocks noChangeAspect="true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22270" y="511810"/>
            <a:ext cx="7477125" cy="889000"/>
          </a:xfrm>
          <a:prstGeom prst="rect">
            <a:avLst/>
          </a:prstGeom>
        </p:spPr>
      </p:pic>
      <p:pic>
        <p:nvPicPr>
          <p:cNvPr id="6" name="图片 5" descr="Kazam_screenshot_00011"/>
          <p:cNvPicPr>
            <a:picLocks noChangeAspect="true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1365" y="1304925"/>
            <a:ext cx="7504430" cy="54838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1549</Words>
  <Application>WPS 演示</Application>
  <PresentationFormat>宽屏</PresentationFormat>
  <Paragraphs>77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宋体</vt:lpstr>
      <vt:lpstr>Wingdings</vt:lpstr>
      <vt:lpstr>DejaVu Sans</vt:lpstr>
      <vt:lpstr>Standard Symbols PS</vt:lpstr>
      <vt:lpstr>Arial Black</vt:lpstr>
      <vt:lpstr>微软雅黑</vt:lpstr>
      <vt:lpstr>Droid Sans Fallback</vt:lpstr>
      <vt:lpstr>宋体</vt:lpstr>
      <vt:lpstr>Arial Unicode MS</vt:lpstr>
      <vt:lpstr>汉仪平安行粗简</vt:lpstr>
      <vt:lpstr>Gubbi</vt:lpstr>
      <vt:lpstr>AR PL UKai CN</vt:lpstr>
      <vt:lpstr>DejaVu Math TeX Gyre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daren</dc:creator>
  <cp:lastModifiedBy>daren</cp:lastModifiedBy>
  <cp:revision>10</cp:revision>
  <dcterms:created xsi:type="dcterms:W3CDTF">2021-02-01T16:38:04Z</dcterms:created>
  <dcterms:modified xsi:type="dcterms:W3CDTF">2021-02-01T16:38:04Z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2052-11.1.0.9719</vt:lpwstr>
  </property>
</Properties>
</file>