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519" r:id="rId3"/>
    <p:sldId id="522" r:id="rId4"/>
    <p:sldId id="520" r:id="rId5"/>
    <p:sldId id="525" r:id="rId6"/>
    <p:sldId id="526" r:id="rId7"/>
    <p:sldId id="528" r:id="rId8"/>
    <p:sldId id="529" r:id="rId9"/>
    <p:sldId id="530" r:id="rId10"/>
    <p:sldId id="533" r:id="rId11"/>
    <p:sldId id="534" r:id="rId12"/>
    <p:sldId id="537" r:id="rId13"/>
    <p:sldId id="538" r:id="rId14"/>
    <p:sldId id="539" r:id="rId15"/>
    <p:sldId id="540" r:id="rId16"/>
    <p:sldId id="541" r:id="rId17"/>
    <p:sldId id="542" r:id="rId18"/>
    <p:sldId id="544" r:id="rId19"/>
    <p:sldId id="561" r:id="rId20"/>
    <p:sldId id="545" r:id="rId21"/>
    <p:sldId id="543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8" r:id="rId31"/>
    <p:sldId id="557" r:id="rId32"/>
    <p:sldId id="559" r:id="rId33"/>
    <p:sldId id="560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junmou" initials="j" lastIdx="1" clrIdx="2"/>
  <p:cmAuthor id="1483810881" name="WPS_1679281038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2" autoAdjust="0"/>
    <p:restoredTop sz="98855" autoAdjust="0"/>
  </p:normalViewPr>
  <p:slideViewPr>
    <p:cSldViewPr snapToGrid="0" showGuides="1">
      <p:cViewPr>
        <p:scale>
          <a:sx n="80" d="100"/>
          <a:sy n="80" d="100"/>
        </p:scale>
        <p:origin x="1448" y="800"/>
      </p:cViewPr>
      <p:guideLst>
        <p:guide orient="horz" pos="2153"/>
        <p:guide pos="3840"/>
      </p:guideLst>
    </p:cSldViewPr>
  </p:slideViewPr>
  <p:outlineViewPr>
    <p:cViewPr>
      <p:scale>
        <a:sx n="33" d="100"/>
        <a:sy n="33" d="100"/>
      </p:scale>
      <p:origin x="0" y="1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7-21T16:14:33.98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159C-6C09-4024-83A4-DCF58040B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8436-5322-4D39-A26E-89AA7D7F11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9E609-EC2C-4A54-B58E-1DB5FC29DC12}" type="datetime1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C5FF-9D3F-49F6-989B-5EDF099F55E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5890-2831-425E-BB70-0D4A7839C7A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2F40-63A8-4E8C-9A4D-0D7F99CD483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4A5-227D-4846-96FA-BD76193C312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5758-0F04-45D2-8B71-15135BA6BF2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4F1-9497-48B6-8ADD-5021BB20B2F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9B1A-9BE5-4F84-9AAD-F6F9DF964CE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D8550884-1A63-4843-A2A0-D361E432F13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35FDD2-A3A9-461D-8592-B02C3BE6304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39E5890-2831-425E-BB70-0D4A7839C7AB}" type="datetime1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8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54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1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1135" y="1656080"/>
            <a:ext cx="9928860" cy="1796415"/>
          </a:xfrm>
        </p:spPr>
        <p:txBody>
          <a:bodyPr>
            <a:normAutofit/>
          </a:bodyPr>
          <a:lstStyle/>
          <a:p>
            <a:r>
              <a:rPr kumimoji="1" lang="en-US" altLang="zh-CN" sz="3700" dirty="0" smtClean="0"/>
              <a:t>Constructing Massive Vector amplitudes</a:t>
            </a:r>
            <a:br>
              <a:rPr kumimoji="1" lang="en-US" altLang="zh-CN" sz="3700" dirty="0" smtClean="0"/>
            </a:br>
            <a:r>
              <a:rPr kumimoji="1" lang="en-US" altLang="zh-CN" sz="3700" dirty="0" smtClean="0"/>
              <a:t> </a:t>
            </a:r>
            <a:endParaRPr kumimoji="1" lang="zh-CN" altLang="en-US" sz="3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3625" y="3277870"/>
            <a:ext cx="10082530" cy="1796415"/>
          </a:xfrm>
        </p:spPr>
        <p:txBody>
          <a:bodyPr>
            <a:normAutofit lnSpcReduction="20000"/>
          </a:bodyPr>
          <a:lstStyle/>
          <a:p>
            <a:pPr algn="ctr"/>
            <a:r>
              <a:rPr kumimoji="1" lang="en-US" altLang="zh-CN" sz="2800" dirty="0" smtClean="0"/>
              <a:t>Junmou Chen (Jinan University)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  </a:t>
            </a:r>
            <a:endParaRPr kumimoji="1" lang="en-US" altLang="zh-CN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500120" y="4167505"/>
            <a:ext cx="613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3200" dirty="0">
                <a:sym typeface="+mn-ea"/>
              </a:rPr>
              <a:t>at Tsung-Dao Lee Institute</a:t>
            </a:r>
            <a:endParaRPr kumimoji="1" lang="en-US" altLang="zh-CN" sz="32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12419"/>
            <a:ext cx="10972800" cy="4525963"/>
          </a:xfrm>
        </p:spPr>
        <p:txBody>
          <a:bodyPr>
            <a:normAutofit lnSpcReduction="20000"/>
          </a:bodyPr>
          <a:p>
            <a:r>
              <a:rPr lang="en-US" altLang="zh-CN"/>
              <a:t>Gauge symmetry reflected in massive amplitude as Goldstone equivalence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The precise form: massive gauge symmetry/Ward identity</a:t>
            </a:r>
            <a:endParaRPr lang="en-US" altLang="zh-CN"/>
          </a:p>
          <a:p>
            <a:endParaRPr lang="en-US" altLang="zh-CN"/>
          </a:p>
          <a:p>
            <a:endParaRPr lang="en-US" altLang="zh-CN" b="1"/>
          </a:p>
          <a:p>
            <a:endParaRPr lang="en-US" altLang="zh-CN" b="1"/>
          </a:p>
          <a:p>
            <a:r>
              <a:rPr lang="en-US" altLang="zh-CN" b="1"/>
              <a:t>First condition</a:t>
            </a:r>
            <a:r>
              <a:rPr lang="en-US" altLang="zh-CN"/>
              <a:t> for amplitudes for massive vector bosons: </a:t>
            </a:r>
            <a:r>
              <a:rPr lang="en-US" altLang="zh-CN" b="1"/>
              <a:t>on-shell gauge symmetry(O.G.S)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169228"/>
            <a:ext cx="10972800" cy="1143000"/>
          </a:xfrm>
        </p:spPr>
        <p:txBody>
          <a:bodyPr/>
          <a:p>
            <a:r>
              <a:rPr lang="en-US" altLang="zh-CN"/>
              <a:t>             Condition-1: gauge symmetry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截屏2025-07-22 14.55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190" y="2160905"/>
            <a:ext cx="3192780" cy="572770"/>
          </a:xfrm>
          <a:prstGeom prst="rect">
            <a:avLst/>
          </a:prstGeom>
        </p:spPr>
      </p:pic>
      <p:pic>
        <p:nvPicPr>
          <p:cNvPr id="11" name="图片 10" descr="截屏2025-07-22 15.03.29"/>
          <p:cNvPicPr>
            <a:picLocks noChangeAspect="1"/>
          </p:cNvPicPr>
          <p:nvPr/>
        </p:nvPicPr>
        <p:blipFill>
          <a:blip r:embed="rId2"/>
          <a:srcRect l="1742" t="-3585" r="-632" b="16182"/>
          <a:stretch>
            <a:fillRect/>
          </a:stretch>
        </p:blipFill>
        <p:spPr>
          <a:xfrm>
            <a:off x="3409315" y="3605530"/>
            <a:ext cx="3677285" cy="572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6895" y="1021589"/>
            <a:ext cx="10972800" cy="4525963"/>
          </a:xfrm>
        </p:spPr>
        <p:txBody>
          <a:bodyPr>
            <a:normAutofit lnSpcReduction="10000"/>
          </a:bodyPr>
          <a:p>
            <a:r>
              <a:rPr lang="en-US" altLang="zh-CN"/>
              <a:t>Massless:  on-shell gauge symmetry origins from Lorentz symmetry of spin-1 particle. </a:t>
            </a:r>
            <a:endParaRPr lang="en-US" altLang="zh-CN"/>
          </a:p>
          <a:p>
            <a:r>
              <a:rPr lang="en-US" altLang="zh-CN"/>
              <a:t>Can we trace massive gauge symmetry to Lorentz symmetry too?</a:t>
            </a:r>
            <a:endParaRPr lang="en-US" altLang="zh-CN"/>
          </a:p>
          <a:p>
            <a:r>
              <a:rPr lang="en-US" altLang="zh-CN"/>
              <a:t>Hint: massless particle can be seen as infinite energy limit of massive particle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44550" y="168593"/>
            <a:ext cx="10972800" cy="1143000"/>
          </a:xfrm>
        </p:spPr>
        <p:txBody>
          <a:bodyPr>
            <a:normAutofit/>
          </a:bodyPr>
          <a:p>
            <a:r>
              <a:rPr lang="en-US" altLang="zh-CN"/>
              <a:t>           Physical origin of OGS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1760" y="3112135"/>
            <a:ext cx="96653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>
                <a:sym typeface="+mn-ea"/>
              </a:rPr>
              <a:t>Particle is unitary irreducible representation of Lorentz group. </a:t>
            </a:r>
            <a:endParaRPr lang="en-US" altLang="zh-CN" sz="2800">
              <a:sym typeface="+mn-ea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>
                <a:sym typeface="+mn-ea"/>
              </a:rPr>
              <a:t>Lorentz transformation reduces to the littel group </a:t>
            </a:r>
            <a:endParaRPr lang="en-US" altLang="zh-CN" sz="2800"/>
          </a:p>
          <a:p>
            <a:r>
              <a:rPr lang="en-US" altLang="zh-CN" sz="2800">
                <a:sym typeface="+mn-ea"/>
              </a:rPr>
              <a:t>       SO(3) for massive;  ISO(2) for massless</a:t>
            </a:r>
            <a:endParaRPr lang="en-US" altLang="zh-CN" sz="2800"/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>
                <a:sym typeface="+mn-ea"/>
              </a:rPr>
              <a:t>The latter can be otained from the former by group contraction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9" name="图片 8" descr="截屏2025-07-22 16.44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2085" y="5363845"/>
            <a:ext cx="5113655" cy="45085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311140" y="6323965"/>
            <a:ext cx="488315" cy="762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4550" y="569658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SO(3) Lie Algebra</a:t>
            </a:r>
            <a:endParaRPr lang="en-US" altLang="zh-CN" sz="2000"/>
          </a:p>
        </p:txBody>
      </p:sp>
      <p:pic>
        <p:nvPicPr>
          <p:cNvPr id="13" name="图片 12" descr="截屏2025-07-22 16.47.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85" y="5876925"/>
            <a:ext cx="821690" cy="384810"/>
          </a:xfrm>
          <a:prstGeom prst="rect">
            <a:avLst/>
          </a:prstGeom>
        </p:spPr>
      </p:pic>
      <p:pic>
        <p:nvPicPr>
          <p:cNvPr id="14" name="图片 13" descr="截屏2025-07-22 16.49.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6145530"/>
            <a:ext cx="5252720" cy="504825"/>
          </a:xfrm>
          <a:prstGeom prst="rect">
            <a:avLst/>
          </a:prstGeom>
        </p:spPr>
      </p:pic>
      <p:pic>
        <p:nvPicPr>
          <p:cNvPr id="15" name="图片 14" descr="截屏2025-07-22 16.51.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6122035"/>
            <a:ext cx="5295900" cy="5435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16775" y="575310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ISO(2) Lie Algebra</a:t>
            </a:r>
            <a:endParaRPr lang="en-US" altLang="zh-CN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5078095"/>
          </a:xfrm>
        </p:spPr>
        <p:txBody>
          <a:bodyPr>
            <a:normAutofit lnSpcReduction="10000"/>
          </a:bodyPr>
          <a:p>
            <a:r>
              <a:rPr lang="en-US" altLang="zh-CN"/>
              <a:t>Conclusion: There is continution between massive and massless particle by Lorentz symmetry.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number of degrees of freedom should be the same for massive and massless particle(Lorentz covariant without E.O.M) of the same spin.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Problem for spin-1 particle: doesn’t massive particle have an additional longitudinal pol.?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How to resolve the parodox? </a:t>
            </a:r>
            <a:endParaRPr lang="en-US" altLang="zh-CN"/>
          </a:p>
          <a:p>
            <a:pPr marL="109855" indent="0">
              <a:buNone/>
            </a:pP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          Physical origin of OGS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4926330"/>
          </a:xfrm>
        </p:spPr>
        <p:txBody>
          <a:bodyPr>
            <a:normAutofit lnSpcReduction="10000"/>
          </a:bodyPr>
          <a:p>
            <a:r>
              <a:rPr lang="en-US" altLang="zh-CN"/>
              <a:t>The vector representation of Lorentz group  can  mix with  another scalar, which is the most general case.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Condition, the mass spectrum remains degenerate in mass spectrum, so that they remains one particle</a:t>
            </a:r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Their polarization vectors satisfies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     Physical origin of OGS: Solution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2 17.57.00"/>
          <p:cNvPicPr>
            <a:picLocks noChangeAspect="1"/>
          </p:cNvPicPr>
          <p:nvPr/>
        </p:nvPicPr>
        <p:blipFill>
          <a:blip r:embed="rId1"/>
          <a:srcRect t="4342" r="72275"/>
          <a:stretch>
            <a:fillRect/>
          </a:stretch>
        </p:blipFill>
        <p:spPr>
          <a:xfrm>
            <a:off x="1572895" y="4378960"/>
            <a:ext cx="2560320" cy="853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3215" y="4544695"/>
            <a:ext cx="1042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with</a:t>
            </a:r>
            <a:endParaRPr lang="en-US" altLang="zh-CN" sz="2800"/>
          </a:p>
        </p:txBody>
      </p:sp>
      <p:pic>
        <p:nvPicPr>
          <p:cNvPr id="8" name="图片 7" descr="截屏2025-07-22 19.58.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60" y="4544695"/>
            <a:ext cx="1553845" cy="576580"/>
          </a:xfrm>
          <a:prstGeom prst="rect">
            <a:avLst/>
          </a:prstGeom>
        </p:spPr>
      </p:pic>
      <p:pic>
        <p:nvPicPr>
          <p:cNvPr id="9" name="图片 8" descr="截屏2025-07-22 20.34.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0" y="5351780"/>
            <a:ext cx="1732915" cy="521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5291455"/>
          </a:xfrm>
        </p:spPr>
        <p:txBody>
          <a:bodyPr/>
          <a:p>
            <a:r>
              <a:rPr lang="en-US" altLang="zh-CN"/>
              <a:t> No. of degrees of freedom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Condition-1: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Total degrees of freedom: 4+1-2=3                     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217170"/>
            <a:ext cx="10972800" cy="1200785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  Physical origin of OGS: degrees of freedom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21790" y="2033905"/>
            <a:ext cx="62839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spin-1 before mixing: 4</a:t>
            </a:r>
            <a:endParaRPr lang="en-US" altLang="zh-CN" sz="2800"/>
          </a:p>
          <a:p>
            <a:r>
              <a:rPr lang="en-US" altLang="zh-CN" sz="2800"/>
              <a:t>spin-0: 1   </a:t>
            </a:r>
            <a:endParaRPr lang="en-US" altLang="zh-CN" sz="2800"/>
          </a:p>
        </p:txBody>
      </p:sp>
      <p:pic>
        <p:nvPicPr>
          <p:cNvPr id="7" name="图片 6" descr="截屏2025-07-22 17.57.00"/>
          <p:cNvPicPr>
            <a:picLocks noChangeAspect="1"/>
          </p:cNvPicPr>
          <p:nvPr/>
        </p:nvPicPr>
        <p:blipFill>
          <a:blip r:embed="rId1"/>
          <a:srcRect l="1547" t="29395" r="72275" b="13950"/>
          <a:stretch>
            <a:fillRect/>
          </a:stretch>
        </p:blipFill>
        <p:spPr>
          <a:xfrm>
            <a:off x="3102610" y="3322955"/>
            <a:ext cx="2417445" cy="505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4415" y="426656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Invariant under</a:t>
            </a:r>
            <a:endParaRPr lang="en-US" altLang="zh-CN" sz="2800"/>
          </a:p>
        </p:txBody>
      </p:sp>
      <p:pic>
        <p:nvPicPr>
          <p:cNvPr id="9" name="图片 8" descr="截屏2025-07-22 20.03.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85" y="4266565"/>
            <a:ext cx="4711700" cy="558800"/>
          </a:xfrm>
          <a:prstGeom prst="rect">
            <a:avLst/>
          </a:prstGeom>
        </p:spPr>
      </p:pic>
      <p:pic>
        <p:nvPicPr>
          <p:cNvPr id="10" name="图片 9" descr="截屏2025-07-22 19.58.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40" y="3297555"/>
            <a:ext cx="1507490" cy="559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3605" y="4895850"/>
            <a:ext cx="115722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Condition-2: gauge symmetry, a redundancy. </a:t>
            </a:r>
            <a:endParaRPr lang="en-US" altLang="zh-CN" sz="2800"/>
          </a:p>
          <a:p>
            <a:r>
              <a:rPr lang="en-US" altLang="zh-CN" sz="2800"/>
              <a:t>fixes another d.o.f(e.g. light-cone gauge) 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7636510" y="3335655"/>
            <a:ext cx="580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fixes 1 d.o.f </a:t>
            </a:r>
            <a:endParaRPr lang="en-US" altLang="zh-CN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en-US" altLang="zh-CN"/>
                  <a:t> Construct kinematic Lagrangian with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𝜑</m:t>
                    </m:r>
                  </m:oMath>
                </a14:m>
                <a:r>
                  <a:rPr lang="en-US" altLang="zh-CN"/>
                  <a:t> have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CN"/>
                  <a:t>and the condition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The resulting Lagrangian</a:t>
                </a:r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Exactly the Lagrangian of S.S.B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𝜑</m:t>
                    </m:r>
                  </m:oMath>
                </a14:m>
                <a:r>
                  <a:rPr lang="en-US" altLang="zh-CN"/>
                  <a:t> has no mass term, i.e. Goldstone boson, only obtains its mass through mixing with V.</a:t>
                </a:r>
                <a:endParaRPr lang="en-US" altLang="zh-CN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1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Physical origin of OGS: Lagrangian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截屏2025-07-22 20.34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964690"/>
            <a:ext cx="1465580" cy="441325"/>
          </a:xfrm>
          <a:prstGeom prst="rect">
            <a:avLst/>
          </a:prstGeom>
        </p:spPr>
      </p:pic>
      <p:pic>
        <p:nvPicPr>
          <p:cNvPr id="11" name="图片 10" descr="截屏2025-07-22 20.42.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286000"/>
            <a:ext cx="54483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17955"/>
            <a:ext cx="11242675" cy="4589780"/>
          </a:xfrm>
        </p:spPr>
        <p:txBody>
          <a:bodyPr/>
          <a:p>
            <a:r>
              <a:rPr lang="en-US" altLang="zh-CN"/>
              <a:t>It’s crucial to differentiate Higgs mechanism, which particles are elementary, from Composite Higgs scenario.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Elementary particle:couplings remain constant at high energy(tree)</a:t>
            </a:r>
            <a:endParaRPr lang="en-US" altLang="zh-CN"/>
          </a:p>
          <a:p>
            <a:r>
              <a:rPr lang="en-US" altLang="zh-CN"/>
              <a:t>Composite particle: couplings blow up at high energy(in EFT)  </a:t>
            </a:r>
            <a:endParaRPr lang="en-US" altLang="zh-CN"/>
          </a:p>
          <a:p>
            <a:endParaRPr lang="en-US" altLang="zh-CN"/>
          </a:p>
          <a:p>
            <a:r>
              <a:rPr lang="en-US" altLang="zh-CN" b="1"/>
              <a:t>Strong massive-massless continuation:  the amplitude remains finite as one of the particle goes to massless. </a:t>
            </a:r>
            <a:endParaRPr lang="en-US" altLang="zh-CN" b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   Consistent Condition-2: Elementary Particle 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2 21.09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5390" y="5170170"/>
            <a:ext cx="3693795" cy="695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39315" y="594868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selects amplitudes of elementary particles</a:t>
            </a:r>
            <a:endParaRPr lang="en-US" altLang="zh-CN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4165" y="2180273"/>
            <a:ext cx="10972800" cy="1143000"/>
          </a:xfrm>
        </p:spPr>
        <p:txBody>
          <a:bodyPr>
            <a:normAutofit/>
          </a:bodyPr>
          <a:p>
            <a:r>
              <a:rPr lang="en-US" altLang="zh-CN"/>
              <a:t>       3.  </a:t>
            </a:r>
            <a:r>
              <a:rPr lang="en-US" altLang="zh-CN"/>
              <a:t>Constructing Massive Amplitudes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65860"/>
            <a:ext cx="10972800" cy="5325110"/>
          </a:xfrm>
        </p:spPr>
        <p:txBody>
          <a:bodyPr>
            <a:normAutofit lnSpcReduction="20000"/>
          </a:bodyPr>
          <a:p>
            <a:r>
              <a:rPr lang="en-US" altLang="zh-CN"/>
              <a:t>Combine gauge and Goldstone components, define 5-components field/polarization vector: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Gauge conditions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Massive vector boson amplitudes written as: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</a:t>
            </a:r>
            <a:r>
              <a:rPr lang="en-US" altLang="zh-CN" b="1"/>
              <a:t>On-shell gauge symmetry(OGS)</a:t>
            </a:r>
            <a:endParaRPr lang="en-US" altLang="zh-CN"/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74613"/>
            <a:ext cx="10972800" cy="1143000"/>
          </a:xfrm>
        </p:spPr>
        <p:txBody>
          <a:bodyPr>
            <a:normAutofit fontScale="90000"/>
          </a:bodyPr>
          <a:p>
            <a:r>
              <a:rPr lang="en-US" altLang="zh-CN"/>
              <a:t>       5-component formalism for amplitudes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2 15.18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310" y="4297045"/>
            <a:ext cx="6000115" cy="675640"/>
          </a:xfrm>
          <a:prstGeom prst="rect">
            <a:avLst/>
          </a:prstGeom>
        </p:spPr>
      </p:pic>
      <p:pic>
        <p:nvPicPr>
          <p:cNvPr id="7" name="图片 6" descr="截屏2025-07-22 15.18.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2126615"/>
            <a:ext cx="1645920" cy="434340"/>
          </a:xfrm>
          <a:prstGeom prst="rect">
            <a:avLst/>
          </a:prstGeom>
        </p:spPr>
      </p:pic>
      <p:pic>
        <p:nvPicPr>
          <p:cNvPr id="8" name="图片 7" descr="截屏2025-07-22 15.19.04"/>
          <p:cNvPicPr>
            <a:picLocks noChangeAspect="1"/>
          </p:cNvPicPr>
          <p:nvPr/>
        </p:nvPicPr>
        <p:blipFill>
          <a:blip r:embed="rId3"/>
          <a:srcRect l="9620" t="56875" b="10170"/>
          <a:stretch>
            <a:fillRect/>
          </a:stretch>
        </p:blipFill>
        <p:spPr>
          <a:xfrm>
            <a:off x="3416935" y="3229610"/>
            <a:ext cx="1813560" cy="368300"/>
          </a:xfrm>
          <a:prstGeom prst="rect">
            <a:avLst/>
          </a:prstGeom>
        </p:spPr>
      </p:pic>
      <p:pic>
        <p:nvPicPr>
          <p:cNvPr id="9" name="图片 8" descr="截屏2025-07-22 15.19.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45" y="2966720"/>
            <a:ext cx="3429000" cy="863600"/>
          </a:xfrm>
          <a:prstGeom prst="rect">
            <a:avLst/>
          </a:prstGeom>
        </p:spPr>
      </p:pic>
      <p:pic>
        <p:nvPicPr>
          <p:cNvPr id="10" name="图片 9" descr="截屏2025-07-22 15.18.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815" y="1789430"/>
            <a:ext cx="5207000" cy="1041400"/>
          </a:xfrm>
          <a:prstGeom prst="rect">
            <a:avLst/>
          </a:prstGeom>
        </p:spPr>
      </p:pic>
      <p:pic>
        <p:nvPicPr>
          <p:cNvPr id="11" name="图片 10" descr="截屏2025-07-22 15.25.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435" y="5819775"/>
            <a:ext cx="1673860" cy="525145"/>
          </a:xfrm>
          <a:prstGeom prst="rect">
            <a:avLst/>
          </a:prstGeom>
        </p:spPr>
      </p:pic>
      <p:pic>
        <p:nvPicPr>
          <p:cNvPr id="12" name="图片 11" descr="截屏2025-07-22 15.25.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560" y="1789430"/>
            <a:ext cx="2552700" cy="50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0765" y="3229610"/>
            <a:ext cx="2689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on-shell condition</a:t>
            </a:r>
            <a:endParaRPr lang="en-US" altLang="zh-CN" sz="2000"/>
          </a:p>
        </p:txBody>
      </p:sp>
      <p:sp>
        <p:nvSpPr>
          <p:cNvPr id="14" name="文本框 13"/>
          <p:cNvSpPr txBox="1"/>
          <p:nvPr/>
        </p:nvSpPr>
        <p:spPr>
          <a:xfrm>
            <a:off x="5758180" y="319913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gauge condition</a:t>
            </a:r>
            <a:endParaRPr lang="en-US" altLang="zh-CN" sz="2000"/>
          </a:p>
        </p:txBody>
      </p:sp>
      <p:pic>
        <p:nvPicPr>
          <p:cNvPr id="15" name="图片 14" descr="截屏2025-07-22 15.19.04"/>
          <p:cNvPicPr>
            <a:picLocks noChangeAspect="1"/>
          </p:cNvPicPr>
          <p:nvPr/>
        </p:nvPicPr>
        <p:blipFill>
          <a:blip r:embed="rId3"/>
          <a:srcRect l="25316" t="8807" b="55511"/>
          <a:stretch>
            <a:fillRect/>
          </a:stretch>
        </p:blipFill>
        <p:spPr>
          <a:xfrm>
            <a:off x="9959975" y="2253615"/>
            <a:ext cx="1498600" cy="3987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28420"/>
            <a:ext cx="10972800" cy="5444490"/>
          </a:xfrm>
        </p:spPr>
        <p:txBody>
          <a:bodyPr>
            <a:normAutofit lnSpcReduction="10000"/>
          </a:bodyPr>
          <a:p>
            <a:r>
              <a:rPr lang="en-US" altLang="zh-CN" sz="2800"/>
              <a:t>Construct massive amplitudes from massless limits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Fix parameters with on-shell gauge symmetry&amp; strong massive-massless continuation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3-point amplitudes -&gt; 4-point amplitude</a:t>
            </a:r>
            <a:r>
              <a:rPr lang="en-US" altLang="zh-CN"/>
              <a:t>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Finally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          Methods of Constructing Amplitudes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3 11.06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3795" y="1960245"/>
            <a:ext cx="4025900" cy="635000"/>
          </a:xfrm>
          <a:prstGeom prst="rect">
            <a:avLst/>
          </a:prstGeom>
        </p:spPr>
      </p:pic>
      <p:pic>
        <p:nvPicPr>
          <p:cNvPr id="7" name="图片 6" descr="截屏2025-07-23 11.06.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5" y="1807845"/>
            <a:ext cx="5422900" cy="9398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6724015" y="2095500"/>
            <a:ext cx="688340" cy="3644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截屏2025-07-23 11.24.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45" y="4563745"/>
            <a:ext cx="4135120" cy="939800"/>
          </a:xfrm>
          <a:prstGeom prst="rect">
            <a:avLst/>
          </a:prstGeom>
        </p:spPr>
      </p:pic>
      <p:pic>
        <p:nvPicPr>
          <p:cNvPr id="10" name="图片 9" descr="截屏2025-07-23 11.24.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10" y="4652645"/>
            <a:ext cx="3670300" cy="76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210" y="4852670"/>
            <a:ext cx="1390650" cy="3619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69425" y="4563745"/>
            <a:ext cx="901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O.G.S</a:t>
            </a:r>
            <a:endParaRPr lang="en-US" altLang="zh-CN"/>
          </a:p>
        </p:txBody>
      </p:sp>
      <p:pic>
        <p:nvPicPr>
          <p:cNvPr id="13" name="图片 12" descr="截屏2025-07-23 11.28.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795" y="5349240"/>
            <a:ext cx="3247390" cy="939165"/>
          </a:xfrm>
          <a:prstGeom prst="rect">
            <a:avLst/>
          </a:prstGeom>
        </p:spPr>
      </p:pic>
      <p:pic>
        <p:nvPicPr>
          <p:cNvPr id="14" name="图片 13" descr="截屏2025-07-23 11.28.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365" y="5488940"/>
            <a:ext cx="3628390" cy="7994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90310" y="3281680"/>
            <a:ext cx="5532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400" b="1" i="1">
                <a:solidFill>
                  <a:schemeClr val="accent4"/>
                </a:solidFill>
                <a:effectLst/>
              </a:rPr>
              <a:t>No complexification of momenta</a:t>
            </a:r>
            <a:endParaRPr lang="en-US" altLang="zh-CN" sz="2400" b="1" i="1">
              <a:solidFill>
                <a:schemeClr val="accent4"/>
              </a:solidFill>
              <a:effectLst/>
            </a:endParaRPr>
          </a:p>
          <a:p>
            <a:r>
              <a:rPr lang="en-US" altLang="zh-CN" sz="2400" b="1" i="1">
                <a:solidFill>
                  <a:schemeClr val="accent4"/>
                </a:solidFill>
                <a:effectLst/>
              </a:rPr>
              <a:t>Off-shell continuation</a:t>
            </a:r>
            <a:endParaRPr lang="en-US" altLang="zh-CN" sz="2400" b="1" i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4847590"/>
          </a:xfrm>
        </p:spPr>
        <p:txBody>
          <a:bodyPr>
            <a:normAutofit lnSpcReduction="10000"/>
          </a:bodyPr>
          <a:p>
            <a:r>
              <a:rPr lang="en-US" altLang="zh-CN"/>
              <a:t>1. Introduction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2. Consistent conditions for Amplitudes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3.Constructing 3-point and 4-point amplitudes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4.  Conclusion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      Table of Content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5375910"/>
          </a:xfrm>
        </p:spPr>
        <p:txBody>
          <a:bodyPr/>
          <a:p>
            <a:r>
              <a:rPr lang="en-US" altLang="zh-CN"/>
              <a:t> Masslss gauge symmetry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Massless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“Massless” SVV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/>
              <a:t> Doesn’t satisfy O.S.G</a:t>
            </a:r>
            <a:endParaRPr lang="en-US" altLang="zh-CN"/>
          </a:p>
          <a:p>
            <a:pPr marL="109855" indent="0">
              <a:buNone/>
            </a:pPr>
            <a:r>
              <a:rPr lang="en-US" altLang="zh-CN">
                <a:sym typeface="+mn-ea"/>
              </a:rPr>
              <a:t>Should be considered as part of massive  SVV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Construct 3-point: massless  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3 11.34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6730" y="1417955"/>
            <a:ext cx="5166360" cy="677545"/>
          </a:xfrm>
          <a:prstGeom prst="rect">
            <a:avLst/>
          </a:prstGeom>
        </p:spPr>
      </p:pic>
      <p:pic>
        <p:nvPicPr>
          <p:cNvPr id="7" name="图片 6" descr="截屏2025-07-23 11.34.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0" y="1896745"/>
            <a:ext cx="4065270" cy="6775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10" y="2517140"/>
            <a:ext cx="870585" cy="313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24040" y="2010410"/>
            <a:ext cx="460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dim=1(tree level)</a:t>
            </a:r>
            <a:endParaRPr lang="en-US" altLang="zh-CN" sz="2400"/>
          </a:p>
        </p:txBody>
      </p:sp>
      <p:pic>
        <p:nvPicPr>
          <p:cNvPr id="11" name="图片 10" descr="截屏2025-07-23 11.47.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855" y="3458845"/>
            <a:ext cx="2779395" cy="611505"/>
          </a:xfrm>
          <a:prstGeom prst="rect">
            <a:avLst/>
          </a:prstGeom>
        </p:spPr>
      </p:pic>
      <p:pic>
        <p:nvPicPr>
          <p:cNvPr id="12" name="图片 11" descr="截屏2025-07-23 11.47.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55" y="2903220"/>
            <a:ext cx="3515360" cy="611505"/>
          </a:xfrm>
          <a:prstGeom prst="rect">
            <a:avLst/>
          </a:prstGeom>
        </p:spPr>
      </p:pic>
      <p:pic>
        <p:nvPicPr>
          <p:cNvPr id="13" name="图片 12" descr="截屏2025-07-23 11.47.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850" y="3985260"/>
            <a:ext cx="2819400" cy="533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7875" y="3586480"/>
            <a:ext cx="1124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OSG-&gt;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07340" y="4033520"/>
            <a:ext cx="1595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Boson sym.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16" name="图片 15" descr="截屏2025-07-23 11.49.46"/>
          <p:cNvPicPr>
            <a:picLocks noChangeAspect="1"/>
          </p:cNvPicPr>
          <p:nvPr/>
        </p:nvPicPr>
        <p:blipFill>
          <a:blip r:embed="rId7"/>
          <a:srcRect l="3861" t="2778"/>
          <a:stretch>
            <a:fillRect/>
          </a:stretch>
        </p:blipFill>
        <p:spPr>
          <a:xfrm>
            <a:off x="4769485" y="4055745"/>
            <a:ext cx="1046480" cy="3619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924040" y="2470785"/>
            <a:ext cx="3829050" cy="501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Massless VVV</a:t>
            </a:r>
            <a:endParaRPr lang="en-US" altLang="zh-CN" sz="2800"/>
          </a:p>
        </p:txBody>
      </p:sp>
      <p:pic>
        <p:nvPicPr>
          <p:cNvPr id="18" name="图片 17" descr="截屏2025-07-23 11.51.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175" y="3927475"/>
            <a:ext cx="6045200" cy="520700"/>
          </a:xfrm>
          <a:prstGeom prst="rect">
            <a:avLst/>
          </a:prstGeom>
        </p:spPr>
      </p:pic>
      <p:pic>
        <p:nvPicPr>
          <p:cNvPr id="19" name="图片 18" descr="截屏2025-07-23 11.52.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190" y="4479290"/>
            <a:ext cx="4248150" cy="501650"/>
          </a:xfrm>
          <a:prstGeom prst="rect">
            <a:avLst/>
          </a:prstGeom>
        </p:spPr>
      </p:pic>
      <p:pic>
        <p:nvPicPr>
          <p:cNvPr id="20" name="图片 19" descr="截屏2025-07-23 11.51.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1000" y="2915285"/>
            <a:ext cx="4178300" cy="5715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198235" y="347535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OSG&amp;Boson sym:</a:t>
            </a:r>
            <a:endParaRPr lang="en-US" altLang="zh-CN" sz="2000"/>
          </a:p>
        </p:txBody>
      </p:sp>
      <p:pic>
        <p:nvPicPr>
          <p:cNvPr id="8" name="图片 7" descr="截屏2025-07-23 11.55.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8895" y="5205095"/>
            <a:ext cx="2536190" cy="5403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0100" y="5321935"/>
            <a:ext cx="1630045" cy="3244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59205"/>
            <a:ext cx="10972800" cy="5335905"/>
          </a:xfrm>
        </p:spPr>
        <p:txBody>
          <a:bodyPr/>
          <a:p>
            <a:r>
              <a:rPr lang="en-US" altLang="zh-CN"/>
              <a:t>Amplitude of SSV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O.S.G.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Massive-massless continuation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Spccial case: 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180023"/>
            <a:ext cx="10972800" cy="1143000"/>
          </a:xfrm>
        </p:spPr>
        <p:txBody>
          <a:bodyPr/>
          <a:p>
            <a:r>
              <a:rPr lang="en-US" altLang="zh-CN"/>
              <a:t>           Construct </a:t>
            </a:r>
            <a:r>
              <a:rPr lang="en-US" altLang="zh-CN">
                <a:sym typeface="+mn-ea"/>
              </a:rPr>
              <a:t>Massive SSV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3 16.45.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280" y="1910080"/>
            <a:ext cx="4944110" cy="811530"/>
          </a:xfrm>
          <a:prstGeom prst="rect">
            <a:avLst/>
          </a:prstGeom>
        </p:spPr>
      </p:pic>
      <p:sp>
        <p:nvSpPr>
          <p:cNvPr id="7" name="左箭头 6"/>
          <p:cNvSpPr/>
          <p:nvPr/>
        </p:nvSpPr>
        <p:spPr>
          <a:xfrm rot="19440000">
            <a:off x="4829810" y="1925320"/>
            <a:ext cx="374650" cy="178435"/>
          </a:xfrm>
          <a:prstGeom prst="leftArrow">
            <a:avLst>
              <a:gd name="adj1" fmla="val 1098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箭头 8"/>
          <p:cNvSpPr/>
          <p:nvPr/>
        </p:nvSpPr>
        <p:spPr>
          <a:xfrm rot="19440000">
            <a:off x="7061200" y="2003425"/>
            <a:ext cx="374650" cy="178435"/>
          </a:xfrm>
          <a:prstGeom prst="leftArrow">
            <a:avLst>
              <a:gd name="adj1" fmla="val 1098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截屏2025-07-23 16.51.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30" y="2622550"/>
            <a:ext cx="2423160" cy="723900"/>
          </a:xfrm>
          <a:prstGeom prst="rect">
            <a:avLst/>
          </a:prstGeom>
        </p:spPr>
      </p:pic>
      <p:pic>
        <p:nvPicPr>
          <p:cNvPr id="12" name="图片 11" descr="截屏2025-07-23 16.51.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30" y="2622550"/>
            <a:ext cx="2809875" cy="652145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 rot="10800000">
            <a:off x="5117465" y="2861945"/>
            <a:ext cx="374650" cy="178435"/>
          </a:xfrm>
          <a:prstGeom prst="leftArrow">
            <a:avLst>
              <a:gd name="adj1" fmla="val 1098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截屏2025-07-23 17.07.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285" y="4058920"/>
            <a:ext cx="3437890" cy="632460"/>
          </a:xfrm>
          <a:prstGeom prst="rect">
            <a:avLst/>
          </a:prstGeom>
        </p:spPr>
      </p:pic>
      <p:pic>
        <p:nvPicPr>
          <p:cNvPr id="15" name="图片 14" descr="截屏2025-07-23 17.07.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15" y="4578985"/>
            <a:ext cx="6788150" cy="633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830" y="4806950"/>
            <a:ext cx="1017905" cy="2933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184640" y="46932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</a:t>
            </a:r>
            <a:endParaRPr lang="en-US" altLang="zh-CN" sz="2400"/>
          </a:p>
        </p:txBody>
      </p:sp>
      <p:pic>
        <p:nvPicPr>
          <p:cNvPr id="18" name="图片 17" descr="截屏2025-07-23 17.13.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400" y="4693285"/>
            <a:ext cx="2423795" cy="4451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31390" y="5138420"/>
            <a:ext cx="673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Particle masses have the same origin</a:t>
            </a:r>
            <a:endParaRPr lang="en-US" altLang="zh-CN" sz="2800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480" y="5958205"/>
            <a:ext cx="3267075" cy="3429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85" y="1492885"/>
            <a:ext cx="1524000" cy="3429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9435" y="1426845"/>
            <a:ext cx="1476375" cy="3429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044690" y="5850255"/>
            <a:ext cx="4485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No dynamic Goldstone(Stueckelberg theory)</a:t>
            </a:r>
            <a:endParaRPr lang="en-US" altLang="zh-CN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General amplitude of SVV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O.S.G gives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Massive-massless continuation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      Construct </a:t>
            </a:r>
            <a:r>
              <a:rPr lang="en-US" altLang="zh-CN">
                <a:sym typeface="+mn-ea"/>
              </a:rPr>
              <a:t>Massive SVV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3 17.33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275" y="2052320"/>
            <a:ext cx="7586345" cy="704215"/>
          </a:xfrm>
          <a:prstGeom prst="rect">
            <a:avLst/>
          </a:prstGeom>
        </p:spPr>
      </p:pic>
      <p:pic>
        <p:nvPicPr>
          <p:cNvPr id="7" name="图片 6" descr="截屏2025-07-23 17.33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55" y="2868295"/>
            <a:ext cx="4599305" cy="843280"/>
          </a:xfrm>
          <a:prstGeom prst="rect">
            <a:avLst/>
          </a:prstGeom>
        </p:spPr>
      </p:pic>
      <p:pic>
        <p:nvPicPr>
          <p:cNvPr id="8" name="图片 7" descr="截屏2025-07-24 11.01.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05" y="4516120"/>
            <a:ext cx="885825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6895" y="1165734"/>
            <a:ext cx="10972800" cy="4525963"/>
          </a:xfrm>
        </p:spPr>
        <p:txBody>
          <a:bodyPr/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O.S.G. gives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22543"/>
            <a:ext cx="10972800" cy="1143000"/>
          </a:xfrm>
        </p:spPr>
        <p:txBody>
          <a:bodyPr/>
          <a:p>
            <a:r>
              <a:rPr lang="en-US" altLang="zh-CN">
                <a:sym typeface="+mn-ea"/>
              </a:rPr>
              <a:t>            Construct Massive VVV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4 11.03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985" y="1003935"/>
            <a:ext cx="3962400" cy="1549400"/>
          </a:xfrm>
          <a:prstGeom prst="rect">
            <a:avLst/>
          </a:prstGeom>
        </p:spPr>
      </p:pic>
      <p:pic>
        <p:nvPicPr>
          <p:cNvPr id="7" name="图片 6" descr="截屏2025-07-24 11.03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10" y="1165860"/>
            <a:ext cx="5029835" cy="922020"/>
          </a:xfrm>
          <a:prstGeom prst="rect">
            <a:avLst/>
          </a:prstGeom>
        </p:spPr>
      </p:pic>
      <p:pic>
        <p:nvPicPr>
          <p:cNvPr id="8" name="图片 7" descr="截屏2025-07-24 11.05.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30170"/>
            <a:ext cx="6368415" cy="3607435"/>
          </a:xfrm>
          <a:prstGeom prst="rect">
            <a:avLst/>
          </a:prstGeom>
        </p:spPr>
      </p:pic>
      <p:pic>
        <p:nvPicPr>
          <p:cNvPr id="9" name="图片 8" descr="截屏2025-07-24 11.05.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5" y="6186805"/>
            <a:ext cx="5422900" cy="419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500" y="25533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317500" y="43954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 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17500" y="6237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 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3844290" y="5810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69874"/>
            <a:ext cx="10972800" cy="4525963"/>
          </a:xfrm>
        </p:spPr>
        <p:txBody>
          <a:bodyPr/>
          <a:p>
            <a:r>
              <a:rPr lang="en-US" altLang="zh-CN"/>
              <a:t>Take two masses to be equal: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Parameterization: 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 Construct Massive VVV: Special cases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4 11.15.48"/>
          <p:cNvPicPr>
            <a:picLocks noChangeAspect="1"/>
          </p:cNvPicPr>
          <p:nvPr/>
        </p:nvPicPr>
        <p:blipFill>
          <a:blip r:embed="rId1"/>
          <a:srcRect l="8602" t="4531"/>
          <a:stretch>
            <a:fillRect/>
          </a:stretch>
        </p:blipFill>
        <p:spPr>
          <a:xfrm>
            <a:off x="6017260" y="1269365"/>
            <a:ext cx="1843405" cy="521970"/>
          </a:xfrm>
          <a:prstGeom prst="rect">
            <a:avLst/>
          </a:prstGeom>
        </p:spPr>
      </p:pic>
      <p:pic>
        <p:nvPicPr>
          <p:cNvPr id="8" name="图片 7" descr="截屏2025-07-24 11.24.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05" y="1837690"/>
            <a:ext cx="5231130" cy="1229360"/>
          </a:xfrm>
          <a:prstGeom prst="rect">
            <a:avLst/>
          </a:prstGeom>
        </p:spPr>
      </p:pic>
      <p:pic>
        <p:nvPicPr>
          <p:cNvPr id="15" name="图片 14" descr="截屏2025-07-24 11.05.25"/>
          <p:cNvPicPr>
            <a:picLocks noChangeAspect="1"/>
          </p:cNvPicPr>
          <p:nvPr/>
        </p:nvPicPr>
        <p:blipFill>
          <a:blip r:embed="rId3"/>
          <a:srcRect l="34211" t="58476" b="12480"/>
          <a:stretch>
            <a:fillRect/>
          </a:stretch>
        </p:blipFill>
        <p:spPr>
          <a:xfrm>
            <a:off x="1862455" y="3137535"/>
            <a:ext cx="5288280" cy="1322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15" y="2115820"/>
            <a:ext cx="1016000" cy="31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408680"/>
            <a:ext cx="1015365" cy="266700"/>
          </a:xfrm>
          <a:prstGeom prst="rect">
            <a:avLst/>
          </a:prstGeom>
        </p:spPr>
      </p:pic>
      <p:pic>
        <p:nvPicPr>
          <p:cNvPr id="14" name="图片 13" descr="截屏2025-07-24 11.29.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970" y="4530725"/>
            <a:ext cx="1066800" cy="431165"/>
          </a:xfrm>
          <a:prstGeom prst="rect">
            <a:avLst/>
          </a:prstGeom>
        </p:spPr>
      </p:pic>
      <p:pic>
        <p:nvPicPr>
          <p:cNvPr id="16" name="图片 15" descr="截屏2025-07-24 11.29.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505" y="4558030"/>
            <a:ext cx="1016000" cy="4311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5" y="5252720"/>
            <a:ext cx="1016000" cy="317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97810" y="52197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WWZ</a:t>
            </a:r>
            <a:endParaRPr lang="en-US" altLang="zh-CN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5" y="5806440"/>
            <a:ext cx="1015365" cy="2667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97810" y="56800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WWA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4560570" y="54190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SM</a:t>
            </a:r>
            <a:endParaRPr lang="en-US" altLang="zh-CN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Classify amplitudes by number of scalars and vector bosons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           Construct 4-point Amplitude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4 11.37.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2019300"/>
            <a:ext cx="5783580" cy="3987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6540" y="303276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VVVV, VVSS; </a:t>
            </a:r>
            <a:endParaRPr lang="en-US" altLang="zh-CN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6678930" y="48412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VVVV,VVSS; </a:t>
            </a:r>
            <a:endParaRPr lang="en-US" altLang="zh-CN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7335520" y="217170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4-point</a:t>
            </a:r>
            <a:endParaRPr lang="en-US" altLang="zh-CN" sz="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, </m:t>
                    </m:r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𝑆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</m:oMath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b="1">
                    <a:latin typeface="DejaVu Math TeX Gyre" panose="02000503000000000000" charset="0"/>
                    <a:cs typeface="DejaVu Math TeX Gyre" panose="02000503000000000000" charset="0"/>
                  </a:rPr>
                  <a:t>OSG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</m:oMath>
                </a14:m>
                <a:endParaRPr lang="en-US" altLang="zh-CN" b="1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11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b="1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/>
                  <a:t>: VVVV from VVS</a:t>
                </a:r>
                <a:endParaRPr lang="en-US" altLang="zh-CN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截屏2025-07-24 12.00.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005" y="3905250"/>
            <a:ext cx="4424045" cy="1854835"/>
          </a:xfrm>
          <a:prstGeom prst="rect">
            <a:avLst/>
          </a:prstGeom>
        </p:spPr>
      </p:pic>
      <p:pic>
        <p:nvPicPr>
          <p:cNvPr id="8" name="图片 7" descr="截屏2025-07-24 11.59.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15" y="1481455"/>
            <a:ext cx="3721735" cy="597535"/>
          </a:xfrm>
          <a:prstGeom prst="rect">
            <a:avLst/>
          </a:prstGeom>
        </p:spPr>
      </p:pic>
      <p:pic>
        <p:nvPicPr>
          <p:cNvPr id="11" name="图片 10" descr="截屏2025-07-24 12.01.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0" y="4277995"/>
            <a:ext cx="4086860" cy="14820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63370" y="5882640"/>
            <a:ext cx="8927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all couplings fixed by masses (up to an overall coupling) </a:t>
            </a:r>
            <a:endParaRPr lang="en-US" altLang="zh-CN" sz="2400" b="1"/>
          </a:p>
        </p:txBody>
      </p:sp>
      <p:pic>
        <p:nvPicPr>
          <p:cNvPr id="15" name="图片 14" descr="截屏2025-07-24 14.13.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2078990"/>
            <a:ext cx="5651500" cy="1651000"/>
          </a:xfrm>
          <a:prstGeom prst="rect">
            <a:avLst/>
          </a:prstGeom>
        </p:spPr>
      </p:pic>
      <p:pic>
        <p:nvPicPr>
          <p:cNvPr id="16" name="图片 15" descr="截屏2025-07-24 14.13.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005" y="2091690"/>
            <a:ext cx="4953000" cy="16510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6186805" y="2644140"/>
            <a:ext cx="587375" cy="284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17625"/>
            <a:ext cx="10972800" cy="4690110"/>
          </a:xfrm>
        </p:spPr>
        <p:txBody>
          <a:bodyPr/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>
                    <a:latin typeface="DejaVu Math TeX Gyre" panose="02000503000000000000" charset="0"/>
                    <a:cs typeface="DejaVu Math TeX Gyre" panose="02000503000000000000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b="1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>
                    <a:sym typeface="+mn-ea"/>
                  </a:rPr>
                  <a:t>: VVSS from VVS and SSS</a:t>
                </a:r>
                <a:endParaRPr lang="zh-CN" altLang="en-US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t="-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4 14.46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50720"/>
            <a:ext cx="6282690" cy="3023870"/>
          </a:xfrm>
          <a:prstGeom prst="rect">
            <a:avLst/>
          </a:prstGeom>
        </p:spPr>
      </p:pic>
      <p:pic>
        <p:nvPicPr>
          <p:cNvPr id="7" name="图片 6" descr="截屏2025-07-24 14.50.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25" y="1274445"/>
            <a:ext cx="3310255" cy="610235"/>
          </a:xfrm>
          <a:prstGeom prst="rect">
            <a:avLst/>
          </a:prstGeom>
        </p:spPr>
      </p:pic>
      <p:pic>
        <p:nvPicPr>
          <p:cNvPr id="8" name="图片 7" descr="截屏2025-07-24 14.50.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10" y="1950720"/>
            <a:ext cx="5313680" cy="609600"/>
          </a:xfrm>
          <a:prstGeom prst="rect">
            <a:avLst/>
          </a:prstGeom>
        </p:spPr>
      </p:pic>
      <p:pic>
        <p:nvPicPr>
          <p:cNvPr id="9" name="图片 8" descr="截屏2025-07-24 14.50.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0" y="4939665"/>
            <a:ext cx="1657985" cy="69215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2691765" y="5270500"/>
            <a:ext cx="587375" cy="284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截屏2025-07-24 14.46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720"/>
            <a:ext cx="6282690" cy="3023870"/>
          </a:xfrm>
          <a:prstGeom prst="rect">
            <a:avLst/>
          </a:prstGeom>
        </p:spPr>
      </p:pic>
      <p:pic>
        <p:nvPicPr>
          <p:cNvPr id="12" name="图片 11" descr="截屏2025-07-25 21.56.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420" y="4974590"/>
            <a:ext cx="75438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17625"/>
            <a:ext cx="10972800" cy="5370195"/>
          </a:xfrm>
        </p:spPr>
        <p:txBody>
          <a:bodyPr>
            <a:normAutofit lnSpcReduction="20000"/>
          </a:bodyPr>
          <a:p>
            <a:r>
              <a:rPr lang="en-US" altLang="zh-CN">
                <a:sym typeface="+mn-ea"/>
              </a:rPr>
              <a:t>Limit-1:  </a:t>
            </a:r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       scalar self-couplings not fixed</a:t>
            </a:r>
            <a:endParaRPr lang="en-US" altLang="zh-CN"/>
          </a:p>
          <a:p>
            <a:r>
              <a:rPr lang="en-US" altLang="zh-CN"/>
              <a:t>Limit-2: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The general case: U(1) version of SHDM</a:t>
            </a:r>
            <a:endParaRPr lang="en-US" altLang="zh-CN">
              <a:sym typeface="+mn-ea"/>
            </a:endParaRPr>
          </a:p>
          <a:p>
            <a:pPr marL="109855" indent="0">
              <a:buNone/>
            </a:pPr>
            <a:r>
              <a:rPr lang="en-US" altLang="zh-CN">
                <a:sym typeface="+mn-ea"/>
              </a:rPr>
              <a:t>      needs more conditions(e.g. mixing) to fix the parameters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>
                    <a:latin typeface="DejaVu Math TeX Gyre" panose="02000503000000000000" charset="0"/>
                    <a:cs typeface="DejaVu Math TeX Gyre" panose="02000503000000000000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b="1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>
                    <a:sym typeface="+mn-ea"/>
                  </a:rPr>
                  <a:t>: VVSS from VVS、SSV&amp;SSS</a:t>
                </a:r>
                <a:endParaRPr lang="zh-CN" altLang="en-US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t="-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3692525"/>
            <a:ext cx="1223645" cy="264795"/>
          </a:xfrm>
          <a:prstGeom prst="rect">
            <a:avLst/>
          </a:prstGeom>
        </p:spPr>
      </p:pic>
      <p:pic>
        <p:nvPicPr>
          <p:cNvPr id="23" name="图片 22" descr="截屏2025-07-24 16.39.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15" y="3544570"/>
            <a:ext cx="1127125" cy="522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09600" y="4952365"/>
            <a:ext cx="936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Combined with 3-point:  </a:t>
            </a:r>
            <a:endParaRPr lang="en-US" altLang="zh-CN" sz="240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5" y="5010785"/>
            <a:ext cx="2999740" cy="3149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532370" y="4379595"/>
            <a:ext cx="4485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Stueckelberg theory</a:t>
            </a:r>
            <a:endParaRPr lang="en-US" altLang="zh-CN" sz="2800"/>
          </a:p>
        </p:txBody>
      </p:sp>
      <p:pic>
        <p:nvPicPr>
          <p:cNvPr id="6" name="图片 5" descr="截屏2025-07-25 22.00.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640" y="1317625"/>
            <a:ext cx="2705100" cy="419100"/>
          </a:xfrm>
          <a:prstGeom prst="rect">
            <a:avLst/>
          </a:prstGeom>
        </p:spPr>
      </p:pic>
      <p:pic>
        <p:nvPicPr>
          <p:cNvPr id="7" name="图片 6" descr="截屏2025-07-25 22.00.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480" y="1737360"/>
            <a:ext cx="3340100" cy="1104900"/>
          </a:xfrm>
          <a:prstGeom prst="rect">
            <a:avLst/>
          </a:prstGeom>
        </p:spPr>
      </p:pic>
      <p:pic>
        <p:nvPicPr>
          <p:cNvPr id="8" name="图片 7" descr="截屏2025-07-25 22.01.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480" y="2696210"/>
            <a:ext cx="1638300" cy="546100"/>
          </a:xfrm>
          <a:prstGeom prst="rect">
            <a:avLst/>
          </a:prstGeom>
        </p:spPr>
      </p:pic>
      <p:pic>
        <p:nvPicPr>
          <p:cNvPr id="9" name="图片 8" descr="截屏2025-07-25 22.03.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640" y="4067175"/>
            <a:ext cx="3657600" cy="50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4740" y="41173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obtain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1369695" y="2175510"/>
            <a:ext cx="1454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obtain</a:t>
            </a:r>
            <a:endParaRPr lang="en-US" altLang="zh-CN" sz="2800"/>
          </a:p>
        </p:txBody>
      </p:sp>
      <p:sp>
        <p:nvSpPr>
          <p:cNvPr id="17" name="文本框 16"/>
          <p:cNvSpPr txBox="1"/>
          <p:nvPr/>
        </p:nvSpPr>
        <p:spPr>
          <a:xfrm>
            <a:off x="7270115" y="2174240"/>
            <a:ext cx="4485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Scalar QED</a:t>
            </a:r>
            <a:endParaRPr lang="en-US" altLang="zh-CN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截屏2025-07-24 19.42.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9275" y="2814320"/>
            <a:ext cx="7302500" cy="2146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849"/>
                <a:ext cx="10972800" cy="4525963"/>
              </a:xfrm>
            </p:spPr>
            <p:txBody>
              <a:bodyPr/>
              <a:p>
                <a:r>
                  <a:rPr lang="en-US" altLang="zh-CN">
                    <a:sym typeface="+mn-ea"/>
                  </a:rPr>
                  <a:t>VVSS is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>
                    <a:sym typeface="+mn-ea"/>
                  </a:rPr>
                  <a:t>VVVV: choose all masses to be equal; construct from V only first</a:t>
                </a:r>
                <a:endParaRPr lang="en-US" altLang="zh-CN">
                  <a:sym typeface="+mn-ea"/>
                </a:endParaRPr>
              </a:p>
              <a:p>
                <a:endParaRPr lang="en-US" altLang="zh-CN">
                  <a:sym typeface="+mn-ea"/>
                </a:endParaRPr>
              </a:p>
              <a:p>
                <a:r>
                  <a:rPr lang="en-US" altLang="zh-CN"/>
                  <a:t>parameters: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𝑉𝑉𝑉</m:t>
                        </m:r>
                      </m:sub>
                    </m:sSub>
                  </m:oMath>
                </a14:m>
                <a:r>
                  <a:rPr lang="en-US" altLang="zh-CN"/>
                  <a:t>=1</a:t>
                </a:r>
                <a:endParaRPr lang="en-US" altLang="zh-CN"/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r>
                  <a:rPr lang="en-US" altLang="zh-CN">
                    <a:sym typeface="+mn-ea"/>
                  </a:rPr>
                  <a:t>O.S.G. on helicities of 1TTT:</a:t>
                </a:r>
                <a:endParaRPr lang="en-US" altLang="zh-CN"/>
              </a:p>
              <a:p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849"/>
                <a:ext cx="10972800" cy="4525963"/>
              </a:xfrm>
              <a:blipFill rotWithShape="1">
                <a:blip r:embed="rId2"/>
                <a:stretch>
                  <a:fillRect t="-11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317"/>
                <a:ext cx="10972800" cy="1143000"/>
              </a:xfrm>
            </p:spPr>
            <p:txBody>
              <a:bodyPr/>
              <a:p>
                <a:r>
                  <a:rPr lang="en-US" altLang="zh-CN" b="0">
                    <a:latin typeface="DejaVu Math TeX Gyre" panose="02000503000000000000" charset="0"/>
                    <a:cs typeface="DejaVu Math TeX Gyre" panose="02000503000000000000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>
                    <a:sym typeface="+mn-ea"/>
                  </a:rPr>
                  <a:t>: VVVV</a:t>
                </a:r>
                <a:endParaRPr lang="zh-CN" altLang="en-US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317"/>
                <a:ext cx="10972800" cy="1143000"/>
              </a:xfrm>
              <a:blipFill rotWithShape="1">
                <a:blip r:embed="rId3"/>
                <a:stretch>
                  <a:fillRect t="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558" t="12583" b="10750"/>
          <a:stretch>
            <a:fillRect/>
          </a:stretch>
        </p:blipFill>
        <p:spPr>
          <a:xfrm>
            <a:off x="3230880" y="1965325"/>
            <a:ext cx="5738495" cy="584200"/>
          </a:xfrm>
          <a:prstGeom prst="rect">
            <a:avLst/>
          </a:prstGeom>
        </p:spPr>
      </p:pic>
      <p:pic>
        <p:nvPicPr>
          <p:cNvPr id="11" name="图片 10" descr="截屏2025-07-24 17.18.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315" y="5225415"/>
            <a:ext cx="4512310" cy="716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89275" y="5947410"/>
            <a:ext cx="519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/>
              <a:t>Massless Yang-Mills theory</a:t>
            </a:r>
            <a:endParaRPr lang="en-US" altLang="zh-CN" sz="28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2856865"/>
          </a:xfrm>
        </p:spPr>
        <p:txBody>
          <a:bodyPr/>
          <a:p>
            <a:r>
              <a:rPr lang="en-US" altLang="zh-CN"/>
              <a:t> Step 1: Starting from Lagrangian of classic fields</a:t>
            </a:r>
            <a:endParaRPr lang="en-US" altLang="zh-CN"/>
          </a:p>
          <a:p>
            <a:r>
              <a:rPr lang="en-US" altLang="zh-CN"/>
              <a:t> Step 2: Quantization&amp;LSZ -&gt; S-matrix</a:t>
            </a:r>
            <a:endParaRPr lang="en-US" altLang="zh-CN"/>
          </a:p>
          <a:p>
            <a:r>
              <a:rPr lang="en-US" altLang="zh-CN"/>
              <a:t> Step 3: Feynman rules for computing amplitudes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251143"/>
            <a:ext cx="10972800" cy="1143000"/>
          </a:xfrm>
        </p:spPr>
        <p:txBody>
          <a:bodyPr/>
          <a:p>
            <a:r>
              <a:rPr lang="en-US" altLang="zh-CN"/>
              <a:t>            Traditional View of QFT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53375" y="10541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/>
              <a:t>1. Introduction</a:t>
            </a:r>
            <a:endParaRPr lang="en-US" altLang="zh-CN" sz="4000" b="1"/>
          </a:p>
        </p:txBody>
      </p:sp>
      <p:sp>
        <p:nvSpPr>
          <p:cNvPr id="7" name="文本框 6"/>
          <p:cNvSpPr txBox="1"/>
          <p:nvPr/>
        </p:nvSpPr>
        <p:spPr>
          <a:xfrm>
            <a:off x="486410" y="2679700"/>
            <a:ext cx="117760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Problem: </a:t>
            </a:r>
            <a:endParaRPr lang="en-US" altLang="zh-CN" sz="2800"/>
          </a:p>
          <a:p>
            <a:r>
              <a:rPr lang="en-US" altLang="zh-CN" sz="2800"/>
              <a:t>1. The concept of field is often redundant, especially for gauge theory</a:t>
            </a:r>
            <a:endParaRPr lang="en-US" altLang="zh-CN" sz="2800"/>
          </a:p>
          <a:p>
            <a:r>
              <a:rPr lang="en-US" altLang="zh-CN" sz="2800"/>
              <a:t>2. S-matrix is more directly related to observable.  </a:t>
            </a:r>
            <a:endParaRPr lang="en-US" altLang="zh-CN" sz="2800"/>
          </a:p>
        </p:txBody>
      </p:sp>
      <p:sp>
        <p:nvSpPr>
          <p:cNvPr id="8" name="内容占位符 1"/>
          <p:cNvSpPr>
            <a:spLocks noGrp="1"/>
          </p:cNvSpPr>
          <p:nvPr/>
        </p:nvSpPr>
        <p:spPr>
          <a:xfrm>
            <a:off x="556895" y="467029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8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1. Starting from S-matrix/Amplitudes</a:t>
            </a:r>
            <a:endParaRPr lang="en-US" altLang="zh-CN"/>
          </a:p>
          <a:p>
            <a:r>
              <a:rPr lang="en-US" altLang="zh-CN"/>
              <a:t>2. Lorentz symmetry and unitarity </a:t>
            </a:r>
            <a:endParaRPr lang="en-US" altLang="zh-CN"/>
          </a:p>
          <a:p>
            <a:r>
              <a:rPr lang="en-US" altLang="zh-CN"/>
              <a:t>3. Fix amplitudes. </a:t>
            </a:r>
            <a:endParaRPr lang="en-US" altLang="zh-CN"/>
          </a:p>
          <a:p>
            <a:r>
              <a:rPr lang="en-US" altLang="zh-CN"/>
              <a:t>4. Extract the underlying theory 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305435" y="384460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                    Modern View </a:t>
            </a:r>
            <a:endParaRPr lang="en-US" altLang="zh-C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44804"/>
            <a:ext cx="10972800" cy="4525963"/>
          </a:xfrm>
        </p:spPr>
        <p:txBody>
          <a:bodyPr/>
          <a:p>
            <a:r>
              <a:rPr lang="en-US" altLang="zh-CN"/>
              <a:t>1LLT: no-solution for O.S.G (vector boson only)</a:t>
            </a:r>
            <a:endParaRPr lang="en-US" altLang="zh-CN"/>
          </a:p>
          <a:p>
            <a:r>
              <a:rPr lang="en-US" altLang="zh-CN"/>
              <a:t>Solution: add a scalar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Then applying O.S.G on 1LTT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1LLT: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>
                    <a:latin typeface="DejaVu Math TeX Gyre" panose="02000503000000000000" charset="0"/>
                    <a:cs typeface="DejaVu Math TeX Gyre" panose="02000503000000000000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>
                    <a:sym typeface="+mn-ea"/>
                  </a:rPr>
                  <a:t>: VVVV</a:t>
                </a:r>
                <a:endParaRPr lang="zh-CN" altLang="en-US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t="-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截屏2025-07-24 19.34.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55" y="2282825"/>
            <a:ext cx="5927725" cy="689610"/>
          </a:xfrm>
          <a:prstGeom prst="rect">
            <a:avLst/>
          </a:prstGeom>
        </p:spPr>
      </p:pic>
      <p:pic>
        <p:nvPicPr>
          <p:cNvPr id="11" name="图片 10" descr="截屏2025-07-24 19.40.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15" y="3684270"/>
            <a:ext cx="5154295" cy="7232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465695" y="3625850"/>
                <a:ext cx="4064000" cy="57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𝑖𝑗</m:t>
                        </m:r>
                        <m:r>
                          <a:rPr lang="en-US" altLang="zh-CN" sz="2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altLang="zh-CN" sz="2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altLang="zh-CN" sz="2800"/>
                  <a:t> by </a:t>
                </a:r>
                <a:r>
                  <a:rPr lang="en-US" altLang="zh-CN" sz="2800"/>
                  <a:t>permutation</a:t>
                </a:r>
                <a:endParaRPr lang="en-US" altLang="zh-CN" sz="28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695" y="3625850"/>
                <a:ext cx="4064000" cy="5740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5983605" y="486219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solution</a:t>
            </a:r>
            <a:endParaRPr lang="en-US" altLang="zh-CN" sz="2400"/>
          </a:p>
          <a:p>
            <a:r>
              <a:rPr lang="en-US" altLang="zh-CN" sz="2400"/>
              <a:t>only possible if: 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5005705" y="6235700"/>
            <a:ext cx="72732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400" b="1" i="1">
                <a:solidFill>
                  <a:schemeClr val="accent4"/>
                </a:solidFill>
                <a:effectLst/>
              </a:rPr>
              <a:t>“color” number cannot be diagonal basis</a:t>
            </a:r>
            <a:endParaRPr lang="en-US" altLang="zh-CN" sz="2400" b="1" i="1">
              <a:solidFill>
                <a:schemeClr val="accent4"/>
              </a:solidFill>
              <a:effectLst/>
            </a:endParaRPr>
          </a:p>
        </p:txBody>
      </p:sp>
      <p:pic>
        <p:nvPicPr>
          <p:cNvPr id="7" name="图片 6" descr="截屏2025-08-25 21.44.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940" y="5119370"/>
            <a:ext cx="4127500" cy="927100"/>
          </a:xfrm>
          <a:prstGeom prst="rect">
            <a:avLst/>
          </a:prstGeom>
        </p:spPr>
      </p:pic>
      <p:pic>
        <p:nvPicPr>
          <p:cNvPr id="8" name="图片 7" descr="截屏2025-08-25 21.45.02"/>
          <p:cNvPicPr>
            <a:picLocks noChangeAspect="1"/>
          </p:cNvPicPr>
          <p:nvPr/>
        </p:nvPicPr>
        <p:blipFill>
          <a:blip r:embed="rId6"/>
          <a:srcRect b="64806"/>
          <a:stretch>
            <a:fillRect/>
          </a:stretch>
        </p:blipFill>
        <p:spPr>
          <a:xfrm>
            <a:off x="8789670" y="4993005"/>
            <a:ext cx="2740025" cy="520065"/>
          </a:xfrm>
          <a:prstGeom prst="rect">
            <a:avLst/>
          </a:prstGeom>
        </p:spPr>
      </p:pic>
      <p:pic>
        <p:nvPicPr>
          <p:cNvPr id="9" name="图片 8" descr="截屏2025-08-25 21.44.50"/>
          <p:cNvPicPr>
            <a:picLocks noChangeAspect="1"/>
          </p:cNvPicPr>
          <p:nvPr/>
        </p:nvPicPr>
        <p:blipFill>
          <a:blip r:embed="rId7"/>
          <a:srcRect t="7683" r="50411"/>
          <a:stretch>
            <a:fillRect/>
          </a:stretch>
        </p:blipFill>
        <p:spPr>
          <a:xfrm>
            <a:off x="1932940" y="4631690"/>
            <a:ext cx="2909570" cy="480695"/>
          </a:xfrm>
          <a:prstGeom prst="rect">
            <a:avLst/>
          </a:prstGeom>
        </p:spPr>
      </p:pic>
      <p:pic>
        <p:nvPicPr>
          <p:cNvPr id="13" name="图片 12" descr="截屏2025-08-25 21.44.50"/>
          <p:cNvPicPr>
            <a:picLocks noChangeAspect="1"/>
          </p:cNvPicPr>
          <p:nvPr/>
        </p:nvPicPr>
        <p:blipFill>
          <a:blip r:embed="rId7"/>
          <a:srcRect l="80887"/>
          <a:stretch>
            <a:fillRect/>
          </a:stretch>
        </p:blipFill>
        <p:spPr>
          <a:xfrm>
            <a:off x="4842510" y="4631690"/>
            <a:ext cx="112141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430" y="1141730"/>
            <a:ext cx="11407775" cy="5631815"/>
          </a:xfrm>
        </p:spPr>
        <p:txBody>
          <a:bodyPr>
            <a:normAutofit lnSpcReduction="10000"/>
          </a:bodyPr>
          <a:p>
            <a:pPr marL="109855" indent="0">
              <a:buNone/>
            </a:pPr>
            <a:endParaRPr lang="en-US" altLang="zh-CN"/>
          </a:p>
          <a:p>
            <a:r>
              <a:rPr lang="en-US" altLang="zh-CN"/>
              <a:t>General Solution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e.g. </a:t>
            </a:r>
            <a:r>
              <a:rPr lang="en-US" altLang="zh-CN">
                <a:sym typeface="+mn-ea"/>
              </a:rPr>
              <a:t>SU(2),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Finally, Apply O.S.G. on 1LLL</a:t>
            </a:r>
            <a:endParaRPr lang="en-US" altLang="zh-CN"/>
          </a:p>
          <a:p>
            <a:r>
              <a:rPr lang="en-US" altLang="zh-CN"/>
              <a:t>All couplings are fixed by masses, except for scalar self-couplings 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𝑽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𝟐</m:t>
                    </m:r>
                  </m:oMath>
                </a14:m>
                <a:r>
                  <a:rPr lang="en-US" altLang="zh-CN">
                    <a:sym typeface="+mn-ea"/>
                  </a:rPr>
                  <a:t>: VVVV</a:t>
                </a:r>
                <a:endParaRPr lang="en-US" altLang="zh-CN"/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t="-2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截屏2025-07-24 22.37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60" y="3145155"/>
            <a:ext cx="3517900" cy="546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165" y="2872105"/>
            <a:ext cx="2828925" cy="304800"/>
          </a:xfrm>
          <a:prstGeom prst="rect">
            <a:avLst/>
          </a:prstGeom>
        </p:spPr>
      </p:pic>
      <p:pic>
        <p:nvPicPr>
          <p:cNvPr id="9" name="图片 8" descr="截屏2025-07-24 23.03.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80" y="4324985"/>
            <a:ext cx="4279900" cy="1143000"/>
          </a:xfrm>
          <a:prstGeom prst="rect">
            <a:avLst/>
          </a:prstGeom>
        </p:spPr>
      </p:pic>
      <p:pic>
        <p:nvPicPr>
          <p:cNvPr id="19" name="图片 18" descr="截屏2025-08-25 21.45.02"/>
          <p:cNvPicPr>
            <a:picLocks noChangeAspect="1"/>
          </p:cNvPicPr>
          <p:nvPr/>
        </p:nvPicPr>
        <p:blipFill>
          <a:blip r:embed="rId5"/>
          <a:srcRect b="72143"/>
          <a:stretch>
            <a:fillRect/>
          </a:stretch>
        </p:blipFill>
        <p:spPr>
          <a:xfrm>
            <a:off x="3583940" y="1557020"/>
            <a:ext cx="2637155" cy="396240"/>
          </a:xfrm>
          <a:prstGeom prst="rect">
            <a:avLst/>
          </a:prstGeom>
        </p:spPr>
      </p:pic>
      <p:pic>
        <p:nvPicPr>
          <p:cNvPr id="12" name="图片 11" descr="截屏2025-08-25 21.45.02"/>
          <p:cNvPicPr>
            <a:picLocks noChangeAspect="1"/>
          </p:cNvPicPr>
          <p:nvPr/>
        </p:nvPicPr>
        <p:blipFill>
          <a:blip r:embed="rId5"/>
          <a:srcRect t="30619"/>
          <a:stretch>
            <a:fillRect/>
          </a:stretch>
        </p:blipFill>
        <p:spPr>
          <a:xfrm>
            <a:off x="5762625" y="1280160"/>
            <a:ext cx="2560320" cy="9582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16405" y="2827655"/>
            <a:ext cx="57683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</a:t>
            </a:r>
            <a:r>
              <a:rPr lang="en-US" altLang="zh-CN" sz="2400"/>
              <a:t>for            </a:t>
            </a:r>
            <a:endParaRPr lang="en-US" altLang="zh-CN" sz="2400"/>
          </a:p>
          <a:p>
            <a:r>
              <a:rPr lang="en-US" altLang="zh-CN" sz="2400"/>
              <a:t>No diagonal basis, instead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only planar diagrams contribute. </a:t>
            </a:r>
            <a:endParaRPr lang="en-US" altLang="zh-CN" sz="2400"/>
          </a:p>
          <a:p>
            <a:r>
              <a:rPr lang="en-US" altLang="zh-CN" sz="2400"/>
              <a:t> 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450" y="2932430"/>
            <a:ext cx="771525" cy="3333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655" y="2938780"/>
            <a:ext cx="1047750" cy="238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17829"/>
            <a:ext cx="10972800" cy="4525963"/>
          </a:xfrm>
        </p:spPr>
        <p:txBody>
          <a:bodyPr>
            <a:normAutofit lnSpcReduction="10000"/>
          </a:bodyPr>
          <a:p>
            <a:r>
              <a:rPr lang="en-US" altLang="zh-CN"/>
              <a:t>We propose two consistent conditions to construct amplitudes with elementary massive vector bosons and scalars.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We construct possible 3-point&amp;4-point amplitudes, including Goldstone-related. </a:t>
            </a:r>
            <a:endParaRPr lang="en-US" altLang="zh-CN"/>
          </a:p>
          <a:p>
            <a:r>
              <a:rPr lang="en-US" altLang="zh-CN"/>
              <a:t>All couplings can be fixed by particle masses, except for scalar self-couplings</a:t>
            </a:r>
            <a:endParaRPr lang="en-US" altLang="zh-CN"/>
          </a:p>
          <a:p>
            <a:r>
              <a:rPr lang="en-US" altLang="zh-CN"/>
              <a:t>Underlying theories:  </a:t>
            </a:r>
            <a:endParaRPr lang="en-US" altLang="zh-CN"/>
          </a:p>
          <a:p>
            <a:pPr marL="109855" indent="0">
              <a:buNone/>
            </a:pP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      Conclusion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98245" y="2287905"/>
            <a:ext cx="9553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On-shell gauge symmetry(from Lorentz symmetry)</a:t>
            </a:r>
            <a:endParaRPr lang="en-US" altLang="zh-CN" sz="2800"/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strong massive-massless continuation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2028825" y="5672455"/>
            <a:ext cx="9553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Gauge theory with S.S.B. (e.g. Higgs mechanism)</a:t>
            </a:r>
            <a:endParaRPr lang="en-US" altLang="zh-CN" sz="2800"/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Stuckelberg mechanism: no dynamic Goldstone</a:t>
            </a:r>
            <a:endParaRPr lang="en-US" altLang="zh-CN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截屏2025-07-21 15.52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646430"/>
            <a:ext cx="9078595" cy="278257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Particle as unitarity irreducible representation of Lorentz group</a:t>
            </a:r>
            <a:endParaRPr lang="en-US" altLang="zh-CN"/>
          </a:p>
          <a:p>
            <a:r>
              <a:rPr lang="en-US" altLang="zh-CN"/>
              <a:t>Massless spin-1 particle transforms as</a:t>
            </a:r>
            <a:endParaRPr lang="en-US" altLang="zh-CN"/>
          </a:p>
          <a:p>
            <a:r>
              <a:rPr lang="en-US" altLang="zh-CN"/>
              <a:t>Leading to 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192723"/>
            <a:ext cx="10972800" cy="1143000"/>
          </a:xfrm>
        </p:spPr>
        <p:txBody>
          <a:bodyPr/>
          <a:p>
            <a:r>
              <a:rPr lang="en-US" altLang="zh-CN"/>
              <a:t>                Modern View Beginning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29655" y="1241425"/>
            <a:ext cx="559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S. Weinberg,  Phys.Rev. 135 (1964) B1049-B1056</a:t>
            </a:r>
            <a:endParaRPr lang="en-US" altLang="zh-CN"/>
          </a:p>
        </p:txBody>
      </p:sp>
      <p:pic>
        <p:nvPicPr>
          <p:cNvPr id="8" name="图片 7" descr="截屏2025-07-21 16.15.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20" y="3823970"/>
            <a:ext cx="2559685" cy="636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81480" y="4855210"/>
            <a:ext cx="8354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 Ward identity/on-shell gauge symmetry:</a:t>
            </a:r>
            <a:endParaRPr lang="en-US" altLang="zh-CN" sz="2400"/>
          </a:p>
          <a:p>
            <a:r>
              <a:rPr lang="en-US" altLang="zh-CN" sz="2400"/>
              <a:t>2. Charge conservation(equivalent principle for spin-2)</a:t>
            </a:r>
            <a:endParaRPr lang="en-US" altLang="zh-CN" sz="2400"/>
          </a:p>
          <a:p>
            <a:r>
              <a:rPr lang="en-US" altLang="zh-CN" sz="2400"/>
              <a:t>3. No non-trivial interactions for spin &gt; 2</a:t>
            </a:r>
            <a:endParaRPr lang="en-US" altLang="zh-CN" sz="2400"/>
          </a:p>
        </p:txBody>
      </p:sp>
      <p:pic>
        <p:nvPicPr>
          <p:cNvPr id="11" name="图片 10" descr="截屏2025-07-21 16.21.13"/>
          <p:cNvPicPr>
            <a:picLocks noChangeAspect="1"/>
          </p:cNvPicPr>
          <p:nvPr/>
        </p:nvPicPr>
        <p:blipFill>
          <a:blip r:embed="rId3"/>
          <a:srcRect l="1639" b="16042"/>
          <a:stretch>
            <a:fillRect/>
          </a:stretch>
        </p:blipFill>
        <p:spPr>
          <a:xfrm>
            <a:off x="8087995" y="4830445"/>
            <a:ext cx="1948180" cy="436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5377180"/>
          </a:xfrm>
        </p:spPr>
        <p:txBody>
          <a:bodyPr>
            <a:normAutofit lnSpcReduction="10000"/>
          </a:bodyPr>
          <a:p>
            <a:r>
              <a:rPr lang="en-US" altLang="zh-CN"/>
              <a:t> Lorentz sym -&gt; little group scaling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Unitarity&amp;locality -&gt; </a:t>
            </a:r>
            <a:r>
              <a:rPr lang="en-US" altLang="zh-CN" i="1"/>
              <a:t>Consistent factorization</a:t>
            </a:r>
            <a:r>
              <a:rPr lang="en-US" altLang="zh-CN"/>
              <a:t> </a:t>
            </a:r>
            <a:r>
              <a:rPr lang="en-US" altLang="zh-CN"/>
              <a:t>for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Key: Lorentz sym&amp;Unitarity&amp;locality encoded in amplitudes</a:t>
            </a:r>
            <a:endParaRPr lang="en-US" altLang="zh-CN"/>
          </a:p>
          <a:p>
            <a:r>
              <a:rPr lang="en-US" altLang="zh-CN"/>
              <a:t>Other conclusions:  equivalence principle for spin-2;  no non-trivial S-matrix for spin &gt; 2; etc </a:t>
            </a:r>
            <a:endParaRPr lang="en-US" altLang="zh-CN"/>
          </a:p>
          <a:p>
            <a:pPr marL="109855" indent="0">
              <a:buNone/>
            </a:pP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Modern View: Yang-Mills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截屏2025-07-21 18.33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015" y="4204970"/>
            <a:ext cx="5829300" cy="660400"/>
          </a:xfrm>
          <a:prstGeom prst="rect">
            <a:avLst/>
          </a:prstGeom>
        </p:spPr>
      </p:pic>
      <p:pic>
        <p:nvPicPr>
          <p:cNvPr id="15" name="图片 14" descr="截屏2025-07-21 18.38.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115" y="3515995"/>
            <a:ext cx="2969260" cy="5302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11745" y="4204970"/>
            <a:ext cx="5404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Jacob identity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Construct Yang-Mills theory</a:t>
            </a:r>
            <a:endParaRPr lang="en-US" altLang="zh-CN" sz="2400"/>
          </a:p>
        </p:txBody>
      </p:sp>
      <p:pic>
        <p:nvPicPr>
          <p:cNvPr id="12" name="图片 11" descr="截屏2025-07-21 18.08.00"/>
          <p:cNvPicPr>
            <a:picLocks noChangeAspect="1"/>
          </p:cNvPicPr>
          <p:nvPr/>
        </p:nvPicPr>
        <p:blipFill>
          <a:blip r:embed="rId3"/>
          <a:srcRect l="995" t="9776" r="74723" b="60769"/>
          <a:stretch>
            <a:fillRect/>
          </a:stretch>
        </p:blipFill>
        <p:spPr>
          <a:xfrm>
            <a:off x="1069340" y="2439035"/>
            <a:ext cx="2493645" cy="593090"/>
          </a:xfrm>
          <a:prstGeom prst="rect">
            <a:avLst/>
          </a:prstGeom>
        </p:spPr>
      </p:pic>
      <p:pic>
        <p:nvPicPr>
          <p:cNvPr id="13" name="图片 12" descr="截屏2025-07-21 18.08.00"/>
          <p:cNvPicPr>
            <a:picLocks noChangeAspect="1"/>
          </p:cNvPicPr>
          <p:nvPr/>
        </p:nvPicPr>
        <p:blipFill>
          <a:blip r:embed="rId3"/>
          <a:srcRect l="25790" t="60769"/>
          <a:stretch>
            <a:fillRect/>
          </a:stretch>
        </p:blipFill>
        <p:spPr>
          <a:xfrm>
            <a:off x="3782060" y="1969770"/>
            <a:ext cx="7621270" cy="789940"/>
          </a:xfrm>
          <a:prstGeom prst="rect">
            <a:avLst/>
          </a:prstGeom>
        </p:spPr>
      </p:pic>
      <p:pic>
        <p:nvPicPr>
          <p:cNvPr id="11" name="图片 10" descr="截屏2025-07-21 18.08.00"/>
          <p:cNvPicPr>
            <a:picLocks noChangeAspect="1"/>
          </p:cNvPicPr>
          <p:nvPr/>
        </p:nvPicPr>
        <p:blipFill>
          <a:blip r:embed="rId3"/>
          <a:srcRect l="25790" t="1734" b="49290"/>
          <a:stretch>
            <a:fillRect/>
          </a:stretch>
        </p:blipFill>
        <p:spPr>
          <a:xfrm>
            <a:off x="3782060" y="2529840"/>
            <a:ext cx="7621270" cy="986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109855" indent="0">
              <a:buNone/>
            </a:pP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Earliest similar attempts for massive amplitudes started in 1970s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Basic method: perturbative unitarity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altLang="zh-CN"/>
              <a:t>              Modern View: Massive-1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0565" y="1140460"/>
            <a:ext cx="8842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J. M. Cornwall, D. N. Levin, and G. Tiktopoulos, Phys. Rev. Lett. 30, 1268 (1973)</a:t>
            </a:r>
            <a:endParaRPr lang="en-US" altLang="zh-CN"/>
          </a:p>
          <a:p>
            <a:r>
              <a:rPr lang="en-US" altLang="zh-CN">
                <a:sym typeface="+mn-ea"/>
              </a:rPr>
              <a:t>J. M. Cornwall, D. N. Levin, and G. Tiktopoulos,</a:t>
            </a:r>
            <a:r>
              <a:rPr lang="en-US" altLang="zh-CN"/>
              <a:t>Phys. Rev. D 10, 1145 (1974),</a:t>
            </a:r>
            <a:endParaRPr lang="en-US" altLang="zh-CN"/>
          </a:p>
          <a:p>
            <a:r>
              <a:rPr lang="en-US" altLang="zh-CN"/>
              <a:t>C.H. Llewellyn Smith, Phys.Lett.B 46 (1973) 233-236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546860" y="3484880"/>
            <a:ext cx="103993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write down all possible Lagrangian terms for interactions with massive vector bosons and scalars</a:t>
            </a:r>
            <a:endParaRPr lang="en-US" altLang="zh-CN" sz="2800"/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Perturbative unitarity constrains  the couplings </a:t>
            </a:r>
            <a:endParaRPr lang="en-US" altLang="zh-CN" sz="2800"/>
          </a:p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/>
              <a:t>Result: gauge theory with spontaneous symmetry breaking.</a:t>
            </a:r>
            <a:endParaRPr lang="en-US" altLang="zh-CN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/>
              <a:t> After spinor formalism</a:t>
            </a:r>
            <a:endParaRPr lang="en-US" altLang="zh-CN"/>
          </a:p>
          <a:p>
            <a:r>
              <a:rPr lang="en-US" altLang="zh-CN"/>
              <a:t> Classify all 3-point amplitudes						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match with massless limits(UV/IR)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Construct 4-point amplitudes 						   </a:t>
            </a:r>
            <a:endParaRPr lang="en-US" altLang="zh-CN"/>
          </a:p>
          <a:p>
            <a:pPr marL="109855" indent="0">
              <a:buNone/>
            </a:pPr>
            <a:r>
              <a:rPr lang="en-US" altLang="zh-CN"/>
              <a:t>   apply perturbative unitarity     						           </a:t>
            </a:r>
            <a:endParaRPr lang="en-US" altLang="zh-CN"/>
          </a:p>
          <a:p>
            <a:pPr marL="109855" indent="0">
              <a:buNone/>
            </a:pPr>
            <a:r>
              <a:rPr lang="en-US" altLang="zh-CN"/>
              <a:t>   obtain gauge theories with Higgs mechanism	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Generally corresponds to the method with Lagrangian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            Modern View: Massive-2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214235" y="1417955"/>
            <a:ext cx="45091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E. Conde and A. Marzolla, 1601.08113</a:t>
            </a:r>
            <a:endParaRPr lang="en-US" altLang="zh-CN"/>
          </a:p>
          <a:p>
            <a:r>
              <a:rPr lang="en-US" altLang="zh-CN"/>
              <a:t>S. Y. Choi and J. H. Jeong, 2111.08236</a:t>
            </a:r>
            <a:endParaRPr lang="en-US" altLang="zh-CN"/>
          </a:p>
          <a:p>
            <a:r>
              <a:rPr lang="en-US" altLang="zh-CN">
                <a:sym typeface="+mn-ea"/>
              </a:rPr>
              <a:t>N. Arkani-Hamed, T.-C. Huang, and Y.-t. Huang, 1709.04891</a:t>
            </a:r>
            <a:endParaRPr lang="en-US" altLang="zh-CN"/>
          </a:p>
          <a:p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171565" y="1694815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3-point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177405" y="2967990"/>
            <a:ext cx="5014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B. Bachu and etc. 2305.02502&amp;1912.04334</a:t>
            </a:r>
            <a:endParaRPr lang="en-US" altLang="zh-CN"/>
          </a:p>
          <a:p>
            <a:r>
              <a:rPr lang="en-US" altLang="zh-CN"/>
              <a:t>D. Liu and Z. Yin, 2204.13119</a:t>
            </a:r>
            <a:endParaRPr lang="en-US" altLang="zh-CN"/>
          </a:p>
          <a:p>
            <a:r>
              <a:rPr lang="en-US" altLang="zh-CN"/>
              <a:t>H.-Y. Lai, D. Liu, and J. Terning, 2312.11621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277610" y="3060700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4-point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Status quo: the main method is </a:t>
            </a:r>
            <a:r>
              <a:rPr lang="en-US" altLang="zh-CN"/>
              <a:t>still  perturbative unitarity, the same as in 50 years ago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Problem: the core of Higgs mechanism not taken into account:</a:t>
            </a:r>
            <a:endParaRPr lang="en-US" altLang="zh-CN"/>
          </a:p>
          <a:p>
            <a:pPr marL="109855" indent="0">
              <a:buNone/>
            </a:pPr>
            <a:r>
              <a:rPr lang="en-US" altLang="zh-CN"/>
              <a:t>               Goldstone eaten by gauge boson(at least for 4-point )</a:t>
            </a:r>
            <a:endParaRPr lang="en-US" altLang="zh-CN"/>
          </a:p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Motivation for  Massive Case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83995" y="2398395"/>
            <a:ext cx="10366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800"/>
              <a:t> 3-point amplitudes are relative complete</a:t>
            </a:r>
            <a:endParaRPr lang="en-US" altLang="zh-CN" sz="2800"/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800"/>
              <a:t> 4-point requires computation off-shell(energy increasing)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1390015" y="4777105"/>
            <a:ext cx="10366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800"/>
              <a:t> Why additional degree of freedom from massless?</a:t>
            </a:r>
            <a:endParaRPr lang="en-US" altLang="zh-CN" sz="2800"/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800"/>
              <a:t> Precise cancellation indicates symmetry, what symmetry?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2684463"/>
            <a:ext cx="10972800" cy="1143000"/>
          </a:xfrm>
        </p:spPr>
        <p:txBody>
          <a:bodyPr>
            <a:normAutofit fontScale="90000"/>
          </a:bodyPr>
          <a:p>
            <a:r>
              <a:rPr lang="en-US" altLang="zh-CN"/>
              <a:t>           2.  Consistent Conditions </a:t>
            </a:r>
            <a:r>
              <a:rPr lang="en-US" altLang="zh-CN">
                <a:sym typeface="+mn-ea"/>
              </a:rPr>
              <a:t>for</a:t>
            </a:r>
            <a:r>
              <a:rPr lang="en-US" altLang="zh-CN"/>
              <a:t>                        </a:t>
            </a:r>
            <a:br>
              <a:rPr lang="en-US" altLang="zh-CN"/>
            </a:br>
            <a:r>
              <a:rPr lang="en-US" altLang="zh-CN"/>
              <a:t>                 Massive Amplitudes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40C8FC-E8FD-46E9-9EC7-B3ACA1EBAD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60343C-95A8-4977-91BE-EBA6DE94D9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FmMDA1ZjJlZmJjNTYzOGRhMjBkYjFhZjk4NTkzMWY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8530</Words>
  <Application>WPS 演示</Application>
  <PresentationFormat>宽屏</PresentationFormat>
  <Paragraphs>611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4" baseType="lpstr">
      <vt:lpstr>Arial</vt:lpstr>
      <vt:lpstr>宋体</vt:lpstr>
      <vt:lpstr>Wingdings</vt:lpstr>
      <vt:lpstr>Wingdings 3</vt:lpstr>
      <vt:lpstr>Verdana</vt:lpstr>
      <vt:lpstr>Wingdings 2</vt:lpstr>
      <vt:lpstr>Wingdings</vt:lpstr>
      <vt:lpstr>Lucida Sans Unicode</vt:lpstr>
      <vt:lpstr>苹方-简</vt:lpstr>
      <vt:lpstr>黑体</vt:lpstr>
      <vt:lpstr>汉仪中黑KW</vt:lpstr>
      <vt:lpstr>微软雅黑</vt:lpstr>
      <vt:lpstr>汉仪旗黑</vt:lpstr>
      <vt:lpstr>宋体</vt:lpstr>
      <vt:lpstr>Arial Unicode MS</vt:lpstr>
      <vt:lpstr>等线</vt:lpstr>
      <vt:lpstr>汉仪中等线KW</vt:lpstr>
      <vt:lpstr>DejaVu Math TeX Gyre</vt:lpstr>
      <vt:lpstr>Calibri</vt:lpstr>
      <vt:lpstr>Helvetica Neue</vt:lpstr>
      <vt:lpstr>汉仪书宋二KW</vt:lpstr>
      <vt:lpstr>聚合</vt:lpstr>
      <vt:lpstr>Constructing Massive Vector amplitudes </vt:lpstr>
      <vt:lpstr>                     Table of Content</vt:lpstr>
      <vt:lpstr>            Traditional View of QFT </vt:lpstr>
      <vt:lpstr>                Modern View Beginning</vt:lpstr>
      <vt:lpstr>               Modern View: Yang-Mills</vt:lpstr>
      <vt:lpstr>              Modern View: Massive-1</vt:lpstr>
      <vt:lpstr>             Modern View: Massive-2</vt:lpstr>
      <vt:lpstr>           Motivation for  Massive Case</vt:lpstr>
      <vt:lpstr>           2.  Consistent Conditions for                                          Massive Amplitudes</vt:lpstr>
      <vt:lpstr>             Condition-1: gauge symmetry</vt:lpstr>
      <vt:lpstr>           Physical origin of OGS</vt:lpstr>
      <vt:lpstr>              Physical origin of OGS</vt:lpstr>
      <vt:lpstr>         Physical origin of OGS: Solution</vt:lpstr>
      <vt:lpstr>  Physical origin of OGS: degrees of freedom</vt:lpstr>
      <vt:lpstr>    Physical origin of OGS: Lagrangian</vt:lpstr>
      <vt:lpstr>   Consistent Condition-2: Elementary Particle  </vt:lpstr>
      <vt:lpstr>       3.  Constructing Massive Amplitudes</vt:lpstr>
      <vt:lpstr>       5-component formalism for amplitudes </vt:lpstr>
      <vt:lpstr>          Methods of Constructing Amplitudes</vt:lpstr>
      <vt:lpstr>            Construct 3-point: massless   </vt:lpstr>
      <vt:lpstr>           Construct Massive SSV</vt:lpstr>
      <vt:lpstr>          Construct Massive SVV</vt:lpstr>
      <vt:lpstr>            Construct Massive VVV</vt:lpstr>
      <vt:lpstr>     Construct Massive VVV: Special cases</vt:lpstr>
      <vt:lpstr>           Construct 4-point Amplitude</vt:lpstr>
      <vt:lpstr>              : VVVV from VVS</vt:lpstr>
      <vt:lpstr>     : VVSS from VVS and SSS</vt:lpstr>
      <vt:lpstr>   : VVSS from VVS、SSV&amp;SSS</vt:lpstr>
      <vt:lpstr>                : VVVV</vt:lpstr>
      <vt:lpstr>                     : VVVV</vt:lpstr>
      <vt:lpstr>   : VVVV</vt:lpstr>
      <vt:lpstr>                    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xj</dc:creator>
  <cp:lastModifiedBy>谌俊谋</cp:lastModifiedBy>
  <cp:revision>1594</cp:revision>
  <dcterms:created xsi:type="dcterms:W3CDTF">2025-08-26T08:01:52Z</dcterms:created>
  <dcterms:modified xsi:type="dcterms:W3CDTF">2025-08-26T08:01:52Z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0C9E911688784FF59252F70A393A8F8E_12</vt:lpwstr>
  </property>
  <property fmtid="{D5CDD505-2E9C-101B-9397-08002B2CF9AE}" pid="3" name="KSOProductBuildVer">
    <vt:lpwstr>2052-7.4.1.8983</vt:lpwstr>
  </property>
</Properties>
</file>