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9" r:id="rId6"/>
    <p:sldId id="260" r:id="rId7"/>
    <p:sldId id="263" r:id="rId8"/>
    <p:sldId id="262" r:id="rId9"/>
    <p:sldId id="272" r:id="rId10"/>
    <p:sldId id="265" r:id="rId11"/>
    <p:sldId id="271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DBA2F-130B-43D2-AD6E-871DBC2151AF}" type="datetimeFigureOut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41FE2-6A08-464C-8894-8AACCB683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181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FF6C3-414F-4105-8F83-F293B40ABC58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940" y="0"/>
            <a:ext cx="1972060" cy="116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48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66100-A40A-4120-82A8-E314EBB0EFFC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747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9A78-F7D1-4680-AC9D-0879B37A4A60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35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940" y="0"/>
            <a:ext cx="1972060" cy="116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73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9C8B-85D8-482B-9490-E2B2811CA90B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88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2E3F-EF4E-4840-8EAE-2478E0887E36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874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1D98B-94DB-4B49-9E4C-BD1BA9FF1DD5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253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426A8-C51A-4A79-863F-35B091D9D23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940" y="0"/>
            <a:ext cx="1972060" cy="116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3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39A5-6A5F-4F3C-AC49-7A94CC868ADE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940" y="0"/>
            <a:ext cx="1972060" cy="116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05D6A-32B5-4289-8C55-A4B1399CA7C8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3538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A10B2-0FA9-448F-86EA-4C9F9E4D8A27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585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4F79-D780-4849-9D13-8837CF715DF9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6D964-83D9-445A-9ED4-5D19B7BDB8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850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>
            <a:spLocks/>
          </p:cNvSpPr>
          <p:nvPr/>
        </p:nvSpPr>
        <p:spPr>
          <a:xfrm>
            <a:off x="921327" y="1833707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6600" dirty="0" smtClean="0">
                <a:latin typeface="Arial Rounded MT Bold" panose="020F0704030504030204" pitchFamily="34" charset="0"/>
              </a:rPr>
              <a:t>LED Calibration of EBU </a:t>
            </a:r>
            <a:endParaRPr lang="zh-CN" altLang="en-US" sz="6600" dirty="0">
              <a:latin typeface="Arial Rounded MT Bold" panose="020F0704030504030204" pitchFamily="34" charset="0"/>
            </a:endParaRPr>
          </a:p>
        </p:txBody>
      </p:sp>
      <p:sp>
        <p:nvSpPr>
          <p:cNvPr id="3" name="内容占位符 4"/>
          <p:cNvSpPr txBox="1">
            <a:spLocks/>
          </p:cNvSpPr>
          <p:nvPr/>
        </p:nvSpPr>
        <p:spPr>
          <a:xfrm>
            <a:off x="8153400" y="4236316"/>
            <a:ext cx="3401291" cy="116695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dirty="0" smtClean="0">
                <a:latin typeface="Arial Rounded MT Bold" panose="020F0704030504030204" pitchFamily="34" charset="0"/>
              </a:rPr>
              <a:t>——Liu </a:t>
            </a:r>
            <a:r>
              <a:rPr lang="en-US" altLang="zh-CN" dirty="0" err="1" smtClean="0">
                <a:latin typeface="Arial Rounded MT Bold" panose="020F0704030504030204" pitchFamily="34" charset="0"/>
              </a:rPr>
              <a:t>Danning</a:t>
            </a:r>
            <a:endParaRPr lang="en-US" altLang="zh-CN" dirty="0" smtClean="0">
              <a:latin typeface="Arial Rounded MT Bold" panose="020F07040305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dirty="0" smtClean="0">
                <a:latin typeface="Arial Rounded MT Bold" panose="020F0704030504030204" pitchFamily="34" charset="0"/>
              </a:rPr>
              <a:t>2019.08.21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2E145-835B-4105-845A-AC0B2E4BCE5B}" type="datetime1">
              <a:rPr lang="zh-CN" altLang="en-US" sz="1600" smtClean="0"/>
              <a:t>2019/8/21</a:t>
            </a:fld>
            <a:endParaRPr lang="zh-CN" altLang="en-US" sz="1600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z="1600" smtClean="0"/>
              <a:t>1</a:t>
            </a:fld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19887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Conclusion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210 channels respond to LED</a:t>
            </a:r>
          </a:p>
          <a:p>
            <a:pPr marL="0" indent="0">
              <a:buNone/>
            </a:pPr>
            <a:endParaRPr lang="en-US" altLang="zh-CN" dirty="0" smtClean="0">
              <a:latin typeface="Arial Rounded MT Bold" panose="020F0704030504030204" pitchFamily="34" charset="0"/>
            </a:endParaRPr>
          </a:p>
          <a:p>
            <a:r>
              <a:rPr lang="en-US" altLang="zh-CN" dirty="0" smtClean="0">
                <a:latin typeface="Arial Rounded MT Bold" panose="020F0704030504030204" pitchFamily="34" charset="0"/>
              </a:rPr>
              <a:t>In most channels, the ratio of high gain and low gain focus on near 35</a:t>
            </a:r>
          </a:p>
          <a:p>
            <a:pPr marL="0" indent="0">
              <a:buNone/>
            </a:pPr>
            <a:endParaRPr lang="en-US" altLang="zh-CN" dirty="0" smtClean="0">
              <a:latin typeface="Arial Rounded MT Bold" panose="020F0704030504030204" pitchFamily="34" charset="0"/>
            </a:endParaRPr>
          </a:p>
          <a:p>
            <a:r>
              <a:rPr lang="en-US" altLang="zh-CN" dirty="0" smtClean="0">
                <a:latin typeface="Arial Rounded MT Bold" panose="020F0704030504030204" pitchFamily="34" charset="0"/>
              </a:rPr>
              <a:t>The linearity range of High Gain is </a:t>
            </a:r>
            <a:r>
              <a:rPr lang="en-US" altLang="zh-CN" dirty="0" smtClean="0">
                <a:latin typeface="Arial Rounded MT Bold" panose="020F0704030504030204" pitchFamily="34" charset="0"/>
              </a:rPr>
              <a:t>2500ADC</a:t>
            </a:r>
          </a:p>
          <a:p>
            <a:endParaRPr lang="en-US" altLang="zh-CN" dirty="0">
              <a:latin typeface="Arial Rounded MT Bold" panose="020F0704030504030204" pitchFamily="34" charset="0"/>
            </a:endParaRPr>
          </a:p>
          <a:p>
            <a:r>
              <a:rPr lang="en-US" altLang="zh-CN" dirty="0" smtClean="0">
                <a:latin typeface="Arial Rounded MT Bold" panose="020F0704030504030204" pitchFamily="34" charset="0"/>
              </a:rPr>
              <a:t>Crosstalk </a:t>
            </a:r>
            <a:r>
              <a:rPr lang="en-US" altLang="zh-CN" dirty="0" smtClean="0">
                <a:latin typeface="Arial Rounded MT Bold" panose="020F0704030504030204" pitchFamily="34" charset="0"/>
              </a:rPr>
              <a:t>between center channel and upper channel is more obvious</a:t>
            </a:r>
            <a:endParaRPr lang="en-US" altLang="zh-CN" dirty="0" smtClean="0">
              <a:latin typeface="Arial Rounded MT Bold" panose="020F070403050403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073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Conclusion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210 channels respond to LED</a:t>
            </a:r>
          </a:p>
          <a:p>
            <a:pPr marL="0" indent="0">
              <a:buNone/>
            </a:pPr>
            <a:endParaRPr lang="en-US" altLang="zh-CN" dirty="0" smtClean="0">
              <a:latin typeface="Arial Rounded MT Bold" panose="020F0704030504030204" pitchFamily="34" charset="0"/>
            </a:endParaRPr>
          </a:p>
          <a:p>
            <a:r>
              <a:rPr lang="en-US" altLang="zh-CN" dirty="0" smtClean="0">
                <a:latin typeface="Arial Rounded MT Bold" panose="020F0704030504030204" pitchFamily="34" charset="0"/>
              </a:rPr>
              <a:t>In most channels, the ratio of high gain and low gain focus on near 35</a:t>
            </a:r>
          </a:p>
          <a:p>
            <a:pPr marL="0" indent="0">
              <a:buNone/>
            </a:pPr>
            <a:endParaRPr lang="en-US" altLang="zh-CN" dirty="0" smtClean="0">
              <a:latin typeface="Arial Rounded MT Bold" panose="020F0704030504030204" pitchFamily="34" charset="0"/>
            </a:endParaRPr>
          </a:p>
          <a:p>
            <a:r>
              <a:rPr lang="en-US" altLang="zh-CN" dirty="0" smtClean="0">
                <a:latin typeface="Arial Rounded MT Bold" panose="020F0704030504030204" pitchFamily="34" charset="0"/>
              </a:rPr>
              <a:t>The linearity range of High Gain is </a:t>
            </a:r>
            <a:r>
              <a:rPr lang="en-US" altLang="zh-CN" dirty="0" smtClean="0">
                <a:latin typeface="Arial Rounded MT Bold" panose="020F0704030504030204" pitchFamily="34" charset="0"/>
              </a:rPr>
              <a:t>2500ADC</a:t>
            </a:r>
          </a:p>
          <a:p>
            <a:endParaRPr lang="en-US" altLang="zh-CN" dirty="0">
              <a:latin typeface="Arial Rounded MT Bold" panose="020F0704030504030204" pitchFamily="34" charset="0"/>
            </a:endParaRPr>
          </a:p>
          <a:p>
            <a:r>
              <a:rPr lang="en-US" altLang="zh-CN" dirty="0">
                <a:latin typeface="Arial Rounded MT Bold" panose="020F0704030504030204" pitchFamily="34" charset="0"/>
              </a:rPr>
              <a:t>Crosstalk between center channel and upper channel is more obvious</a:t>
            </a:r>
          </a:p>
          <a:p>
            <a:endParaRPr lang="en-US" altLang="zh-CN" dirty="0" smtClean="0">
              <a:latin typeface="Arial Rounded MT Bold" panose="020F070403050403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6833910" y="5829323"/>
            <a:ext cx="4347949" cy="105405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6000" dirty="0" smtClean="0">
                <a:solidFill>
                  <a:srgbClr val="FFC000"/>
                </a:solidFill>
                <a:latin typeface="Arial Rounded MT Bold" panose="020F0704030504030204" pitchFamily="34" charset="0"/>
              </a:rPr>
              <a:t>Thank you</a:t>
            </a:r>
            <a:endParaRPr lang="zh-CN" altLang="en-US" sz="6000" dirty="0">
              <a:solidFill>
                <a:srgbClr val="FFC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07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Outline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EBU(</a:t>
            </a:r>
            <a:r>
              <a:rPr lang="en-US" altLang="zh-CN" dirty="0" err="1" smtClean="0">
                <a:latin typeface="Arial Rounded MT Bold" panose="020F0704030504030204" pitchFamily="34" charset="0"/>
              </a:rPr>
              <a:t>Ecal</a:t>
            </a:r>
            <a:r>
              <a:rPr lang="en-US" altLang="zh-CN" dirty="0" smtClean="0">
                <a:latin typeface="Arial Rounded MT Bold" panose="020F0704030504030204" pitchFamily="34" charset="0"/>
              </a:rPr>
              <a:t> basic unit) single layer structure</a:t>
            </a:r>
          </a:p>
          <a:p>
            <a:endParaRPr lang="en-US" altLang="zh-CN" dirty="0">
              <a:latin typeface="Arial Rounded MT Bold" panose="020F0704030504030204" pitchFamily="34" charset="0"/>
            </a:endParaRPr>
          </a:p>
          <a:p>
            <a:r>
              <a:rPr lang="en-US" altLang="zh-CN" dirty="0" smtClean="0">
                <a:latin typeface="Arial Rounded MT Bold" panose="020F0704030504030204" pitchFamily="34" charset="0"/>
              </a:rPr>
              <a:t>LED Calibration</a:t>
            </a:r>
          </a:p>
          <a:p>
            <a:endParaRPr lang="en-US" altLang="zh-CN" dirty="0">
              <a:latin typeface="Arial Rounded MT Bold" panose="020F0704030504030204" pitchFamily="34" charset="0"/>
            </a:endParaRPr>
          </a:p>
          <a:p>
            <a:r>
              <a:rPr lang="en-US" altLang="zh-CN" dirty="0" smtClean="0">
                <a:latin typeface="Arial Rounded MT Bold" panose="020F0704030504030204" pitchFamily="34" charset="0"/>
              </a:rPr>
              <a:t>Crosstalk analysis</a:t>
            </a:r>
          </a:p>
          <a:p>
            <a:endParaRPr lang="en-US" altLang="zh-CN" dirty="0">
              <a:latin typeface="Arial Rounded MT Bold" panose="020F0704030504030204" pitchFamily="34" charset="0"/>
            </a:endParaRPr>
          </a:p>
          <a:p>
            <a:r>
              <a:rPr lang="en-US" altLang="zh-CN" dirty="0" smtClean="0">
                <a:latin typeface="Arial Rounded MT Bold" panose="020F0704030504030204" pitchFamily="34" charset="0"/>
              </a:rPr>
              <a:t>Conclusion 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E0CED-6E6D-4724-890A-E83C60C7A972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79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EBU single layer structure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3</a:t>
            </a:fld>
            <a:endParaRPr lang="zh-CN" altLang="en-US"/>
          </a:p>
        </p:txBody>
      </p:sp>
      <p:pic>
        <p:nvPicPr>
          <p:cNvPr id="6" name="内容占位符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4345324" cy="3258993"/>
          </a:xfrm>
          <a:prstGeom prst="rect">
            <a:avLst/>
          </a:prstGeom>
        </p:spPr>
      </p:pic>
      <p:pic>
        <p:nvPicPr>
          <p:cNvPr id="7" name="内容占位符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368" y="1690688"/>
            <a:ext cx="4980432" cy="3060192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1787236" y="1690688"/>
            <a:ext cx="2244437" cy="4567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Scintillator Side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7488381" y="1690687"/>
            <a:ext cx="2244437" cy="4567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Electronics side</a:t>
            </a:r>
            <a:endParaRPr lang="zh-CN" altLang="en-US" dirty="0"/>
          </a:p>
        </p:txBody>
      </p:sp>
      <p:sp>
        <p:nvSpPr>
          <p:cNvPr id="10" name="内容占位符 2"/>
          <p:cNvSpPr txBox="1">
            <a:spLocks/>
          </p:cNvSpPr>
          <p:nvPr/>
        </p:nvSpPr>
        <p:spPr>
          <a:xfrm>
            <a:off x="671946" y="5028045"/>
            <a:ext cx="10868890" cy="13283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 smtClean="0">
                <a:latin typeface="Arial Rounded MT Bold" panose="020F0704030504030204" pitchFamily="34" charset="0"/>
              </a:rPr>
              <a:t>210 channels readout with 6 SP2E chips</a:t>
            </a:r>
          </a:p>
          <a:p>
            <a:r>
              <a:rPr lang="en-US" altLang="zh-CN" sz="2400" dirty="0" smtClean="0">
                <a:latin typeface="Arial Rounded MT Bold" panose="020F0704030504030204" pitchFamily="34" charset="0"/>
              </a:rPr>
              <a:t>LED calibration can achieve</a:t>
            </a:r>
          </a:p>
          <a:p>
            <a:r>
              <a:rPr lang="en-US" altLang="zh-CN" sz="2400" dirty="0" smtClean="0">
                <a:latin typeface="Arial Rounded MT Bold" panose="020F0704030504030204" pitchFamily="34" charset="0"/>
              </a:rPr>
              <a:t>Total thickness is controlled under 6mm(&lt;1mm deviation) </a:t>
            </a:r>
            <a:r>
              <a:rPr lang="en-US" altLang="zh-CN" sz="24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excluding DIF </a:t>
            </a:r>
            <a:r>
              <a:rPr lang="en-US" altLang="zh-CN" sz="2400" dirty="0" smtClean="0">
                <a:latin typeface="Arial Rounded MT Bold" panose="020F0704030504030204" pitchFamily="34" charset="0"/>
              </a:rPr>
              <a:t>board</a:t>
            </a:r>
            <a:endParaRPr lang="zh-CN" altLang="en-US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5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LED Calibration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4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7325"/>
          <a:stretch/>
        </p:blipFill>
        <p:spPr>
          <a:xfrm>
            <a:off x="7066410" y="3322637"/>
            <a:ext cx="4910255" cy="3033713"/>
          </a:xfrm>
          <a:prstGeom prst="rect">
            <a:avLst/>
          </a:prstGeom>
        </p:spPr>
      </p:pic>
      <p:sp>
        <p:nvSpPr>
          <p:cNvPr id="13" name="内容占位符 5"/>
          <p:cNvSpPr txBox="1">
            <a:spLocks noGrp="1"/>
          </p:cNvSpPr>
          <p:nvPr>
            <p:ph idx="1"/>
          </p:nvPr>
        </p:nvSpPr>
        <p:spPr>
          <a:xfrm>
            <a:off x="727364" y="1690688"/>
            <a:ext cx="6961910" cy="1862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2400" dirty="0" smtClean="0">
                <a:latin typeface="Arial Rounded MT Bold" panose="020F0704030504030204" pitchFamily="34" charset="0"/>
              </a:rPr>
              <a:t>Check all channel </a:t>
            </a:r>
            <a:r>
              <a:rPr lang="en-US" altLang="zh-CN" sz="2400" dirty="0" err="1" smtClean="0">
                <a:latin typeface="Arial Rounded MT Bold" panose="020F0704030504030204" pitchFamily="34" charset="0"/>
              </a:rPr>
              <a:t>SiPM</a:t>
            </a:r>
            <a:r>
              <a:rPr lang="en-US" altLang="zh-CN" sz="2400" dirty="0" smtClean="0">
                <a:latin typeface="Arial Rounded MT Bold" panose="020F0704030504030204" pitchFamily="34" charset="0"/>
              </a:rPr>
              <a:t> response</a:t>
            </a:r>
          </a:p>
          <a:p>
            <a:pPr algn="just"/>
            <a:r>
              <a:rPr lang="en-US" altLang="zh-CN" sz="2400" dirty="0" smtClean="0">
                <a:latin typeface="Arial Rounded MT Bold" panose="020F0704030504030204" pitchFamily="34" charset="0"/>
              </a:rPr>
              <a:t>Gain: </a:t>
            </a:r>
            <a:r>
              <a:rPr lang="en-US" altLang="zh-CN" sz="2400" dirty="0" err="1" smtClean="0">
                <a:latin typeface="Arial Rounded MT Bold" panose="020F0704030504030204" pitchFamily="34" charset="0"/>
              </a:rPr>
              <a:t>SiPM</a:t>
            </a:r>
            <a:r>
              <a:rPr lang="en-US" altLang="zh-CN" sz="2400" dirty="0" smtClean="0">
                <a:latin typeface="Arial Rounded MT Bold" panose="020F0704030504030204" pitchFamily="34" charset="0"/>
              </a:rPr>
              <a:t> single photon electron spectrum</a:t>
            </a:r>
          </a:p>
          <a:p>
            <a:pPr algn="just"/>
            <a:r>
              <a:rPr lang="en-US" altLang="zh-CN" sz="2400" dirty="0" smtClean="0">
                <a:latin typeface="Arial Rounded MT Bold" panose="020F0704030504030204" pitchFamily="34" charset="0"/>
              </a:rPr>
              <a:t>Define linearity range of High gain mode</a:t>
            </a:r>
          </a:p>
          <a:p>
            <a:pPr algn="just"/>
            <a:r>
              <a:rPr lang="en-US" altLang="zh-CN" sz="2400" dirty="0" smtClean="0">
                <a:latin typeface="Arial Rounded MT Bold" panose="020F0704030504030204" pitchFamily="34" charset="0"/>
              </a:rPr>
              <a:t>The ratios of High gain versus Low gain </a:t>
            </a:r>
            <a:endParaRPr lang="zh-CN" altLang="en-US" sz="2400" dirty="0">
              <a:latin typeface="Arial Rounded MT Bold" panose="020F0704030504030204" pitchFamily="34" charset="0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80" y="4494213"/>
            <a:ext cx="6260239" cy="926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6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LED Calibration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2" t="15592" r="32661"/>
          <a:stretch/>
        </p:blipFill>
        <p:spPr>
          <a:xfrm>
            <a:off x="1500189" y="1593706"/>
            <a:ext cx="4332576" cy="4400706"/>
          </a:xfr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2029691" y="6146511"/>
            <a:ext cx="5631873" cy="392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latin typeface="Arial Rounded MT Bold" panose="020F0704030504030204" pitchFamily="34" charset="0"/>
              </a:rPr>
              <a:t>layout of 6 chips in EBU</a:t>
            </a:r>
            <a:endParaRPr lang="zh-CN" altLang="en-US" sz="2000" dirty="0">
              <a:latin typeface="Arial Rounded MT Bold" panose="020F0704030504030204" pitchFamily="34" charset="0"/>
            </a:endParaRPr>
          </a:p>
        </p:txBody>
      </p:sp>
      <p:sp>
        <p:nvSpPr>
          <p:cNvPr id="9" name="内容占位符 5"/>
          <p:cNvSpPr txBox="1">
            <a:spLocks/>
          </p:cNvSpPr>
          <p:nvPr/>
        </p:nvSpPr>
        <p:spPr>
          <a:xfrm>
            <a:off x="6932837" y="5019675"/>
            <a:ext cx="4644737" cy="152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 smtClean="0">
                <a:latin typeface="Arial Rounded MT Bold" panose="020F0704030504030204" pitchFamily="34" charset="0"/>
              </a:rPr>
              <a:t>210 channels on the EBU</a:t>
            </a:r>
          </a:p>
          <a:p>
            <a:r>
              <a:rPr lang="en-US" altLang="zh-CN" sz="2400" dirty="0" smtClean="0">
                <a:latin typeface="Arial Rounded MT Bold" panose="020F0704030504030204" pitchFamily="34" charset="0"/>
              </a:rPr>
              <a:t>Divided into 14 groups</a:t>
            </a:r>
          </a:p>
          <a:p>
            <a:r>
              <a:rPr lang="en-US" altLang="zh-CN" sz="2400" dirty="0" smtClean="0">
                <a:latin typeface="Arial Rounded MT Bold" panose="020F0704030504030204" pitchFamily="34" charset="0"/>
              </a:rPr>
              <a:t>Each group has 15 channels</a:t>
            </a:r>
            <a:endParaRPr lang="zh-CN" altLang="en-US" sz="2400" dirty="0">
              <a:latin typeface="Arial Rounded MT Bold" panose="020F0704030504030204" pitchFamily="34" charset="0"/>
            </a:endParaRPr>
          </a:p>
        </p:txBody>
      </p:sp>
      <p:pic>
        <p:nvPicPr>
          <p:cNvPr id="10" name="Picture 4" descr="Mean of baseline in high-gain in channels and chips &#10;2 &#10;3 &#10;4 &#10;5 &#10;6 &#10;7 &#10;8 &#10;g &#10;10 11 &#10;12 &#10;13 14 15 16 17 18 &#10;19 20 21 &#10;22 23 24 25 26 27 28 29 30 31 &#10;32 33 34 35 36 37 38 39 40 41 &#10;2000 &#10;1800 &#10;1600 &#10;1400 &#10;1200 &#10;1000 &#10;42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774" y="1500188"/>
            <a:ext cx="5508544" cy="365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064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LED Calibration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>
                <a:latin typeface="Arial Rounded MT Bold" panose="020F0704030504030204" pitchFamily="34" charset="0"/>
              </a:rPr>
              <a:t>Calibration the ratio of high gain and low gain mode</a:t>
            </a:r>
          </a:p>
          <a:p>
            <a:r>
              <a:rPr lang="en-US" altLang="zh-CN" sz="2400" dirty="0" smtClean="0">
                <a:latin typeface="Arial Rounded MT Bold" panose="020F0704030504030204" pitchFamily="34" charset="0"/>
              </a:rPr>
              <a:t>210 channels have response with LED voltage increase</a:t>
            </a:r>
          </a:p>
          <a:p>
            <a:r>
              <a:rPr lang="en-US" altLang="zh-CN" sz="2400" dirty="0" smtClean="0">
                <a:latin typeface="Arial Rounded MT Bold" panose="020F0704030504030204" pitchFamily="34" charset="0"/>
              </a:rPr>
              <a:t>The ratio distribution in a wide range</a:t>
            </a:r>
            <a:endParaRPr lang="zh-CN" altLang="en-US" sz="2400" dirty="0">
              <a:latin typeface="Arial Rounded MT Bold" panose="020F0704030504030204" pitchFamily="34" charset="0"/>
            </a:endParaRPr>
          </a:p>
        </p:txBody>
      </p:sp>
      <p:pic>
        <p:nvPicPr>
          <p:cNvPr id="10" name="内容占位符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546" y="3326144"/>
            <a:ext cx="4010890" cy="3006526"/>
          </a:xfrm>
          <a:prstGeom prst="rect">
            <a:avLst/>
          </a:prstGeom>
        </p:spPr>
      </p:pic>
      <p:pic>
        <p:nvPicPr>
          <p:cNvPr id="11" name="内容占位符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7527" y="3297066"/>
            <a:ext cx="4196273" cy="292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78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Crosstalk analysis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What is crosstalk?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7</a:t>
            </a:fld>
            <a:endParaRPr lang="zh-CN" altLang="en-US"/>
          </a:p>
        </p:txBody>
      </p:sp>
      <p:pic>
        <p:nvPicPr>
          <p:cNvPr id="6" name="Picture 2" descr="Mean of baseline in high-gain in channels and chips &#10;2 &#10;3 &#10;4 &#10;5 &#10;6 &#10;7 &#10;8 &#10;g &#10;10 11 &#10;12 &#10;13 14 15 16 17 18 &#10;19 20 21 &#10;22 23 24 25 26 27 28 29 30 31 &#10;x 31 &#10;fit 577.1 &#10;32 33 34 35 36 37 38 39 40 41 &#10;2000 &#10;1800 &#10;1600 &#10;1400 &#10;1200 &#10;1000 &#10;42 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60" y="2471294"/>
            <a:ext cx="4612940" cy="30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直接连接符 7"/>
          <p:cNvCxnSpPr/>
          <p:nvPr/>
        </p:nvCxnSpPr>
        <p:spPr>
          <a:xfrm>
            <a:off x="3180522" y="3204376"/>
            <a:ext cx="1" cy="5088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3428338" y="3204376"/>
            <a:ext cx="1" cy="5088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3274617" y="3713259"/>
            <a:ext cx="1" cy="5088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3346171" y="3713258"/>
            <a:ext cx="1" cy="5088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3277262" y="2695493"/>
            <a:ext cx="1" cy="5088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3346170" y="2695493"/>
            <a:ext cx="1" cy="5088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3262689" y="4206239"/>
            <a:ext cx="901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3346170" y="3713258"/>
            <a:ext cx="901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3172578" y="3713258"/>
            <a:ext cx="901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3173905" y="3204376"/>
            <a:ext cx="901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3338227" y="3204376"/>
            <a:ext cx="901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3256059" y="2711395"/>
            <a:ext cx="901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内容占位符 7"/>
          <p:cNvSpPr txBox="1">
            <a:spLocks/>
          </p:cNvSpPr>
          <p:nvPr/>
        </p:nvSpPr>
        <p:spPr>
          <a:xfrm>
            <a:off x="1120616" y="5555762"/>
            <a:ext cx="3433228" cy="46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Crosstalk sketch map</a:t>
            </a:r>
            <a:endParaRPr lang="zh-CN" altLang="en-US" sz="24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0" name="内容占位符 2"/>
          <p:cNvSpPr txBox="1">
            <a:spLocks/>
          </p:cNvSpPr>
          <p:nvPr/>
        </p:nvSpPr>
        <p:spPr>
          <a:xfrm>
            <a:off x="5083293" y="3081288"/>
            <a:ext cx="6421582" cy="126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3200" dirty="0" smtClean="0">
                <a:solidFill>
                  <a:srgbClr val="00B0F0"/>
                </a:solidFill>
                <a:latin typeface="Arial Rounded MT Bold" panose="020F0704030504030204" pitchFamily="34" charset="0"/>
              </a:rPr>
              <a:t>Responses to signals between adjacent channels</a:t>
            </a:r>
            <a:endParaRPr lang="zh-CN" altLang="en-US" sz="3200" dirty="0">
              <a:solidFill>
                <a:srgbClr val="00B0F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25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Crosstalk analysis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8</a:t>
            </a:fld>
            <a:endParaRPr lang="zh-CN" altLang="en-US"/>
          </a:p>
        </p:txBody>
      </p:sp>
      <p:pic>
        <p:nvPicPr>
          <p:cNvPr id="12" name="内容占位符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55" y="1642560"/>
            <a:ext cx="4823804" cy="3275764"/>
          </a:xfr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004" y="1638670"/>
            <a:ext cx="4829533" cy="3279654"/>
          </a:xfrm>
          <a:prstGeom prst="rect">
            <a:avLst/>
          </a:prstGeom>
        </p:spPr>
      </p:pic>
      <p:sp>
        <p:nvSpPr>
          <p:cNvPr id="14" name="内容占位符 2"/>
          <p:cNvSpPr txBox="1">
            <a:spLocks/>
          </p:cNvSpPr>
          <p:nvPr/>
        </p:nvSpPr>
        <p:spPr>
          <a:xfrm>
            <a:off x="902803" y="5080709"/>
            <a:ext cx="4374907" cy="5806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crosstalk with left channel</a:t>
            </a:r>
            <a:endParaRPr lang="zh-CN" altLang="en-US" sz="24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5" name="内容占位符 5"/>
          <p:cNvSpPr txBox="1">
            <a:spLocks/>
          </p:cNvSpPr>
          <p:nvPr/>
        </p:nvSpPr>
        <p:spPr>
          <a:xfrm>
            <a:off x="5496426" y="5104772"/>
            <a:ext cx="5857374" cy="532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400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Crosstalk with four adjacent channels</a:t>
            </a:r>
            <a:endParaRPr lang="zh-CN" altLang="en-US" sz="24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6" name="内容占位符 6"/>
          <p:cNvSpPr txBox="1">
            <a:spLocks/>
          </p:cNvSpPr>
          <p:nvPr/>
        </p:nvSpPr>
        <p:spPr>
          <a:xfrm>
            <a:off x="1020679" y="5661400"/>
            <a:ext cx="10150642" cy="612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dirty="0" smtClean="0">
                <a:latin typeface="Arial Rounded MT Bold" panose="020F0704030504030204" pitchFamily="34" charset="0"/>
              </a:rPr>
              <a:t>The slopes from top to the bottom are 2%,1.4%,</a:t>
            </a:r>
            <a:r>
              <a:rPr lang="en-US" altLang="zh-CN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17%</a:t>
            </a:r>
            <a:r>
              <a:rPr lang="en-US" altLang="zh-CN" dirty="0" smtClean="0">
                <a:latin typeface="Arial Rounded MT Bold" panose="020F0704030504030204" pitchFamily="34" charset="0"/>
              </a:rPr>
              <a:t>,0.2%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84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Arial Rounded MT Bold" panose="020F0704030504030204" pitchFamily="34" charset="0"/>
              </a:rPr>
              <a:t>Crosstalk analysis</a:t>
            </a:r>
            <a:endParaRPr lang="zh-CN" alt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1203-ACC9-4138-A756-F156816F536F}" type="datetime1">
              <a:rPr lang="zh-CN" altLang="en-US" smtClean="0"/>
              <a:t>2019/8/21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D964-83D9-445A-9ED4-5D19B7BDB8E2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838200" y="5864369"/>
            <a:ext cx="6217228" cy="460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The slope of crosstalk with 210 channels</a:t>
            </a:r>
            <a:endParaRPr lang="zh-CN" altLang="en-US" sz="24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5178879" cy="3516889"/>
          </a:xfrm>
          <a:prstGeom prst="rect">
            <a:avLst/>
          </a:prstGeom>
        </p:spPr>
      </p:pic>
      <p:sp>
        <p:nvSpPr>
          <p:cNvPr id="9" name="内容占位符 5"/>
          <p:cNvSpPr>
            <a:spLocks noGrp="1"/>
          </p:cNvSpPr>
          <p:nvPr>
            <p:ph idx="1"/>
          </p:nvPr>
        </p:nvSpPr>
        <p:spPr>
          <a:xfrm>
            <a:off x="6608619" y="1955078"/>
            <a:ext cx="5257800" cy="3152920"/>
          </a:xfrm>
        </p:spPr>
        <p:txBody>
          <a:bodyPr>
            <a:normAutofit/>
          </a:bodyPr>
          <a:lstStyle/>
          <a:p>
            <a:pPr algn="just"/>
            <a:r>
              <a:rPr lang="en-US" altLang="zh-CN" sz="2400" dirty="0" smtClean="0">
                <a:solidFill>
                  <a:srgbClr val="00B0F0"/>
                </a:solidFill>
                <a:latin typeface="Arial Rounded MT Bold" panose="020F0704030504030204" pitchFamily="34" charset="0"/>
              </a:rPr>
              <a:t>Most channels have little response to the center light channel</a:t>
            </a:r>
          </a:p>
          <a:p>
            <a:pPr algn="just"/>
            <a:r>
              <a:rPr lang="en-US" altLang="zh-CN" sz="2400" dirty="0" smtClean="0">
                <a:solidFill>
                  <a:srgbClr val="00B0F0"/>
                </a:solidFill>
                <a:latin typeface="Arial Rounded MT Bold" panose="020F0704030504030204" pitchFamily="34" charset="0"/>
              </a:rPr>
              <a:t>From the tail we can know that crosstalk in some channels is obvious</a:t>
            </a:r>
          </a:p>
        </p:txBody>
      </p:sp>
    </p:spTree>
    <p:extLst>
      <p:ext uri="{BB962C8B-B14F-4D97-AF65-F5344CB8AC3E}">
        <p14:creationId xmlns:p14="http://schemas.microsoft.com/office/powerpoint/2010/main" val="17234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</TotalTime>
  <Words>309</Words>
  <Application>Microsoft Office PowerPoint</Application>
  <PresentationFormat>宽屏</PresentationFormat>
  <Paragraphs>82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6" baseType="lpstr">
      <vt:lpstr>等线</vt:lpstr>
      <vt:lpstr>等线 Light</vt:lpstr>
      <vt:lpstr>Arial</vt:lpstr>
      <vt:lpstr>Arial Rounded MT Bold</vt:lpstr>
      <vt:lpstr>Office 主题​​</vt:lpstr>
      <vt:lpstr>PowerPoint 演示文稿</vt:lpstr>
      <vt:lpstr>Outline</vt:lpstr>
      <vt:lpstr>EBU single layer structure</vt:lpstr>
      <vt:lpstr>LED Calibration</vt:lpstr>
      <vt:lpstr>LED Calibration</vt:lpstr>
      <vt:lpstr>LED Calibration</vt:lpstr>
      <vt:lpstr>Crosstalk analysis</vt:lpstr>
      <vt:lpstr>Crosstalk analysis</vt:lpstr>
      <vt:lpstr>Crosstalk analysis</vt:lpstr>
      <vt:lpstr>Conclusion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DanNing</dc:creator>
  <cp:lastModifiedBy>DanNing</cp:lastModifiedBy>
  <cp:revision>35</cp:revision>
  <dcterms:created xsi:type="dcterms:W3CDTF">2019-08-12T03:04:53Z</dcterms:created>
  <dcterms:modified xsi:type="dcterms:W3CDTF">2019-08-21T07:24:48Z</dcterms:modified>
</cp:coreProperties>
</file>