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60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26005-CF3C-4706-6DD6-60FF55BFFC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70525B-3EA4-684D-6E4E-0B43F40A13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6FF16-B405-CC07-F47C-53E45C815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D8D7A-2697-AD40-A34B-E74694FB28E4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02C1A-DD26-438C-F7B0-4D2911DA0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55E0D-192C-4698-E603-25FEFBC37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B482F-90A4-5C46-B8A7-772B96956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845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9227E-7E10-EFA5-691E-FB762CDC0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DEC5E6-C196-8686-E922-812DB5EE64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248B7F-3D1C-CCAF-AF1E-80AEC7D81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D8D7A-2697-AD40-A34B-E74694FB28E4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0C565-D9E7-1A42-802B-D346E7A61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E0E51E-0AB9-49EC-1CFC-FCBF9D1B9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B482F-90A4-5C46-B8A7-772B96956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661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35E6E1-58EF-8E89-A858-E88A7F8A92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B6A704-5C95-2B44-A4B4-C4DB742D41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72F0E-07EC-BA98-030C-44E594979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D8D7A-2697-AD40-A34B-E74694FB28E4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3613A-D971-DE90-796A-7648E0614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28DF13-07FA-CB6B-5957-A7D88499F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B482F-90A4-5C46-B8A7-772B96956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514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A4A21-E2B3-6549-E7D6-B7BC1DF37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1C345-0EDA-A34D-5A86-DB3F1D0E4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A98EF5-F9A9-48D0-EF32-B95AD83AE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D8D7A-2697-AD40-A34B-E74694FB28E4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666CF-7D7D-E142-2A7D-8BBC1F550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451039-550D-CEDD-93F2-412EE183F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B482F-90A4-5C46-B8A7-772B96956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575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E3E78-BB40-194F-A8A0-8C274D6A2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59E9B1-F258-BEC9-B3A6-BD9DC17F3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6D12E4-4CCE-AE02-402D-B62487446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D8D7A-2697-AD40-A34B-E74694FB28E4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63770D-B551-2623-54EA-91E4A4CB0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5C504-A7A4-102F-03DA-C7A1ED697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B482F-90A4-5C46-B8A7-772B96956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972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9C038-3816-C6B8-95B4-A48587E2A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621FE-5C63-EACE-B08C-B14D4F5464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20D572-0CC9-115C-519D-82F59ED4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A7EA38-C119-E2FA-168F-904CB549E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D8D7A-2697-AD40-A34B-E74694FB28E4}" type="datetimeFigureOut">
              <a:rPr lang="en-US" smtClean="0"/>
              <a:t>12/3/25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4A7779-3AD5-5995-6F8A-CBDD5F2B3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436226-A7FC-6F00-072C-F1ACA922B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B482F-90A4-5C46-B8A7-772B96956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876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3CBFD-595E-F539-BA4A-32F4AE0A2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E4DD22-05F8-9DEA-F12D-56CC07383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0779D8-F8F1-32C1-9269-6271061352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6EC7BC-E898-FAE3-3E7C-6F602D0D34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EA227A-FA5C-5388-03CE-78203BD882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DEEC35-B803-6C19-41E6-89EC28C62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D8D7A-2697-AD40-A34B-E74694FB28E4}" type="datetimeFigureOut">
              <a:rPr lang="en-US" smtClean="0"/>
              <a:t>12/3/25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D2FC3C-D88A-07DD-5B14-3A1F48C14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E4E9EE-13BC-84B1-9810-5FF76A6FB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B482F-90A4-5C46-B8A7-772B96956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7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77B44-9BBB-DB7C-4EB9-C9244173B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8F2B65-A52C-0BF3-FA7F-2896C36C0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D8D7A-2697-AD40-A34B-E74694FB28E4}" type="datetimeFigureOut">
              <a:rPr lang="en-US" smtClean="0"/>
              <a:t>12/3/25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F4348B-E7C4-9F88-A487-A42D31508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946DF2-9905-3A4C-C99F-54988213B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B482F-90A4-5C46-B8A7-772B96956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498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E929A6-9A78-6E1F-9E9D-2B54B6C41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D8D7A-2697-AD40-A34B-E74694FB28E4}" type="datetimeFigureOut">
              <a:rPr lang="en-US" smtClean="0"/>
              <a:t>12/3/25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D485F3-776E-F15D-522A-287B07B35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597CAC-8797-B0F5-C359-E520DE6F4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B482F-90A4-5C46-B8A7-772B96956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633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1EAB1-F517-8AF9-3A6D-EEED7F369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D8FB1-D22F-69E9-CE30-FB6D72B51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C4FB85-716B-3684-34AB-84DD8FA504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D85995-A3D9-2655-887F-4CBE2F133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D8D7A-2697-AD40-A34B-E74694FB28E4}" type="datetimeFigureOut">
              <a:rPr lang="en-US" smtClean="0"/>
              <a:t>12/3/25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CF1B70-18AC-CD87-FB9F-1E81D8F1E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2F1353-EE2F-B252-EA22-FF1087A01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B482F-90A4-5C46-B8A7-772B96956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109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5C5C0-ABE7-AD57-D9C2-0B661B534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B4E443-0E07-B883-0BAE-A2FC167D80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B97F17-1D10-3F36-6A20-0F95287268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9F72A-182B-6875-B393-D206BAFC2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D8D7A-2697-AD40-A34B-E74694FB28E4}" type="datetimeFigureOut">
              <a:rPr lang="en-US" smtClean="0"/>
              <a:t>12/3/25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510540-3B06-7124-F71D-0AD61E75F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CCD171-D486-F299-BB52-20250080A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B482F-90A4-5C46-B8A7-772B96956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915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57D16F-0AEB-48E8-CD83-F8DD650FB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8EFA9-EF41-EA7E-80B4-CFA2518043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196F79-DB1E-4B66-6F68-85625D95B0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9D8D7A-2697-AD40-A34B-E74694FB28E4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41899-D916-C47F-C11B-32EA5350B2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9A4486-1715-C342-740A-80BE7049D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DB482F-90A4-5C46-B8A7-772B96956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06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E7AD0-F215-BC3A-ECD5-25BAE2E8CF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Exotic Higgs decay to 4b final states at CEPC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AC655D-A596-1337-4B25-98821906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618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9063C-1545-7309-1DBE-A8224987B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Jet flavor tagging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67825-E084-1348-37B2-D76A28BDA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6028"/>
            <a:ext cx="10515600" cy="4730935"/>
          </a:xfrm>
        </p:spPr>
        <p:txBody>
          <a:bodyPr>
            <a:normAutofit/>
          </a:bodyPr>
          <a:lstStyle/>
          <a:p>
            <a:r>
              <a:rPr lang="en-US" dirty="0" err="1"/>
              <a:t>PrimeTagSvc</a:t>
            </a:r>
            <a:r>
              <a:rPr lang="en-US" dirty="0"/>
              <a:t> leverages the Particle Transformer to provide detailed flavor identification for particle jets</a:t>
            </a:r>
          </a:p>
          <a:p>
            <a:r>
              <a:rPr lang="en-US" dirty="0"/>
              <a:t>Takes a collection of Particle Flow Objects (PFOs) corresponding to a single jet and return a probability distribution over various quark and gluon flavors</a:t>
            </a:r>
          </a:p>
          <a:p>
            <a:r>
              <a:rPr lang="en-US" dirty="0"/>
              <a:t>We used the model trained on a sample of ZH events, where Z decays to neutrinos. </a:t>
            </a:r>
          </a:p>
          <a:p>
            <a:r>
              <a:rPr lang="en-US" dirty="0"/>
              <a:t>Training the model with our sample with JOI will cost lots of time and computing resource</a:t>
            </a:r>
          </a:p>
        </p:txBody>
      </p:sp>
    </p:spTree>
    <p:extLst>
      <p:ext uri="{BB962C8B-B14F-4D97-AF65-F5344CB8AC3E}">
        <p14:creationId xmlns:p14="http://schemas.microsoft.com/office/powerpoint/2010/main" val="3424384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5BADB-B288-3774-A95D-A5757DFB1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879" y="184371"/>
            <a:ext cx="10515600" cy="634415"/>
          </a:xfrm>
        </p:spPr>
        <p:txBody>
          <a:bodyPr>
            <a:normAutofit fontScale="90000"/>
          </a:bodyPr>
          <a:lstStyle/>
          <a:p>
            <a:r>
              <a:rPr lang="en-US" dirty="0"/>
              <a:t>Jet flavor tagging efficiency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6022F-5075-8130-4038-3C22E8EF25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530" y="1191479"/>
            <a:ext cx="5977270" cy="4351338"/>
          </a:xfrm>
        </p:spPr>
        <p:txBody>
          <a:bodyPr/>
          <a:lstStyle/>
          <a:p>
            <a:r>
              <a:rPr lang="en-US" dirty="0"/>
              <a:t>The b-tagging efficiency is 95%</a:t>
            </a:r>
          </a:p>
          <a:p>
            <a:r>
              <a:rPr lang="en-US" dirty="0" err="1"/>
              <a:t>Mistagging</a:t>
            </a:r>
            <a:r>
              <a:rPr lang="en-US" dirty="0"/>
              <a:t> rate of 1% for other flavors</a:t>
            </a:r>
          </a:p>
          <a:p>
            <a:r>
              <a:rPr lang="en-US" dirty="0"/>
              <a:t>Can be extrapolated for other processes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92B675-314C-9425-B234-BD5127A128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1552" y="915032"/>
            <a:ext cx="5284677" cy="517742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4C52104-10C6-03FE-38F6-A87829914764}"/>
              </a:ext>
            </a:extLst>
          </p:cNvPr>
          <p:cNvSpPr txBox="1"/>
          <p:nvPr/>
        </p:nvSpPr>
        <p:spPr>
          <a:xfrm>
            <a:off x="8495413" y="580879"/>
            <a:ext cx="3019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PRL 132, 221802 (2024)</a:t>
            </a:r>
          </a:p>
        </p:txBody>
      </p:sp>
    </p:spTree>
    <p:extLst>
      <p:ext uri="{BB962C8B-B14F-4D97-AF65-F5344CB8AC3E}">
        <p14:creationId xmlns:p14="http://schemas.microsoft.com/office/powerpoint/2010/main" val="2411646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FE7C4-3498-535B-B435-0AA567AFC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372" y="205637"/>
            <a:ext cx="10515600" cy="581173"/>
          </a:xfrm>
        </p:spPr>
        <p:txBody>
          <a:bodyPr>
            <a:normAutofit fontScale="90000"/>
          </a:bodyPr>
          <a:lstStyle/>
          <a:p>
            <a:r>
              <a:rPr lang="en-US" dirty="0"/>
              <a:t>Score distribution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533029E-B3C5-E53B-DCFF-0F736F3AC0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995" y="663673"/>
            <a:ext cx="10779642" cy="5988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768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6AEF5-8A59-8201-452E-026DD52BE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6233"/>
          </a:xfrm>
        </p:spPr>
        <p:txBody>
          <a:bodyPr>
            <a:normAutofit fontScale="90000"/>
          </a:bodyPr>
          <a:lstStyle/>
          <a:p>
            <a:r>
              <a:rPr lang="en-US" dirty="0"/>
              <a:t>Jet flavor fraction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98DB050-425B-2571-656E-B96924849D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3349" y="1031358"/>
            <a:ext cx="7782442" cy="5447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682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C6493-0D4D-2E7E-5C83-3649E8E87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3AA16-66A1-51D8-10FC-3705C1EB8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Compare the jet kinematics between this study and previous one</a:t>
            </a:r>
          </a:p>
          <a:p>
            <a:r>
              <a:rPr lang="en-US" dirty="0"/>
              <a:t>Use BDT to separate signal process from background processes</a:t>
            </a:r>
          </a:p>
          <a:p>
            <a:r>
              <a:rPr lang="en-US" dirty="0"/>
              <a:t>Estimate the upper limit on the signal cross section using profile likelihood ratio according to the BDT score</a:t>
            </a:r>
          </a:p>
          <a:p>
            <a:r>
              <a:rPr lang="en-US" dirty="0"/>
              <a:t>In the future:</a:t>
            </a:r>
          </a:p>
          <a:p>
            <a:r>
              <a:rPr lang="en-US" dirty="0"/>
              <a:t>Train the </a:t>
            </a:r>
            <a:r>
              <a:rPr lang="en-US" dirty="0" err="1"/>
              <a:t>ParT</a:t>
            </a:r>
            <a:r>
              <a:rPr lang="en-US" dirty="0"/>
              <a:t> from scratch</a:t>
            </a:r>
          </a:p>
          <a:p>
            <a:r>
              <a:rPr lang="en-US" dirty="0"/>
              <a:t>Also, compare with CSI and foundation model</a:t>
            </a:r>
          </a:p>
        </p:txBody>
      </p:sp>
    </p:spTree>
    <p:extLst>
      <p:ext uri="{BB962C8B-B14F-4D97-AF65-F5344CB8AC3E}">
        <p14:creationId xmlns:p14="http://schemas.microsoft.com/office/powerpoint/2010/main" val="2045861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177</Words>
  <Application>Microsoft Macintosh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Exotic Higgs decay to 4b final states at CEPC</vt:lpstr>
      <vt:lpstr>Jet flavor tagging</vt:lpstr>
      <vt:lpstr>Jet flavor tagging efficiency</vt:lpstr>
      <vt:lpstr>Score distribution</vt:lpstr>
      <vt:lpstr>Jet flavor fraction</vt:lpstr>
      <vt:lpstr>Next step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2</cp:revision>
  <dcterms:created xsi:type="dcterms:W3CDTF">2025-12-03T01:25:41Z</dcterms:created>
  <dcterms:modified xsi:type="dcterms:W3CDTF">2025-12-03T02:18:52Z</dcterms:modified>
</cp:coreProperties>
</file>