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73" r:id="rId4"/>
    <p:sldId id="258" r:id="rId5"/>
    <p:sldId id="260" r:id="rId6"/>
    <p:sldId id="261" r:id="rId7"/>
    <p:sldId id="262" r:id="rId8"/>
    <p:sldId id="263" r:id="rId9"/>
    <p:sldId id="264" r:id="rId10"/>
    <p:sldId id="265" r:id="rId11"/>
    <p:sldId id="266" r:id="rId12"/>
    <p:sldId id="267" r:id="rId13"/>
    <p:sldId id="268" r:id="rId14"/>
    <p:sldId id="269" r:id="rId15"/>
    <p:sldId id="270" r:id="rId16"/>
    <p:sldId id="272"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7075B2-E5D3-47CA-BD68-8DCEBC7B24FD}" v="83" dt="2026-09-14T17:59:28.8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5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金鑫 谭" userId="0528fc09674fd7ca" providerId="LiveId" clId="{4ADAFEE5-FE39-4D11-A3C0-33370A477B61}"/>
    <pc:docChg chg="custSel modSld">
      <pc:chgData name="金鑫 谭" userId="0528fc09674fd7ca" providerId="LiveId" clId="{4ADAFEE5-FE39-4D11-A3C0-33370A477B61}" dt="2026-09-14T18:00:52.094" v="174" actId="1076"/>
      <pc:docMkLst>
        <pc:docMk/>
      </pc:docMkLst>
      <pc:sldChg chg="modSp mod">
        <pc:chgData name="金鑫 谭" userId="0528fc09674fd7ca" providerId="LiveId" clId="{4ADAFEE5-FE39-4D11-A3C0-33370A477B61}" dt="2026-09-14T18:00:52.094" v="174" actId="1076"/>
        <pc:sldMkLst>
          <pc:docMk/>
          <pc:sldMk cId="2208428667" sldId="256"/>
        </pc:sldMkLst>
        <pc:spChg chg="mod">
          <ac:chgData name="金鑫 谭" userId="0528fc09674fd7ca" providerId="LiveId" clId="{4ADAFEE5-FE39-4D11-A3C0-33370A477B61}" dt="2026-09-14T17:57:36.884" v="97" actId="403"/>
          <ac:spMkLst>
            <pc:docMk/>
            <pc:sldMk cId="2208428667" sldId="256"/>
            <ac:spMk id="8" creationId="{7AAE9310-89D8-7F57-79FB-915CCCC6CDB6}"/>
          </ac:spMkLst>
        </pc:spChg>
        <pc:spChg chg="mod">
          <ac:chgData name="金鑫 谭" userId="0528fc09674fd7ca" providerId="LiveId" clId="{4ADAFEE5-FE39-4D11-A3C0-33370A477B61}" dt="2026-09-14T18:00:52.094" v="174" actId="1076"/>
          <ac:spMkLst>
            <pc:docMk/>
            <pc:sldMk cId="2208428667" sldId="256"/>
            <ac:spMk id="9" creationId="{59DB13EF-0122-C6C3-465C-8BC4DCACF8F8}"/>
          </ac:spMkLst>
        </pc:spChg>
      </pc:sldChg>
      <pc:sldChg chg="modSp mod">
        <pc:chgData name="金鑫 谭" userId="0528fc09674fd7ca" providerId="LiveId" clId="{4ADAFEE5-FE39-4D11-A3C0-33370A477B61}" dt="2026-09-14T17:59:28.843" v="146" actId="20577"/>
        <pc:sldMkLst>
          <pc:docMk/>
          <pc:sldMk cId="337323375" sldId="258"/>
        </pc:sldMkLst>
        <pc:spChg chg="mod">
          <ac:chgData name="金鑫 谭" userId="0528fc09674fd7ca" providerId="LiveId" clId="{4ADAFEE5-FE39-4D11-A3C0-33370A477B61}" dt="2026-09-14T17:57:51.761" v="105" actId="1076"/>
          <ac:spMkLst>
            <pc:docMk/>
            <pc:sldMk cId="337323375" sldId="258"/>
            <ac:spMk id="5" creationId="{9A494CBE-C5A1-7C36-8A48-EB5B4E2D4E65}"/>
          </ac:spMkLst>
        </pc:spChg>
        <pc:spChg chg="mod">
          <ac:chgData name="金鑫 谭" userId="0528fc09674fd7ca" providerId="LiveId" clId="{4ADAFEE5-FE39-4D11-A3C0-33370A477B61}" dt="2026-09-14T17:59:28.843" v="146" actId="20577"/>
          <ac:spMkLst>
            <pc:docMk/>
            <pc:sldMk cId="337323375" sldId="258"/>
            <ac:spMk id="7" creationId="{D12B052C-C602-865C-7773-3E9C46F4E652}"/>
          </ac:spMkLst>
        </pc:spChg>
        <pc:grpChg chg="mod">
          <ac:chgData name="金鑫 谭" userId="0528fc09674fd7ca" providerId="LiveId" clId="{4ADAFEE5-FE39-4D11-A3C0-33370A477B61}" dt="2026-09-14T17:58:54.004" v="126" actId="1076"/>
          <ac:grpSpMkLst>
            <pc:docMk/>
            <pc:sldMk cId="337323375" sldId="258"/>
            <ac:grpSpMk id="16" creationId="{06D33911-ED30-6C7E-9B7D-C14141189EF2}"/>
          </ac:grpSpMkLst>
        </pc:grpChg>
        <pc:grpChg chg="mod">
          <ac:chgData name="金鑫 谭" userId="0528fc09674fd7ca" providerId="LiveId" clId="{4ADAFEE5-FE39-4D11-A3C0-33370A477B61}" dt="2026-09-14T17:58:54.004" v="126" actId="1076"/>
          <ac:grpSpMkLst>
            <pc:docMk/>
            <pc:sldMk cId="337323375" sldId="258"/>
            <ac:grpSpMk id="17" creationId="{453B8929-2CC3-FF17-6CA4-79532646B5C8}"/>
          </ac:grpSpMkLst>
        </pc:grpChg>
      </pc:sldChg>
      <pc:sldChg chg="modSp mod">
        <pc:chgData name="金鑫 谭" userId="0528fc09674fd7ca" providerId="LiveId" clId="{4ADAFEE5-FE39-4D11-A3C0-33370A477B61}" dt="2026-09-14T17:59:40.748" v="147" actId="14100"/>
        <pc:sldMkLst>
          <pc:docMk/>
          <pc:sldMk cId="2605551299" sldId="261"/>
        </pc:sldMkLst>
        <pc:spChg chg="mod">
          <ac:chgData name="金鑫 谭" userId="0528fc09674fd7ca" providerId="LiveId" clId="{4ADAFEE5-FE39-4D11-A3C0-33370A477B61}" dt="2026-09-14T17:59:40.748" v="147" actId="14100"/>
          <ac:spMkLst>
            <pc:docMk/>
            <pc:sldMk cId="2605551299" sldId="261"/>
            <ac:spMk id="4" creationId="{F6EC7B86-757F-8E79-5FF7-6F55C0ADEA7D}"/>
          </ac:spMkLst>
        </pc:spChg>
      </pc:sldChg>
      <pc:sldChg chg="modSp mod">
        <pc:chgData name="金鑫 谭" userId="0528fc09674fd7ca" providerId="LiveId" clId="{4ADAFEE5-FE39-4D11-A3C0-33370A477B61}" dt="2026-09-14T18:00:03.821" v="149" actId="1076"/>
        <pc:sldMkLst>
          <pc:docMk/>
          <pc:sldMk cId="2761482196" sldId="263"/>
        </pc:sldMkLst>
        <pc:spChg chg="mod">
          <ac:chgData name="金鑫 谭" userId="0528fc09674fd7ca" providerId="LiveId" clId="{4ADAFEE5-FE39-4D11-A3C0-33370A477B61}" dt="2026-09-14T18:00:03.821" v="149" actId="1076"/>
          <ac:spMkLst>
            <pc:docMk/>
            <pc:sldMk cId="2761482196" sldId="263"/>
            <ac:spMk id="3" creationId="{20F0B882-C714-091E-ACAA-0AC74419C7EA}"/>
          </ac:spMkLst>
        </pc:spChg>
      </pc:sldChg>
      <pc:sldChg chg="modSp mod">
        <pc:chgData name="金鑫 谭" userId="0528fc09674fd7ca" providerId="LiveId" clId="{4ADAFEE5-FE39-4D11-A3C0-33370A477B61}" dt="2026-09-14T18:00:07.548" v="151" actId="1076"/>
        <pc:sldMkLst>
          <pc:docMk/>
          <pc:sldMk cId="3348104846" sldId="264"/>
        </pc:sldMkLst>
        <pc:spChg chg="mod">
          <ac:chgData name="金鑫 谭" userId="0528fc09674fd7ca" providerId="LiveId" clId="{4ADAFEE5-FE39-4D11-A3C0-33370A477B61}" dt="2026-09-14T18:00:07.548" v="151" actId="1076"/>
          <ac:spMkLst>
            <pc:docMk/>
            <pc:sldMk cId="3348104846" sldId="264"/>
            <ac:spMk id="7" creationId="{31DA514E-5740-14AF-1041-1A070E4ACE36}"/>
          </ac:spMkLst>
        </pc:spChg>
      </pc:sldChg>
      <pc:sldChg chg="modSp mod">
        <pc:chgData name="金鑫 谭" userId="0528fc09674fd7ca" providerId="LiveId" clId="{4ADAFEE5-FE39-4D11-A3C0-33370A477B61}" dt="2026-09-14T18:00:13.272" v="156" actId="27636"/>
        <pc:sldMkLst>
          <pc:docMk/>
          <pc:sldMk cId="2049699072" sldId="265"/>
        </pc:sldMkLst>
        <pc:spChg chg="mod">
          <ac:chgData name="金鑫 谭" userId="0528fc09674fd7ca" providerId="LiveId" clId="{4ADAFEE5-FE39-4D11-A3C0-33370A477B61}" dt="2026-09-14T18:00:13.272" v="156" actId="27636"/>
          <ac:spMkLst>
            <pc:docMk/>
            <pc:sldMk cId="2049699072" sldId="265"/>
            <ac:spMk id="7" creationId="{F545A125-6CC0-162E-F454-5EC0F2D2411C}"/>
          </ac:spMkLst>
        </pc:spChg>
      </pc:sldChg>
      <pc:sldChg chg="addSp delSp modSp mod">
        <pc:chgData name="金鑫 谭" userId="0528fc09674fd7ca" providerId="LiveId" clId="{4ADAFEE5-FE39-4D11-A3C0-33370A477B61}" dt="2026-09-14T17:58:16.681" v="115" actId="20577"/>
        <pc:sldMkLst>
          <pc:docMk/>
          <pc:sldMk cId="1159716835" sldId="273"/>
        </pc:sldMkLst>
        <pc:spChg chg="mod">
          <ac:chgData name="金鑫 谭" userId="0528fc09674fd7ca" providerId="LiveId" clId="{4ADAFEE5-FE39-4D11-A3C0-33370A477B61}" dt="2026-09-14T17:55:52.855" v="68" actId="1076"/>
          <ac:spMkLst>
            <pc:docMk/>
            <pc:sldMk cId="1159716835" sldId="273"/>
            <ac:spMk id="5" creationId="{717F6D34-6C91-3845-ED18-1CFB8CF05ADA}"/>
          </ac:spMkLst>
        </pc:spChg>
        <pc:spChg chg="mod">
          <ac:chgData name="金鑫 谭" userId="0528fc09674fd7ca" providerId="LiveId" clId="{4ADAFEE5-FE39-4D11-A3C0-33370A477B61}" dt="2026-09-14T17:58:16.681" v="115" actId="20577"/>
          <ac:spMkLst>
            <pc:docMk/>
            <pc:sldMk cId="1159716835" sldId="273"/>
            <ac:spMk id="6" creationId="{B8A15E0A-EDBC-CA32-A5FA-EC898196590A}"/>
          </ac:spMkLst>
        </pc:spChg>
        <pc:spChg chg="add mod">
          <ac:chgData name="金鑫 谭" userId="0528fc09674fd7ca" providerId="LiveId" clId="{4ADAFEE5-FE39-4D11-A3C0-33370A477B61}" dt="2026-09-14T17:56:39.222" v="92" actId="1076"/>
          <ac:spMkLst>
            <pc:docMk/>
            <pc:sldMk cId="1159716835" sldId="273"/>
            <ac:spMk id="7" creationId="{075F70E7-5A07-4A59-BBF2-8962D7F44AF2}"/>
          </ac:spMkLst>
        </pc:spChg>
        <pc:spChg chg="mod">
          <ac:chgData name="金鑫 谭" userId="0528fc09674fd7ca" providerId="LiveId" clId="{4ADAFEE5-FE39-4D11-A3C0-33370A477B61}" dt="2026-09-14T17:56:34.328" v="90" actId="20577"/>
          <ac:spMkLst>
            <pc:docMk/>
            <pc:sldMk cId="1159716835" sldId="273"/>
            <ac:spMk id="22" creationId="{8BF2DBC1-156B-0EAF-86CF-8FDD147CEBBD}"/>
          </ac:spMkLst>
        </pc:spChg>
        <pc:spChg chg="del mod">
          <ac:chgData name="金鑫 谭" userId="0528fc09674fd7ca" providerId="LiveId" clId="{4ADAFEE5-FE39-4D11-A3C0-33370A477B61}" dt="2026-09-14T17:56:39.690" v="94"/>
          <ac:spMkLst>
            <pc:docMk/>
            <pc:sldMk cId="1159716835" sldId="273"/>
            <ac:spMk id="24" creationId="{D74BF8B6-B8C4-A48C-D975-F881C56F7D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C1137E1-DA3D-417A-B744-BF2E36AD510C}" type="slidenum">
              <a:rPr lang="zh-CN" altLang="en-US" smtClean="0"/>
              <a:t>3</a:t>
            </a:fld>
            <a:endParaRPr lang="zh-CN" altLang="en-US"/>
          </a:p>
        </p:txBody>
      </p:sp>
    </p:spTree>
    <p:extLst>
      <p:ext uri="{BB962C8B-B14F-4D97-AF65-F5344CB8AC3E}">
        <p14:creationId xmlns:p14="http://schemas.microsoft.com/office/powerpoint/2010/main" val="3714076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lattice-QCD discussion.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716E39-A28C-46F6-8CDF-41A66C68B931}"/>
              </a:ext>
            </a:extLst>
          </p:cNvPr>
          <p:cNvSpPr>
            <a:spLocks noGrp="1"/>
          </p:cNvSpPr>
          <p:nvPr>
            <p:ph type="ctrTitle"/>
          </p:nvPr>
        </p:nvSpPr>
        <p:spPr>
          <a:xfrm>
            <a:off x="1524000" y="1122363"/>
            <a:ext cx="9144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B90460B1-4C0F-41D0-8344-45148B736D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0AA6F9DB-2766-4AA0-A65A-8C920BCAA370}"/>
              </a:ext>
            </a:extLst>
          </p:cNvPr>
          <p:cNvSpPr>
            <a:spLocks noGrp="1"/>
          </p:cNvSpPr>
          <p:nvPr>
            <p:ph type="dt" idx="10"/>
          </p:nvPr>
        </p:nvSpPr>
        <p:spPr/>
        <p:txBody>
          <a:bodyPr/>
          <a:lstStyle/>
          <a:p>
            <a:fld id="{D997B5FA-0921-464F-AAE1-844C04324D75}" type="datetimeFigureOut">
              <a:t>2026/9/15</a:t>
            </a:fld>
            <a:endParaRPr/>
          </a:p>
        </p:txBody>
      </p:sp>
      <p:sp>
        <p:nvSpPr>
          <p:cNvPr id="5" name="页脚占位符 4">
            <a:extLst>
              <a:ext uri="{FF2B5EF4-FFF2-40B4-BE49-F238E27FC236}">
                <a16:creationId xmlns:a16="http://schemas.microsoft.com/office/drawing/2014/main" id="{B20BFA49-EAA8-475E-8EEE-4E088197834F}"/>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949EA7C7-C399-45B1-BB73-57135FA3BB36}"/>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554C23-9C3B-4BB3-899A-E6674AB25805}"/>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ACF5DAEE-9EB9-4F4E-AB37-93165B827390}"/>
              </a:ext>
            </a:extLst>
          </p:cNvPr>
          <p:cNvSpPr>
            <a:spLocks noGrp="1"/>
          </p:cNvSpPr>
          <p:nvPr>
            <p:ph idx="1"/>
          </p:nvPr>
        </p:nvSpPr>
        <p:spPr/>
        <p:txBody>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AA158D9C-DE25-4FBE-BC21-22F46F7ED921}"/>
              </a:ext>
            </a:extLst>
          </p:cNvPr>
          <p:cNvSpPr>
            <a:spLocks noGrp="1"/>
          </p:cNvSpPr>
          <p:nvPr>
            <p:ph type="dt" idx="10"/>
          </p:nvPr>
        </p:nvSpPr>
        <p:spPr/>
        <p:txBody>
          <a:bodyPr/>
          <a:lstStyle/>
          <a:p>
            <a:fld id="{D997B5FA-0921-464F-AAE1-844C04324D75}" type="datetimeFigureOut">
              <a:t>2026/9/15</a:t>
            </a:fld>
            <a:endParaRPr/>
          </a:p>
        </p:txBody>
      </p:sp>
      <p:sp>
        <p:nvSpPr>
          <p:cNvPr id="5" name="页脚占位符 4">
            <a:extLst>
              <a:ext uri="{FF2B5EF4-FFF2-40B4-BE49-F238E27FC236}">
                <a16:creationId xmlns:a16="http://schemas.microsoft.com/office/drawing/2014/main" id="{EC00F4CC-160E-421D-8501-7F624E94A6DB}"/>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BF2A920F-6872-4C29-AB61-B39F8CEB2431}"/>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23C29B-1991-48C0-96DC-BEBAD38EB948}"/>
              </a:ext>
            </a:extLst>
          </p:cNvPr>
          <p:cNvSpPr>
            <a:spLocks noGrp="1"/>
          </p:cNvSpPr>
          <p:nvPr>
            <p:ph type="title"/>
          </p:nvPr>
        </p:nvSpPr>
        <p:spPr>
          <a:xfrm>
            <a:off x="831850" y="1709738"/>
            <a:ext cx="105156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1636022D-8D51-46D6-A3C6-D21C2E8FB4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单击此处编辑母版文本样式</a:t>
            </a:r>
          </a:p>
        </p:txBody>
      </p:sp>
      <p:sp>
        <p:nvSpPr>
          <p:cNvPr id="4" name="日期占位符 3">
            <a:extLst>
              <a:ext uri="{FF2B5EF4-FFF2-40B4-BE49-F238E27FC236}">
                <a16:creationId xmlns:a16="http://schemas.microsoft.com/office/drawing/2014/main" id="{B0B72CFC-FAE1-4849-891F-22A0C14BD92A}"/>
              </a:ext>
            </a:extLst>
          </p:cNvPr>
          <p:cNvSpPr>
            <a:spLocks noGrp="1"/>
          </p:cNvSpPr>
          <p:nvPr>
            <p:ph type="dt" idx="10"/>
          </p:nvPr>
        </p:nvSpPr>
        <p:spPr/>
        <p:txBody>
          <a:bodyPr/>
          <a:lstStyle/>
          <a:p>
            <a:fld id="{D997B5FA-0921-464F-AAE1-844C04324D75}" type="datetimeFigureOut">
              <a:t>2026/9/15</a:t>
            </a:fld>
            <a:endParaRPr/>
          </a:p>
        </p:txBody>
      </p:sp>
      <p:sp>
        <p:nvSpPr>
          <p:cNvPr id="5" name="页脚占位符 4">
            <a:extLst>
              <a:ext uri="{FF2B5EF4-FFF2-40B4-BE49-F238E27FC236}">
                <a16:creationId xmlns:a16="http://schemas.microsoft.com/office/drawing/2014/main" id="{A0C6019D-4DFA-453D-A5EA-D2BC59BBA83E}"/>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173DCCF4-E8B1-4D4B-9FCD-AD213BF3D44D}"/>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39DFD6-6423-4A8E-A652-C283FD260473}"/>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72A95826-6CC3-473A-B017-48671441806F}"/>
              </a:ext>
            </a:extLst>
          </p:cNvPr>
          <p:cNvSpPr>
            <a:spLocks noGrp="1"/>
          </p:cNvSpPr>
          <p:nvPr>
            <p:ph idx="1"/>
          </p:nvPr>
        </p:nvSpPr>
        <p:spPr>
          <a:xfrm>
            <a:off x="838200" y="1825625"/>
            <a:ext cx="5181600" cy="4351338"/>
          </a:xfrm>
        </p:spPr>
        <p:txBody>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内容占位符 3">
            <a:extLst>
              <a:ext uri="{FF2B5EF4-FFF2-40B4-BE49-F238E27FC236}">
                <a16:creationId xmlns:a16="http://schemas.microsoft.com/office/drawing/2014/main" id="{7AB6490C-D640-4ADD-9AC5-736C5B455548}"/>
              </a:ext>
            </a:extLst>
          </p:cNvPr>
          <p:cNvSpPr>
            <a:spLocks noGrp="1"/>
          </p:cNvSpPr>
          <p:nvPr>
            <p:ph idx="2"/>
          </p:nvPr>
        </p:nvSpPr>
        <p:spPr>
          <a:xfrm>
            <a:off x="6172200" y="1825625"/>
            <a:ext cx="5181600" cy="4351338"/>
          </a:xfrm>
        </p:spPr>
        <p:txBody>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5" name="日期占位符 4">
            <a:extLst>
              <a:ext uri="{FF2B5EF4-FFF2-40B4-BE49-F238E27FC236}">
                <a16:creationId xmlns:a16="http://schemas.microsoft.com/office/drawing/2014/main" id="{47E030B0-3F51-48A3-8CBB-A6176069F9BD}"/>
              </a:ext>
            </a:extLst>
          </p:cNvPr>
          <p:cNvSpPr>
            <a:spLocks noGrp="1"/>
          </p:cNvSpPr>
          <p:nvPr>
            <p:ph type="dt" idx="10"/>
          </p:nvPr>
        </p:nvSpPr>
        <p:spPr/>
        <p:txBody>
          <a:bodyPr/>
          <a:lstStyle/>
          <a:p>
            <a:fld id="{D997B5FA-0921-464F-AAE1-844C04324D75}" type="datetimeFigureOut">
              <a:t>2026/9/15</a:t>
            </a:fld>
            <a:endParaRPr/>
          </a:p>
        </p:txBody>
      </p:sp>
      <p:sp>
        <p:nvSpPr>
          <p:cNvPr id="6" name="页脚占位符 5">
            <a:extLst>
              <a:ext uri="{FF2B5EF4-FFF2-40B4-BE49-F238E27FC236}">
                <a16:creationId xmlns:a16="http://schemas.microsoft.com/office/drawing/2014/main" id="{00014921-5339-41A7-B9A9-DDFA20622D19}"/>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E4938FE6-3A62-4DF7-AAF8-F996ABB4321F}"/>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868A2F-2E7C-43B1-92A1-2E18A136984D}"/>
              </a:ext>
            </a:extLst>
          </p:cNvPr>
          <p:cNvSpPr>
            <a:spLocks noGrp="1"/>
          </p:cNvSpPr>
          <p:nvPr>
            <p:ph type="title"/>
          </p:nvPr>
        </p:nvSpPr>
        <p:spPr>
          <a:xfrm>
            <a:off x="839788" y="365125"/>
            <a:ext cx="10515600" cy="1325563"/>
          </a:xfrm>
        </p:spPr>
        <p:txBody>
          <a:bodyPr/>
          <a:lstStyle/>
          <a:p>
            <a:r>
              <a:t>单击此处编辑母版标题样式</a:t>
            </a:r>
          </a:p>
        </p:txBody>
      </p:sp>
      <p:sp>
        <p:nvSpPr>
          <p:cNvPr id="3" name="文本占位符 2">
            <a:extLst>
              <a:ext uri="{FF2B5EF4-FFF2-40B4-BE49-F238E27FC236}">
                <a16:creationId xmlns:a16="http://schemas.microsoft.com/office/drawing/2014/main" id="{06B6BC0E-1F10-4E5B-BD3F-E424AFC153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DA5DF3D-D8D2-46ED-929D-5E0088D2565B}"/>
              </a:ext>
            </a:extLst>
          </p:cNvPr>
          <p:cNvSpPr>
            <a:spLocks noGrp="1"/>
          </p:cNvSpPr>
          <p:nvPr>
            <p:ph idx="2"/>
          </p:nvPr>
        </p:nvSpPr>
        <p:spPr>
          <a:xfrm>
            <a:off x="839788" y="2505075"/>
            <a:ext cx="5157787" cy="3684588"/>
          </a:xfrm>
        </p:spPr>
        <p:txBody>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5" name="文本占位符 4">
            <a:extLst>
              <a:ext uri="{FF2B5EF4-FFF2-40B4-BE49-F238E27FC236}">
                <a16:creationId xmlns:a16="http://schemas.microsoft.com/office/drawing/2014/main" id="{7D90BAA5-0256-42BB-A088-5DFDE394F8EE}"/>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DF448082-4A3A-422C-987E-46AEBEF72281}"/>
              </a:ext>
            </a:extLst>
          </p:cNvPr>
          <p:cNvSpPr>
            <a:spLocks noGrp="1"/>
          </p:cNvSpPr>
          <p:nvPr>
            <p:ph idx="4"/>
          </p:nvPr>
        </p:nvSpPr>
        <p:spPr>
          <a:xfrm>
            <a:off x="6172200" y="2505075"/>
            <a:ext cx="5183188" cy="3684588"/>
          </a:xfrm>
        </p:spPr>
        <p:txBody>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7" name="日期占位符 6">
            <a:extLst>
              <a:ext uri="{FF2B5EF4-FFF2-40B4-BE49-F238E27FC236}">
                <a16:creationId xmlns:a16="http://schemas.microsoft.com/office/drawing/2014/main" id="{D4A21676-E87A-43EB-A4F0-40F8D6F2DD76}"/>
              </a:ext>
            </a:extLst>
          </p:cNvPr>
          <p:cNvSpPr>
            <a:spLocks noGrp="1"/>
          </p:cNvSpPr>
          <p:nvPr>
            <p:ph type="dt" idx="10"/>
          </p:nvPr>
        </p:nvSpPr>
        <p:spPr/>
        <p:txBody>
          <a:bodyPr/>
          <a:lstStyle/>
          <a:p>
            <a:fld id="{D997B5FA-0921-464F-AAE1-844C04324D75}" type="datetimeFigureOut">
              <a:t>2026/9/15</a:t>
            </a:fld>
            <a:endParaRPr/>
          </a:p>
        </p:txBody>
      </p:sp>
      <p:sp>
        <p:nvSpPr>
          <p:cNvPr id="8" name="页脚占位符 7">
            <a:extLst>
              <a:ext uri="{FF2B5EF4-FFF2-40B4-BE49-F238E27FC236}">
                <a16:creationId xmlns:a16="http://schemas.microsoft.com/office/drawing/2014/main" id="{B9E7567E-093B-4FD0-8ED8-DC7C14A7D674}"/>
              </a:ext>
            </a:extLst>
          </p:cNvPr>
          <p:cNvSpPr>
            <a:spLocks noGrp="1"/>
          </p:cNvSpPr>
          <p:nvPr>
            <p:ph type="ftr" idx="11"/>
          </p:nvPr>
        </p:nvSpPr>
        <p:spPr/>
        <p:txBody>
          <a:bodyPr/>
          <a:lstStyle/>
          <a:p>
            <a:endParaRPr/>
          </a:p>
        </p:txBody>
      </p:sp>
      <p:sp>
        <p:nvSpPr>
          <p:cNvPr id="9" name="灯片编号占位符 8">
            <a:extLst>
              <a:ext uri="{FF2B5EF4-FFF2-40B4-BE49-F238E27FC236}">
                <a16:creationId xmlns:a16="http://schemas.microsoft.com/office/drawing/2014/main" id="{A948601A-8EF0-4A9F-B179-6D42FCA0AD43}"/>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C2CFBE-F31F-443E-B514-F81901E850BD}"/>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81C97B69-66D0-40CF-AEDE-61E634F3CF7F}"/>
              </a:ext>
            </a:extLst>
          </p:cNvPr>
          <p:cNvSpPr>
            <a:spLocks noGrp="1"/>
          </p:cNvSpPr>
          <p:nvPr>
            <p:ph type="dt" idx="10"/>
          </p:nvPr>
        </p:nvSpPr>
        <p:spPr/>
        <p:txBody>
          <a:bodyPr/>
          <a:lstStyle/>
          <a:p>
            <a:fld id="{D997B5FA-0921-464F-AAE1-844C04324D75}" type="datetimeFigureOut">
              <a:t>2026/9/15</a:t>
            </a:fld>
            <a:endParaRPr/>
          </a:p>
        </p:txBody>
      </p:sp>
      <p:sp>
        <p:nvSpPr>
          <p:cNvPr id="4" name="页脚占位符 3">
            <a:extLst>
              <a:ext uri="{FF2B5EF4-FFF2-40B4-BE49-F238E27FC236}">
                <a16:creationId xmlns:a16="http://schemas.microsoft.com/office/drawing/2014/main" id="{3336EA5C-7405-4D7E-9D43-346CCB2649C6}"/>
              </a:ext>
            </a:extLst>
          </p:cNvPr>
          <p:cNvSpPr>
            <a:spLocks noGrp="1"/>
          </p:cNvSpPr>
          <p:nvPr>
            <p:ph type="ftr" idx="11"/>
          </p:nvPr>
        </p:nvSpPr>
        <p:spPr/>
        <p:txBody>
          <a:bodyPr/>
          <a:lstStyle/>
          <a:p>
            <a:endParaRPr/>
          </a:p>
        </p:txBody>
      </p:sp>
      <p:sp>
        <p:nvSpPr>
          <p:cNvPr id="5" name="灯片编号占位符 4">
            <a:extLst>
              <a:ext uri="{FF2B5EF4-FFF2-40B4-BE49-F238E27FC236}">
                <a16:creationId xmlns:a16="http://schemas.microsoft.com/office/drawing/2014/main" id="{998CC6DD-8B2B-456F-852D-FA76C59B0788}"/>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9C64759-8F28-45CF-AE62-C63F753C9A86}"/>
              </a:ext>
            </a:extLst>
          </p:cNvPr>
          <p:cNvSpPr>
            <a:spLocks noGrp="1"/>
          </p:cNvSpPr>
          <p:nvPr>
            <p:ph type="dt" idx="10"/>
          </p:nvPr>
        </p:nvSpPr>
        <p:spPr/>
        <p:txBody>
          <a:bodyPr/>
          <a:lstStyle/>
          <a:p>
            <a:fld id="{D997B5FA-0921-464F-AAE1-844C04324D75}" type="datetimeFigureOut">
              <a:t>2026/9/15</a:t>
            </a:fld>
            <a:endParaRPr/>
          </a:p>
        </p:txBody>
      </p:sp>
      <p:sp>
        <p:nvSpPr>
          <p:cNvPr id="3" name="页脚占位符 2">
            <a:extLst>
              <a:ext uri="{FF2B5EF4-FFF2-40B4-BE49-F238E27FC236}">
                <a16:creationId xmlns:a16="http://schemas.microsoft.com/office/drawing/2014/main" id="{6B04F4D1-FCF3-4039-B7C7-D365A047A935}"/>
              </a:ext>
            </a:extLst>
          </p:cNvPr>
          <p:cNvSpPr>
            <a:spLocks noGrp="1"/>
          </p:cNvSpPr>
          <p:nvPr>
            <p:ph type="ftr" idx="11"/>
          </p:nvPr>
        </p:nvSpPr>
        <p:spPr/>
        <p:txBody>
          <a:bodyPr/>
          <a:lstStyle/>
          <a:p>
            <a:endParaRPr/>
          </a:p>
        </p:txBody>
      </p:sp>
      <p:sp>
        <p:nvSpPr>
          <p:cNvPr id="4" name="灯片编号占位符 3">
            <a:extLst>
              <a:ext uri="{FF2B5EF4-FFF2-40B4-BE49-F238E27FC236}">
                <a16:creationId xmlns:a16="http://schemas.microsoft.com/office/drawing/2014/main" id="{FD562C66-2201-4A37-9CE1-FE92068C9050}"/>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8751A6-0B6F-42F2-A12F-51CFD9E840D6}"/>
              </a:ext>
            </a:extLst>
          </p:cNvPr>
          <p:cNvSpPr>
            <a:spLocks noGrp="1"/>
          </p:cNvSpPr>
          <p:nvPr>
            <p:ph type="title"/>
          </p:nvPr>
        </p:nvSpPr>
        <p:spPr>
          <a:xfrm>
            <a:off x="839788" y="457200"/>
            <a:ext cx="3932237"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32DA650D-D57A-4D9A-8640-9CFFC604AB42}"/>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文本占位符 3">
            <a:extLst>
              <a:ext uri="{FF2B5EF4-FFF2-40B4-BE49-F238E27FC236}">
                <a16:creationId xmlns:a16="http://schemas.microsoft.com/office/drawing/2014/main" id="{6DB14A38-11D8-4DAB-8994-F6389BDF3C2D}"/>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5244DAE-288C-4CD9-9BAE-598882349045}"/>
              </a:ext>
            </a:extLst>
          </p:cNvPr>
          <p:cNvSpPr>
            <a:spLocks noGrp="1"/>
          </p:cNvSpPr>
          <p:nvPr>
            <p:ph type="dt" idx="10"/>
          </p:nvPr>
        </p:nvSpPr>
        <p:spPr/>
        <p:txBody>
          <a:bodyPr/>
          <a:lstStyle/>
          <a:p>
            <a:fld id="{D997B5FA-0921-464F-AAE1-844C04324D75}" type="datetimeFigureOut">
              <a:t>2026/9/15</a:t>
            </a:fld>
            <a:endParaRPr/>
          </a:p>
        </p:txBody>
      </p:sp>
      <p:sp>
        <p:nvSpPr>
          <p:cNvPr id="6" name="页脚占位符 5">
            <a:extLst>
              <a:ext uri="{FF2B5EF4-FFF2-40B4-BE49-F238E27FC236}">
                <a16:creationId xmlns:a16="http://schemas.microsoft.com/office/drawing/2014/main" id="{D0603F83-80D4-4AA7-88C9-E1C7DD70C88D}"/>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AFC318E0-E24C-477F-86F9-A756D2F04CFD}"/>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95558-0797-40F5-8744-45766F5AE201}"/>
              </a:ext>
            </a:extLst>
          </p:cNvPr>
          <p:cNvSpPr>
            <a:spLocks noGrp="1"/>
          </p:cNvSpPr>
          <p:nvPr>
            <p:ph type="title"/>
          </p:nvPr>
        </p:nvSpPr>
        <p:spPr>
          <a:xfrm>
            <a:off x="839788" y="457200"/>
            <a:ext cx="3932237"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5B0B46EE-8034-4408-A62A-71A0B7A6EC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963AA1DF-8EEB-4D92-86A5-7084D60A3A94}"/>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6E0D242-9812-4A8A-A833-E02069D5BA29}"/>
              </a:ext>
            </a:extLst>
          </p:cNvPr>
          <p:cNvSpPr>
            <a:spLocks noGrp="1"/>
          </p:cNvSpPr>
          <p:nvPr>
            <p:ph type="dt" idx="10"/>
          </p:nvPr>
        </p:nvSpPr>
        <p:spPr/>
        <p:txBody>
          <a:bodyPr/>
          <a:lstStyle/>
          <a:p>
            <a:fld id="{D997B5FA-0921-464F-AAE1-844C04324D75}" type="datetimeFigureOut">
              <a:t>2026/9/15</a:t>
            </a:fld>
            <a:endParaRPr/>
          </a:p>
        </p:txBody>
      </p:sp>
      <p:sp>
        <p:nvSpPr>
          <p:cNvPr id="6" name="页脚占位符 5">
            <a:extLst>
              <a:ext uri="{FF2B5EF4-FFF2-40B4-BE49-F238E27FC236}">
                <a16:creationId xmlns:a16="http://schemas.microsoft.com/office/drawing/2014/main" id="{5E150D4B-2D7E-44B5-87EF-7E6A6BE6E84B}"/>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3EAD5E52-6DC4-4807-8749-3C03BC3EE76D}"/>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A412FE-CD4B-499E-8103-FC16DD468D57}"/>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332829FF-E19B-4B92-8B31-9E27E7337343}"/>
              </a:ext>
            </a:extLst>
          </p:cNvPr>
          <p:cNvSpPr>
            <a:spLocks noGrp="1"/>
          </p:cNvSpPr>
          <p:nvPr>
            <p:ph type="body" idx="1"/>
          </p:nvPr>
        </p:nvSpPr>
        <p:spPr/>
        <p:txBody>
          <a:bodyPr vert="eaVe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8DFC0B68-FF25-46F5-BF7A-1D4EB38F2A74}"/>
              </a:ext>
            </a:extLst>
          </p:cNvPr>
          <p:cNvSpPr>
            <a:spLocks noGrp="1"/>
          </p:cNvSpPr>
          <p:nvPr>
            <p:ph type="dt" idx="10"/>
          </p:nvPr>
        </p:nvSpPr>
        <p:spPr/>
        <p:txBody>
          <a:bodyPr/>
          <a:lstStyle/>
          <a:p>
            <a:fld id="{D997B5FA-0921-464F-AAE1-844C04324D75}" type="datetimeFigureOut">
              <a:t>2026/9/15</a:t>
            </a:fld>
            <a:endParaRPr/>
          </a:p>
        </p:txBody>
      </p:sp>
      <p:sp>
        <p:nvSpPr>
          <p:cNvPr id="5" name="页脚占位符 4">
            <a:extLst>
              <a:ext uri="{FF2B5EF4-FFF2-40B4-BE49-F238E27FC236}">
                <a16:creationId xmlns:a16="http://schemas.microsoft.com/office/drawing/2014/main" id="{9D5FA702-7929-474D-AF79-B2BF47F06E2B}"/>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C87A0F6E-4279-4049-B735-E3DB3BAAC839}"/>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F86B652-76EC-44B8-BBFD-CDE211581E0C}"/>
              </a:ext>
            </a:extLst>
          </p:cNvPr>
          <p:cNvSpPr>
            <a:spLocks noGrp="1"/>
          </p:cNvSpPr>
          <p:nvPr>
            <p:ph type="title"/>
          </p:nvPr>
        </p:nvSpPr>
        <p:spPr>
          <a:xfrm>
            <a:off x="8724900" y="365125"/>
            <a:ext cx="2628900" cy="5811838"/>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86D0C397-F645-472D-B03D-24324A2B8670}"/>
              </a:ext>
            </a:extLst>
          </p:cNvPr>
          <p:cNvSpPr>
            <a:spLocks noGrp="1"/>
          </p:cNvSpPr>
          <p:nvPr>
            <p:ph type="body" idx="1"/>
          </p:nvPr>
        </p:nvSpPr>
        <p:spPr>
          <a:xfrm>
            <a:off x="838200" y="365125"/>
            <a:ext cx="7734300" cy="5811838"/>
          </a:xfrm>
        </p:spPr>
        <p:txBody>
          <a:bodyPr vert="eaVe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C6958138-EE8C-47F1-B865-70CC8C93FE38}"/>
              </a:ext>
            </a:extLst>
          </p:cNvPr>
          <p:cNvSpPr>
            <a:spLocks noGrp="1"/>
          </p:cNvSpPr>
          <p:nvPr>
            <p:ph type="dt" idx="10"/>
          </p:nvPr>
        </p:nvSpPr>
        <p:spPr/>
        <p:txBody>
          <a:bodyPr/>
          <a:lstStyle/>
          <a:p>
            <a:fld id="{D997B5FA-0921-464F-AAE1-844C04324D75}" type="datetimeFigureOut">
              <a:t>2026/9/15</a:t>
            </a:fld>
            <a:endParaRPr/>
          </a:p>
        </p:txBody>
      </p:sp>
      <p:sp>
        <p:nvSpPr>
          <p:cNvPr id="5" name="页脚占位符 4">
            <a:extLst>
              <a:ext uri="{FF2B5EF4-FFF2-40B4-BE49-F238E27FC236}">
                <a16:creationId xmlns:a16="http://schemas.microsoft.com/office/drawing/2014/main" id="{B478036F-1EC9-4BA3-96C4-1F084171D433}"/>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97075ACC-18EB-4BC2-BBC9-1F982F8CF546}"/>
              </a:ext>
            </a:extLst>
          </p:cNvPr>
          <p:cNvSpPr>
            <a:spLocks noGrp="1"/>
          </p:cNvSpPr>
          <p:nvPr>
            <p:ph type="sldNum" idx="12"/>
          </p:nvPr>
        </p:nvSpPr>
        <p:spPr/>
        <p:txBody>
          <a:bodyPr/>
          <a:lstStyle/>
          <a:p>
            <a:fld id="{565CE74E-AB26-4998-AD42-012C4C1AD076}"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BCCB428-624F-4150-821A-DC61BA938B43}"/>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单击此处编辑母版标题样式</a:t>
            </a:r>
          </a:p>
        </p:txBody>
      </p:sp>
      <p:sp>
        <p:nvSpPr>
          <p:cNvPr id="3" name="文本占位符 2">
            <a:extLst>
              <a:ext uri="{FF2B5EF4-FFF2-40B4-BE49-F238E27FC236}">
                <a16:creationId xmlns:a16="http://schemas.microsoft.com/office/drawing/2014/main" id="{D9337D7C-1724-41D5-9090-8DBA1EBB9741}"/>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3F2180B8-1F46-49D3-8BD0-9959CAB0B0DD}"/>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D997B5FA-0921-464F-AAE1-844C04324D75}" type="datetimeFigureOut">
              <a:t>2026/9/15</a:t>
            </a:fld>
            <a:endParaRPr/>
          </a:p>
        </p:txBody>
      </p:sp>
      <p:sp>
        <p:nvSpPr>
          <p:cNvPr id="5" name="页脚占位符 4">
            <a:extLst>
              <a:ext uri="{FF2B5EF4-FFF2-40B4-BE49-F238E27FC236}">
                <a16:creationId xmlns:a16="http://schemas.microsoft.com/office/drawing/2014/main" id="{BC0CA10B-CB63-4A04-A5AA-5F1C833A24A7}"/>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灯片编号占位符 5">
            <a:extLst>
              <a:ext uri="{FF2B5EF4-FFF2-40B4-BE49-F238E27FC236}">
                <a16:creationId xmlns:a16="http://schemas.microsoft.com/office/drawing/2014/main" id="{D59764D3-713A-46A3-A7E8-9BAC2E508929}"/>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565CE74E-AB26-4998-AD42-012C4C1AD076}"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0.png"/></Relationships>
</file>

<file path=ppt/slides/_rels/slide5.xml.rels><?xml version="1.0" encoding="UTF-8" standalone="yes"?>
<Relationships xmlns="http://schemas.openxmlformats.org/package/2006/relationships"><Relationship Id="rId3" Type="http://schemas.openxmlformats.org/officeDocument/2006/relationships/hyperlink" Target="https://www.scnet.cn/sso/logi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ithub.com/sjtu-sai-agents/LQCD_Master.git" TargetMode="External"/><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6"/>
          <p:cNvPicPr>
            <a:picLocks noChangeAspect="1"/>
          </p:cNvPicPr>
          <p:nvPr/>
        </p:nvPicPr>
        <p:blipFill>
          <a:blip r:embed="rId3"/>
          <a:stretch>
            <a:fillRect/>
          </a:stretch>
        </p:blipFill>
        <p:spPr>
          <a:xfrm>
            <a:off x="0" y="0"/>
            <a:ext cx="12185522" cy="6858000"/>
          </a:xfrm>
          <a:prstGeom prst="rect">
            <a:avLst/>
          </a:prstGeom>
        </p:spPr>
      </p:pic>
      <p:sp>
        <p:nvSpPr>
          <p:cNvPr id="8" name="文本框 7">
            <a:extLst>
              <a:ext uri="{FF2B5EF4-FFF2-40B4-BE49-F238E27FC236}">
                <a16:creationId xmlns:a16="http://schemas.microsoft.com/office/drawing/2014/main" id="{7AAE9310-89D8-7F57-79FB-915CCCC6CDB6}"/>
              </a:ext>
            </a:extLst>
          </p:cNvPr>
          <p:cNvSpPr>
            <a:spLocks noGrp="1"/>
          </p:cNvSpPr>
          <p:nvPr/>
        </p:nvSpPr>
        <p:spPr>
          <a:xfrm>
            <a:off x="3233678" y="2181608"/>
            <a:ext cx="6606617" cy="1446550"/>
          </a:xfrm>
          <a:prstGeom prst="rect">
            <a:avLst/>
          </a:prstGeom>
          <a:noFill/>
        </p:spPr>
        <p:txBody>
          <a:bodyPr wrap="square" lIns="19050" tIns="0" rIns="19050" bIns="0" anchor="ctr">
            <a:normAutofit/>
          </a:bodyPr>
          <a:lstStyle/>
          <a:p>
            <a:pPr algn="ctr"/>
            <a:r>
              <a:rPr sz="4000" dirty="0" err="1">
                <a:solidFill>
                  <a:srgbClr val="0B2F6B"/>
                </a:solidFill>
                <a:latin typeface="Times New Roman" panose="02020603050405020304" pitchFamily="18" charset="0"/>
                <a:ea typeface="Calibri"/>
                <a:cs typeface="Times New Roman" panose="02020603050405020304" pitchFamily="18" charset="0"/>
              </a:rPr>
              <a:t>LQCDMaster</a:t>
            </a:r>
            <a:r>
              <a:rPr sz="4000" dirty="0">
                <a:solidFill>
                  <a:srgbClr val="0B2F6B"/>
                </a:solidFill>
                <a:latin typeface="Times New Roman" panose="02020603050405020304" pitchFamily="18" charset="0"/>
                <a:ea typeface="Calibri"/>
                <a:cs typeface="Times New Roman" panose="02020603050405020304" pitchFamily="18" charset="0"/>
              </a:rPr>
              <a:t> in Action</a:t>
            </a:r>
          </a:p>
          <a:p>
            <a:pPr algn="ctr"/>
            <a:r>
              <a:rPr sz="3200" dirty="0">
                <a:solidFill>
                  <a:srgbClr val="0B2F6B"/>
                </a:solidFill>
                <a:latin typeface="Times New Roman" panose="02020603050405020304" pitchFamily="18" charset="0"/>
                <a:ea typeface="Calibri"/>
                <a:cs typeface="Times New Roman" panose="02020603050405020304" pitchFamily="18" charset="0"/>
              </a:rPr>
              <a:t>A Pion Two-Point Correlator Example</a:t>
            </a:r>
          </a:p>
        </p:txBody>
      </p:sp>
      <p:sp>
        <p:nvSpPr>
          <p:cNvPr id="9" name="文本框 8">
            <a:extLst>
              <a:ext uri="{FF2B5EF4-FFF2-40B4-BE49-F238E27FC236}">
                <a16:creationId xmlns:a16="http://schemas.microsoft.com/office/drawing/2014/main" id="{59DB13EF-0122-C6C3-465C-8BC4DCACF8F8}"/>
              </a:ext>
            </a:extLst>
          </p:cNvPr>
          <p:cNvSpPr>
            <a:spLocks noGrp="1"/>
          </p:cNvSpPr>
          <p:nvPr/>
        </p:nvSpPr>
        <p:spPr>
          <a:xfrm>
            <a:off x="2481828" y="4133636"/>
            <a:ext cx="7358467" cy="2007290"/>
          </a:xfrm>
          <a:prstGeom prst="rect">
            <a:avLst/>
          </a:prstGeom>
          <a:noFill/>
        </p:spPr>
        <p:txBody>
          <a:bodyPr wrap="square" lIns="19050" tIns="19050" rIns="19050" bIns="19050" anchor="t">
            <a:normAutofit/>
          </a:bodyPr>
          <a:lstStyle/>
          <a:p>
            <a:pPr algn="ctr">
              <a:lnSpc>
                <a:spcPct val="150000"/>
              </a:lnSpc>
              <a:buNone/>
              <a:defRPr sz="1200">
                <a:solidFill>
                  <a:srgbClr val="111111"/>
                </a:solidFill>
                <a:latin typeface="Calibri"/>
                <a:ea typeface="Calibri"/>
                <a:cs typeface="Calibri"/>
              </a:defRPr>
            </a:pPr>
            <a:r>
              <a:rPr sz="1600" dirty="0">
                <a:solidFill>
                  <a:srgbClr val="002060"/>
                </a:solidFill>
                <a:latin typeface="Times New Roman"/>
                <a:cs typeface="Times New Roman"/>
              </a:rPr>
              <a:t>Shanghai Jiao Tong University: Wei Wang, Hao</a:t>
            </a:r>
            <a:r>
              <a:rPr lang="en-US" sz="1600" dirty="0">
                <a:solidFill>
                  <a:srgbClr val="002060"/>
                </a:solidFill>
                <a:latin typeface="Times New Roman"/>
                <a:cs typeface="Times New Roman"/>
              </a:rPr>
              <a:t>-F</a:t>
            </a:r>
            <a:r>
              <a:rPr sz="1600" dirty="0">
                <a:solidFill>
                  <a:srgbClr val="002060"/>
                </a:solidFill>
                <a:latin typeface="Times New Roman"/>
                <a:cs typeface="Times New Roman"/>
              </a:rPr>
              <a:t>ei Gao, Jin</a:t>
            </a:r>
            <a:r>
              <a:rPr lang="en-US" sz="1600" dirty="0">
                <a:solidFill>
                  <a:srgbClr val="002060"/>
                </a:solidFill>
                <a:latin typeface="Times New Roman"/>
                <a:cs typeface="Times New Roman"/>
              </a:rPr>
              <a:t>-X</a:t>
            </a:r>
            <a:r>
              <a:rPr sz="1600" dirty="0">
                <a:solidFill>
                  <a:srgbClr val="002060"/>
                </a:solidFill>
                <a:latin typeface="Times New Roman"/>
                <a:cs typeface="Times New Roman"/>
              </a:rPr>
              <a:t>in Tan*, Mu</a:t>
            </a:r>
            <a:r>
              <a:rPr lang="en-US" sz="1600" dirty="0">
                <a:solidFill>
                  <a:srgbClr val="002060"/>
                </a:solidFill>
                <a:latin typeface="Times New Roman"/>
                <a:cs typeface="Times New Roman"/>
              </a:rPr>
              <a:t>-H</a:t>
            </a:r>
            <a:r>
              <a:rPr sz="1600" dirty="0">
                <a:solidFill>
                  <a:srgbClr val="002060"/>
                </a:solidFill>
                <a:latin typeface="Times New Roman"/>
                <a:cs typeface="Times New Roman"/>
              </a:rPr>
              <a:t>ua Zhang</a:t>
            </a:r>
          </a:p>
          <a:p>
            <a:pPr algn="ctr">
              <a:lnSpc>
                <a:spcPct val="150000"/>
              </a:lnSpc>
              <a:buNone/>
              <a:defRPr sz="1200">
                <a:solidFill>
                  <a:srgbClr val="111111"/>
                </a:solidFill>
                <a:latin typeface="Calibri"/>
                <a:ea typeface="Calibri"/>
                <a:cs typeface="Calibri"/>
              </a:defRPr>
            </a:pPr>
            <a:r>
              <a:rPr sz="1600" dirty="0" err="1">
                <a:solidFill>
                  <a:srgbClr val="002060"/>
                </a:solidFill>
                <a:latin typeface="Times New Roman"/>
                <a:cs typeface="Times New Roman"/>
              </a:rPr>
              <a:t>Beihang</a:t>
            </a:r>
            <a:r>
              <a:rPr sz="1600" dirty="0">
                <a:solidFill>
                  <a:srgbClr val="002060"/>
                </a:solidFill>
                <a:latin typeface="Times New Roman"/>
                <a:cs typeface="Times New Roman"/>
              </a:rPr>
              <a:t> University: Qi</a:t>
            </a:r>
            <a:r>
              <a:rPr lang="en-US" sz="1600" dirty="0">
                <a:solidFill>
                  <a:srgbClr val="002060"/>
                </a:solidFill>
                <a:latin typeface="Times New Roman"/>
                <a:cs typeface="Times New Roman"/>
              </a:rPr>
              <a:t>-A</a:t>
            </a:r>
            <a:r>
              <a:rPr sz="1600" dirty="0">
                <a:solidFill>
                  <a:srgbClr val="002060"/>
                </a:solidFill>
                <a:latin typeface="Times New Roman"/>
                <a:cs typeface="Times New Roman"/>
              </a:rPr>
              <a:t>n Zhang</a:t>
            </a:r>
          </a:p>
          <a:p>
            <a:pPr algn="ctr">
              <a:lnSpc>
                <a:spcPct val="150000"/>
              </a:lnSpc>
              <a:buNone/>
              <a:defRPr sz="1200">
                <a:solidFill>
                  <a:srgbClr val="111111"/>
                </a:solidFill>
                <a:latin typeface="Calibri"/>
                <a:ea typeface="Calibri"/>
                <a:cs typeface="Calibri"/>
              </a:defRPr>
            </a:pPr>
            <a:r>
              <a:rPr sz="1600" dirty="0">
                <a:solidFill>
                  <a:srgbClr val="002060"/>
                </a:solidFill>
                <a:latin typeface="Times New Roman"/>
                <a:cs typeface="Times New Roman"/>
              </a:rPr>
              <a:t>South China Normal University: Jun Hua</a:t>
            </a:r>
          </a:p>
          <a:p>
            <a:pPr>
              <a:lnSpc>
                <a:spcPct val="150000"/>
              </a:lnSpc>
              <a:buNone/>
            </a:pPr>
            <a:endParaRPr sz="1600" dirty="0">
              <a:solidFill>
                <a:srgbClr val="002060"/>
              </a:solidFill>
              <a:latin typeface="Times New Roman"/>
              <a:cs typeface="Times New Roman"/>
            </a:endParaRPr>
          </a:p>
          <a:p>
            <a:pPr algn="ctr">
              <a:lnSpc>
                <a:spcPct val="150000"/>
              </a:lnSpc>
              <a:buNone/>
              <a:defRPr sz="1200">
                <a:solidFill>
                  <a:srgbClr val="111111"/>
                </a:solidFill>
                <a:latin typeface="Calibri"/>
                <a:ea typeface="Calibri"/>
                <a:cs typeface="Calibri"/>
              </a:defRPr>
            </a:pPr>
            <a:r>
              <a:rPr sz="1600" dirty="0">
                <a:solidFill>
                  <a:srgbClr val="002060"/>
                </a:solidFill>
                <a:latin typeface="Times New Roman"/>
                <a:cs typeface="Times New Roman"/>
              </a:rPr>
              <a:t>September 12, 2026</a:t>
            </a:r>
          </a:p>
        </p:txBody>
      </p:sp>
      <p:sp>
        <p:nvSpPr>
          <p:cNvPr id="10" name="文本框 9">
            <a:extLst>
              <a:ext uri="{FF2B5EF4-FFF2-40B4-BE49-F238E27FC236}">
                <a16:creationId xmlns:a16="http://schemas.microsoft.com/office/drawing/2014/main" id="{9B7FC3FA-9122-D587-6E91-28529DCCC33B}"/>
              </a:ext>
            </a:extLst>
          </p:cNvPr>
          <p:cNvSpPr>
            <a:spLocks noGrp="1"/>
          </p:cNvSpPr>
          <p:nvPr/>
        </p:nvSpPr>
        <p:spPr>
          <a:xfrm>
            <a:off x="91642" y="6416954"/>
            <a:ext cx="1005403" cy="369332"/>
          </a:xfrm>
          <a:prstGeom prst="rect">
            <a:avLst/>
          </a:prstGeom>
          <a:noFill/>
        </p:spPr>
        <p:txBody>
          <a:bodyPr wrap="square">
            <a:normAutofit fontScale="89335"/>
          </a:bodyPr>
          <a:lstStyle/>
          <a:p>
            <a:r>
              <a:rPr dirty="0">
                <a:solidFill>
                  <a:srgbClr val="002060"/>
                </a:solidFill>
                <a:latin typeface="Times New Roman"/>
                <a:ea typeface="Times New Roman"/>
                <a:cs typeface="Times New Roman"/>
              </a:rPr>
              <a:t>* Speaker</a:t>
            </a:r>
          </a:p>
        </p:txBody>
      </p:sp>
      <p:pic>
        <p:nvPicPr>
          <p:cNvPr id="19" name="图片 10"/>
          <p:cNvPicPr>
            <a:picLocks noChangeAspect="1"/>
          </p:cNvPicPr>
          <p:nvPr/>
        </p:nvPicPr>
        <p:blipFill>
          <a:blip r:embed="rId4"/>
          <a:stretch>
            <a:fillRect/>
          </a:stretch>
        </p:blipFill>
        <p:spPr>
          <a:xfrm>
            <a:off x="91642" y="71714"/>
            <a:ext cx="825516" cy="825810"/>
          </a:xfrm>
          <a:prstGeom prst="rect">
            <a:avLst/>
          </a:prstGeom>
        </p:spPr>
      </p:pic>
      <p:pic>
        <p:nvPicPr>
          <p:cNvPr id="20" name="图片 12"/>
          <p:cNvPicPr>
            <a:picLocks noChangeAspect="1"/>
          </p:cNvPicPr>
          <p:nvPr/>
        </p:nvPicPr>
        <p:blipFill>
          <a:blip r:embed="rId5"/>
          <a:stretch>
            <a:fillRect/>
          </a:stretch>
        </p:blipFill>
        <p:spPr>
          <a:xfrm>
            <a:off x="1742539" y="127640"/>
            <a:ext cx="695651" cy="768341"/>
          </a:xfrm>
          <a:prstGeom prst="rect">
            <a:avLst/>
          </a:prstGeom>
        </p:spPr>
      </p:pic>
      <p:pic>
        <p:nvPicPr>
          <p:cNvPr id="21" name="图片 13"/>
          <p:cNvPicPr>
            <a:picLocks noChangeAspect="1"/>
          </p:cNvPicPr>
          <p:nvPr/>
        </p:nvPicPr>
        <p:blipFill>
          <a:blip r:embed="rId6"/>
          <a:stretch>
            <a:fillRect/>
          </a:stretch>
        </p:blipFill>
        <p:spPr>
          <a:xfrm>
            <a:off x="917023" y="123159"/>
            <a:ext cx="772823" cy="772823"/>
          </a:xfrm>
          <a:prstGeom prst="rect">
            <a:avLst/>
          </a:prstGeom>
        </p:spPr>
      </p:pic>
    </p:spTree>
    <p:extLst>
      <p:ext uri="{BB962C8B-B14F-4D97-AF65-F5344CB8AC3E}">
        <p14:creationId xmlns:p14="http://schemas.microsoft.com/office/powerpoint/2010/main" val="220842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73B7F38-FA73-962B-57CC-533CE6C394AD}"/>
              </a:ext>
            </a:extLst>
          </p:cNvPr>
          <p:cNvSpPr>
            <a:spLocks noGrp="1"/>
          </p:cNvSpPr>
          <p:nvPr/>
        </p:nvSpPr>
        <p:spPr>
          <a:xfrm>
            <a:off x="2251036" y="2787045"/>
            <a:ext cx="7689926" cy="769441"/>
          </a:xfrm>
          <a:prstGeom prst="rect">
            <a:avLst/>
          </a:prstGeom>
          <a:noFill/>
        </p:spPr>
        <p:txBody>
          <a:bodyPr wrap="square">
            <a:normAutofit fontScale="59164" lnSpcReduction="20000"/>
          </a:bodyPr>
          <a:lstStyle/>
          <a:p>
            <a:pPr algn="ctr">
              <a:buNone/>
            </a:pPr>
            <a:r>
              <a:rPr sz="4400" dirty="0">
                <a:solidFill>
                  <a:srgbClr val="002060"/>
                </a:solidFill>
                <a:latin typeface="华文中宋"/>
                <a:ea typeface="华文中宋"/>
                <a:cs typeface="华文中宋"/>
              </a:rPr>
              <a:t>Pion Two-Point Correlators with </a:t>
            </a:r>
            <a:r>
              <a:rPr sz="4400" dirty="0" err="1">
                <a:solidFill>
                  <a:srgbClr val="002060"/>
                </a:solidFill>
                <a:latin typeface="华文中宋"/>
                <a:ea typeface="华文中宋"/>
                <a:cs typeface="华文中宋"/>
              </a:rPr>
              <a:t>LQCDMaster</a:t>
            </a:r>
            <a:endParaRPr sz="4400" dirty="0">
              <a:solidFill>
                <a:srgbClr val="002060"/>
              </a:solidFill>
              <a:latin typeface="华文中宋"/>
              <a:ea typeface="华文中宋"/>
              <a:cs typeface="华文中宋"/>
            </a:endParaRPr>
          </a:p>
        </p:txBody>
      </p:sp>
    </p:spTree>
    <p:extLst>
      <p:ext uri="{BB962C8B-B14F-4D97-AF65-F5344CB8AC3E}">
        <p14:creationId xmlns:p14="http://schemas.microsoft.com/office/powerpoint/2010/main" val="2377460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17F6D34-6C91-3845-ED18-1CFB8CF05ADA}"/>
              </a:ext>
            </a:extLst>
          </p:cNvPr>
          <p:cNvSpPr txBox="1"/>
          <p:nvPr/>
        </p:nvSpPr>
        <p:spPr>
          <a:xfrm>
            <a:off x="1564952" y="0"/>
            <a:ext cx="9062096" cy="400110"/>
          </a:xfrm>
          <a:prstGeom prst="rect">
            <a:avLst/>
          </a:prstGeom>
          <a:noFill/>
        </p:spPr>
        <p:txBody>
          <a:bodyPr wrap="none" rtlCol="0">
            <a:spAutoFit/>
          </a:bodyPr>
          <a:lstStyle/>
          <a:p>
            <a:r>
              <a:rPr lang="en-US" altLang="zh-CN" sz="2000" dirty="0">
                <a:solidFill>
                  <a:srgbClr val="002060"/>
                </a:solidFill>
                <a:latin typeface="华文中宋" panose="02010600040101010101" pitchFamily="2" charset="-122"/>
                <a:ea typeface="华文中宋" panose="02010600040101010101" pitchFamily="2" charset="-122"/>
              </a:rPr>
              <a:t>Spectral Decomposition of the Two-Point Correlator and Effective Mass</a:t>
            </a:r>
            <a:endParaRPr lang="zh-CN" altLang="en-US" sz="2000" dirty="0">
              <a:solidFill>
                <a:srgbClr val="002060"/>
              </a:solidFill>
              <a:latin typeface="华文中宋" panose="02010600040101010101" pitchFamily="2" charset="-122"/>
              <a:ea typeface="华文中宋" panose="02010600040101010101" pitchFamily="2" charset="-122"/>
            </a:endParaRPr>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B8A15E0A-EDBC-CA32-A5FA-EC898196590A}"/>
                  </a:ext>
                </a:extLst>
              </p:cNvPr>
              <p:cNvSpPr txBox="1"/>
              <p:nvPr/>
            </p:nvSpPr>
            <p:spPr>
              <a:xfrm>
                <a:off x="369706" y="413014"/>
                <a:ext cx="6863206" cy="6542753"/>
              </a:xfrm>
              <a:prstGeom prst="rect">
                <a:avLst/>
              </a:prstGeom>
              <a:noFill/>
            </p:spPr>
            <p:txBody>
              <a:bodyPr wrap="square" rtlCol="0">
                <a:spAutoFit/>
              </a:bodyPr>
              <a:lstStyle/>
              <a:p>
                <a:pPr>
                  <a:lnSpc>
                    <a:spcPct val="150000"/>
                  </a:lnSpc>
                </a:pPr>
                <a:r>
                  <a:rPr lang="en-US" altLang="zh-CN" dirty="0">
                    <a:latin typeface="华文中宋" panose="02010600040101010101" pitchFamily="2" charset="-122"/>
                    <a:ea typeface="华文中宋" panose="02010600040101010101" pitchFamily="2" charset="-122"/>
                  </a:rPr>
                  <a:t>a) Lattice observables are correlation functions. Taking the pion as an example:</a:t>
                </a:r>
                <a:r>
                  <a:rPr lang="zh-CN" altLang="en-US" dirty="0">
                    <a:solidFill>
                      <a:schemeClr val="tx1"/>
                    </a:solidFill>
                  </a:rPr>
                  <a:t>          </a:t>
                </a:r>
                <a:endParaRPr lang="en-US" altLang="zh-CN" dirty="0">
                  <a:solidFill>
                    <a:schemeClr val="tx1"/>
                  </a:solidFill>
                </a:endParaRPr>
              </a:p>
              <a:p>
                <a:pPr>
                  <a:lnSpc>
                    <a:spcPct val="150000"/>
                  </a:lnSpc>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𝐶</m:t>
                          </m:r>
                        </m:e>
                        <m:sub>
                          <m:r>
                            <a:rPr lang="en-US" altLang="zh-CN" b="0" i="1" smtClean="0">
                              <a:latin typeface="Cambria Math" panose="02040503050406030204" pitchFamily="18" charset="0"/>
                            </a:rPr>
                            <m:t>2</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𝑡</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𝑝</m:t>
                              </m:r>
                            </m:e>
                          </m:acc>
                        </m:e>
                      </m:d>
                      <m:r>
                        <a:rPr lang="en-US" altLang="zh-CN" b="0" i="1"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𝑥</m:t>
                              </m:r>
                            </m:e>
                          </m:acc>
                        </m:sub>
                        <m:sup/>
                        <m:e>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𝑒</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𝑖</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𝑝</m:t>
                                  </m:r>
                                </m:e>
                              </m:acc>
                              <m:r>
                                <a:rPr lang="en-US" altLang="zh-CN" i="1">
                                  <a:latin typeface="Cambria Math" panose="02040503050406030204" pitchFamily="18" charset="0"/>
                                  <a:ea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𝑥</m:t>
                                  </m:r>
                                </m:e>
                              </m:acc>
                              <m:r>
                                <a:rPr lang="en-US" altLang="zh-CN" b="0" i="1" smtClean="0">
                                  <a:latin typeface="Cambria Math" panose="02040503050406030204" pitchFamily="18" charset="0"/>
                                </a:rPr>
                                <m:t> </m:t>
                              </m:r>
                            </m:sup>
                          </m:sSup>
                          <m:d>
                            <m:dPr>
                              <m:begChr m:val="⟨"/>
                              <m:endChr m:val="⟩"/>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0</m:t>
                              </m:r>
                            </m:e>
                            <m:e>
                              <m:r>
                                <a:rPr lang="en-US" altLang="zh-CN" b="0" i="1" smtClean="0">
                                  <a:latin typeface="Cambria Math" panose="02040503050406030204" pitchFamily="18" charset="0"/>
                                </a:rPr>
                                <m:t>𝜋</m:t>
                              </m:r>
                              <m:d>
                                <m:dPr>
                                  <m:ctrlPr>
                                    <a:rPr lang="en-US" altLang="zh-CN" b="0" i="1" smtClean="0">
                                      <a:latin typeface="Cambria Math" panose="02040503050406030204" pitchFamily="18" charset="0"/>
                                    </a:rPr>
                                  </m:ctrlPr>
                                </m:dPr>
                                <m:e>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𝑥</m:t>
                                      </m:r>
                                    </m:e>
                                  </m:acc>
                                  <m:r>
                                    <a:rPr lang="en-US" altLang="zh-CN" b="0" i="1" smtClean="0">
                                      <a:latin typeface="Cambria Math" panose="02040503050406030204" pitchFamily="18" charset="0"/>
                                    </a:rPr>
                                    <m:t>,</m:t>
                                  </m:r>
                                  <m:r>
                                    <a:rPr lang="en-US" altLang="zh-CN" b="0" i="1" smtClean="0">
                                      <a:latin typeface="Cambria Math" panose="02040503050406030204" pitchFamily="18" charset="0"/>
                                    </a:rPr>
                                    <m:t>𝑡</m:t>
                                  </m:r>
                                </m:e>
                              </m:d>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𝜋</m:t>
                                  </m:r>
                                </m:e>
                                <m:sup>
                                  <m:r>
                                    <a:rPr lang="en-US" altLang="zh-CN" i="1">
                                      <a:latin typeface="Cambria Math" panose="02040503050406030204" pitchFamily="18" charset="0"/>
                                      <a:ea typeface="Cambria Math" panose="02040503050406030204" pitchFamily="18" charset="0"/>
                                    </a:rPr>
                                    <m:t>†</m:t>
                                  </m:r>
                                </m:sup>
                              </m:sSup>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0,0</m:t>
                                  </m:r>
                                </m:e>
                              </m:d>
                            </m:e>
                            <m:e>
                              <m:r>
                                <a:rPr lang="en-US" altLang="zh-CN" b="0" i="1" smtClean="0">
                                  <a:latin typeface="Cambria Math" panose="02040503050406030204" pitchFamily="18" charset="0"/>
                                </a:rPr>
                                <m:t>0</m:t>
                              </m:r>
                            </m:e>
                          </m:d>
                          <m:r>
                            <a:rPr lang="en-US" altLang="zh-CN" b="0" i="1" smtClean="0">
                              <a:latin typeface="Cambria Math" panose="02040503050406030204" pitchFamily="18" charset="0"/>
                            </a:rPr>
                            <m:t>  </m:t>
                          </m:r>
                        </m:e>
                      </m:nary>
                    </m:oMath>
                  </m:oMathPara>
                </a14:m>
                <a:endParaRPr lang="en-US" altLang="zh-CN" b="0" dirty="0">
                  <a:latin typeface="华文中宋" panose="02010600040101010101" pitchFamily="2" charset="-122"/>
                </a:endParaRPr>
              </a:p>
              <a:p>
                <a:pPr>
                  <a:lnSpc>
                    <a:spcPct val="150000"/>
                  </a:lnSpc>
                </a:pPr>
                <a:r>
                  <a:rPr lang="en-US" altLang="zh-CN" dirty="0">
                    <a:latin typeface="华文中宋" panose="02010600040101010101" pitchFamily="2" charset="-122"/>
                    <a:ea typeface="华文中宋" panose="02010600040101010101" pitchFamily="2" charset="-122"/>
                  </a:rPr>
                  <a:t>b) Insert a complete set of states </a:t>
                </a:r>
                <a14:m>
                  <m:oMath xmlns:m="http://schemas.openxmlformats.org/officeDocument/2006/math">
                    <m:r>
                      <a:rPr lang="en-US" altLang="zh-CN" b="0" i="1" smtClean="0">
                        <a:latin typeface="Cambria Math" panose="02040503050406030204" pitchFamily="18" charset="0"/>
                      </a:rPr>
                      <m:t>1=</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𝑛</m:t>
                        </m:r>
                      </m:sub>
                      <m:sup/>
                      <m:e>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1</m:t>
                            </m:r>
                          </m:num>
                          <m:den>
                            <m:r>
                              <a:rPr lang="en-US" altLang="zh-CN" b="0" i="1" smtClean="0">
                                <a:latin typeface="Cambria Math" panose="02040503050406030204" pitchFamily="18" charset="0"/>
                              </a:rPr>
                              <m:t>2</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𝐸</m:t>
                                </m:r>
                              </m:e>
                              <m:sub>
                                <m:r>
                                  <a:rPr lang="en-US" altLang="zh-CN" b="0" i="1" smtClean="0">
                                    <a:latin typeface="Cambria Math" panose="02040503050406030204" pitchFamily="18" charset="0"/>
                                  </a:rPr>
                                  <m:t>𝑛</m:t>
                                </m:r>
                              </m:sub>
                            </m:sSub>
                          </m:den>
                        </m:f>
                        <m:d>
                          <m:dPr>
                            <m:begChr m:val=""/>
                            <m:endChr m:val="⟩"/>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m:t>
                            </m:r>
                            <m:r>
                              <a:rPr lang="en-US" altLang="zh-CN" b="0" i="1" smtClean="0">
                                <a:latin typeface="Cambria Math" panose="02040503050406030204" pitchFamily="18" charset="0"/>
                              </a:rPr>
                              <m:t>𝑛</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𝑝</m:t>
                                </m:r>
                              </m:e>
                            </m:acc>
                          </m:e>
                        </m:d>
                        <m:r>
                          <a:rPr lang="en-US" altLang="zh-CN" b="0" i="1" smtClean="0">
                            <a:latin typeface="Cambria Math" panose="02040503050406030204" pitchFamily="18" charset="0"/>
                          </a:rPr>
                          <m:t> </m:t>
                        </m:r>
                        <m:d>
                          <m:dPr>
                            <m:begChr m:val="⟨"/>
                            <m:endChr m:val=""/>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𝑛</m:t>
                            </m:r>
                            <m:r>
                              <a:rPr lang="en-US" altLang="zh-CN" b="0" i="1" smtClean="0">
                                <a:latin typeface="Cambria Math" panose="02040503050406030204" pitchFamily="18" charset="0"/>
                              </a:rPr>
                              <m:t>,</m:t>
                            </m:r>
                          </m:e>
                        </m:d>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𝑝</m:t>
                            </m:r>
                          </m:e>
                        </m:acc>
                        <m:r>
                          <a:rPr lang="en-US" altLang="zh-CN" b="0" i="1" smtClean="0">
                            <a:latin typeface="Cambria Math" panose="02040503050406030204" pitchFamily="18" charset="0"/>
                          </a:rPr>
                          <m:t>|</m:t>
                        </m:r>
                      </m:e>
                    </m:nary>
                  </m:oMath>
                </a14:m>
                <a:endParaRPr lang="en-US" altLang="zh-CN" b="0" dirty="0">
                  <a:latin typeface="华文中宋" panose="02010600040101010101" pitchFamily="2" charset="-122"/>
                </a:endParaRPr>
              </a:p>
              <a:p>
                <a:pPr>
                  <a:lnSpc>
                    <a:spcPct val="150000"/>
                  </a:lnSpc>
                </a:pPr>
                <a:r>
                  <a:rPr lang="en-US" altLang="zh-CN" dirty="0"/>
                  <a:t>	 </a:t>
                </a:r>
                <a:r>
                  <a:rPr lang="en-US" altLang="zh-CN" dirty="0">
                    <a:latin typeface="华文中宋" panose="02010600040101010101" pitchFamily="2" charset="-122"/>
                    <a:ea typeface="华文中宋" panose="02010600040101010101" pitchFamily="2" charset="-122"/>
                  </a:rPr>
                  <a:t>then</a:t>
                </a:r>
                <a:r>
                  <a:rPr lang="zh-CN" altLang="en-US" dirty="0"/>
                  <a:t>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𝐶</m:t>
                        </m:r>
                      </m:e>
                      <m:sub>
                        <m:r>
                          <a:rPr lang="en-US" altLang="zh-CN" b="0" i="1" smtClean="0">
                            <a:latin typeface="Cambria Math" panose="02040503050406030204" pitchFamily="18" charset="0"/>
                          </a:rPr>
                          <m:t>2</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𝑡</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𝑝</m:t>
                            </m:r>
                          </m:e>
                        </m:acc>
                      </m:e>
                    </m:d>
                    <m:r>
                      <a:rPr lang="en-US" altLang="zh-CN" b="0" i="0" smtClean="0">
                        <a:latin typeface="Cambria Math" panose="02040503050406030204" pitchFamily="18" charset="0"/>
                      </a:rPr>
                      <m:t>=</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𝑛</m:t>
                        </m:r>
                      </m:sub>
                      <m:sup/>
                      <m:e>
                        <m:f>
                          <m:fPr>
                            <m:ctrlPr>
                              <a:rPr lang="en-US" altLang="zh-CN" b="0" i="1" smtClean="0">
                                <a:latin typeface="Cambria Math" panose="02040503050406030204" pitchFamily="18" charset="0"/>
                              </a:rPr>
                            </m:ctrlPr>
                          </m:fPr>
                          <m:num>
                            <m:sSup>
                              <m:sSupPr>
                                <m:ctrlPr>
                                  <a:rPr lang="en-US" altLang="zh-CN" b="0" i="1" smtClean="0">
                                    <a:latin typeface="Cambria Math" panose="02040503050406030204" pitchFamily="18" charset="0"/>
                                  </a:rPr>
                                </m:ctrlPr>
                              </m:sSupPr>
                              <m:e>
                                <m:d>
                                  <m:dPr>
                                    <m:begChr m:val="|"/>
                                    <m:endChr m:val="|"/>
                                    <m:ctrlPr>
                                      <a:rPr lang="en-US" altLang="zh-CN" b="0" i="1" smtClean="0">
                                        <a:latin typeface="Cambria Math" panose="02040503050406030204" pitchFamily="18" charset="0"/>
                                      </a:rPr>
                                    </m:ctrlPr>
                                  </m:dPr>
                                  <m:e>
                                    <m:d>
                                      <m:dPr>
                                        <m:begChr m:val="⟨"/>
                                        <m:endChr m:val="⟩"/>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0</m:t>
                                        </m:r>
                                      </m:e>
                                      <m:e>
                                        <m:r>
                                          <a:rPr lang="zh-CN" altLang="en-US" b="0" i="1" smtClean="0">
                                            <a:latin typeface="Cambria Math" panose="02040503050406030204" pitchFamily="18" charset="0"/>
                                          </a:rPr>
                                          <m:t>𝜋</m:t>
                                        </m:r>
                                      </m:e>
                                      <m:e>
                                        <m:r>
                                          <a:rPr lang="zh-CN" altLang="en-US" b="0" i="1" smtClean="0">
                                            <a:latin typeface="Cambria Math" panose="02040503050406030204" pitchFamily="18" charset="0"/>
                                          </a:rPr>
                                          <m:t>𝑛</m:t>
                                        </m:r>
                                        <m:r>
                                          <a:rPr lang="en-US" altLang="zh-CN" b="0" i="1" smtClean="0">
                                            <a:latin typeface="Cambria Math" panose="02040503050406030204" pitchFamily="18" charset="0"/>
                                          </a:rPr>
                                          <m:t>,</m:t>
                                        </m:r>
                                        <m:acc>
                                          <m:accPr>
                                            <m:chr m:val="⃗"/>
                                            <m:ctrlPr>
                                              <a:rPr lang="zh-CN" altLang="en-US" b="0" i="1" smtClean="0">
                                                <a:latin typeface="Cambria Math" panose="02040503050406030204" pitchFamily="18" charset="0"/>
                                              </a:rPr>
                                            </m:ctrlPr>
                                          </m:accPr>
                                          <m:e>
                                            <m:r>
                                              <a:rPr lang="zh-CN" altLang="en-US" b="0" i="1" smtClean="0">
                                                <a:latin typeface="Cambria Math" panose="02040503050406030204" pitchFamily="18" charset="0"/>
                                              </a:rPr>
                                              <m:t>𝑝</m:t>
                                            </m:r>
                                          </m:e>
                                        </m:acc>
                                      </m:e>
                                    </m:d>
                                  </m:e>
                                </m:d>
                              </m:e>
                              <m:sup>
                                <m:r>
                                  <a:rPr lang="en-US" altLang="zh-CN" b="0" i="1" smtClean="0">
                                    <a:latin typeface="Cambria Math" panose="02040503050406030204" pitchFamily="18" charset="0"/>
                                  </a:rPr>
                                  <m:t>2</m:t>
                                </m:r>
                              </m:sup>
                            </m:sSup>
                          </m:num>
                          <m:den>
                            <m:r>
                              <a:rPr lang="en-US" altLang="zh-CN" b="0" i="1" smtClean="0">
                                <a:latin typeface="Cambria Math" panose="02040503050406030204" pitchFamily="18" charset="0"/>
                              </a:rPr>
                              <m:t>2</m:t>
                            </m:r>
                            <m:sSub>
                              <m:sSubPr>
                                <m:ctrlPr>
                                  <a:rPr lang="zh-CN" altLang="en-US" b="0" i="1" smtClean="0">
                                    <a:latin typeface="Cambria Math" panose="02040503050406030204" pitchFamily="18" charset="0"/>
                                  </a:rPr>
                                </m:ctrlPr>
                              </m:sSubPr>
                              <m:e>
                                <m:r>
                                  <a:rPr lang="zh-CN" altLang="en-US" b="0" i="1" smtClean="0">
                                    <a:latin typeface="Cambria Math" panose="02040503050406030204" pitchFamily="18" charset="0"/>
                                  </a:rPr>
                                  <m:t>𝐸</m:t>
                                </m:r>
                              </m:e>
                              <m:sub>
                                <m:r>
                                  <a:rPr lang="zh-CN" altLang="en-US" b="0" i="1" smtClean="0">
                                    <a:latin typeface="Cambria Math" panose="02040503050406030204" pitchFamily="18" charset="0"/>
                                  </a:rPr>
                                  <m:t>𝑛</m:t>
                                </m:r>
                              </m:sub>
                            </m:sSub>
                          </m:den>
                        </m:f>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𝑒</m:t>
                            </m:r>
                          </m:e>
                          <m:sup>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𝐸</m:t>
                                </m:r>
                              </m:e>
                              <m:sub>
                                <m:r>
                                  <a:rPr lang="en-US" altLang="zh-CN" b="0" i="1" smtClean="0">
                                    <a:latin typeface="Cambria Math" panose="02040503050406030204" pitchFamily="18" charset="0"/>
                                  </a:rPr>
                                  <m:t>𝑛</m:t>
                                </m:r>
                              </m:sub>
                            </m:sSub>
                            <m:r>
                              <a:rPr lang="en-US" altLang="zh-CN" b="0" i="1" smtClean="0">
                                <a:latin typeface="Cambria Math" panose="02040503050406030204" pitchFamily="18" charset="0"/>
                              </a:rPr>
                              <m:t>𝑡</m:t>
                            </m:r>
                          </m:sup>
                        </m:sSup>
                      </m:e>
                    </m:nary>
                  </m:oMath>
                </a14:m>
                <a:endParaRPr lang="en-US" altLang="zh-CN" dirty="0"/>
              </a:p>
              <a:p>
                <a:pPr>
                  <a:lnSpc>
                    <a:spcPct val="150000"/>
                  </a:lnSpc>
                </a:pPr>
                <a:r>
                  <a:rPr lang="en-US" altLang="zh-CN" dirty="0">
                    <a:latin typeface="华文中宋" panose="02010600040101010101" pitchFamily="2" charset="-122"/>
                    <a:ea typeface="华文中宋" panose="02010600040101010101" pitchFamily="2" charset="-122"/>
                  </a:rPr>
                  <a:t>c) In the large-Euclidean-time limit,</a:t>
                </a:r>
                <a:r>
                  <a:rPr lang="zh-CN" altLang="en-US" dirty="0">
                    <a:latin typeface="华文中宋" panose="02010600040101010101" pitchFamily="2" charset="-122"/>
                    <a:ea typeface="华文中宋" panose="02010600040101010101" pitchFamily="2" charset="-122"/>
                  </a:rPr>
                  <a:t> </a:t>
                </a:r>
                <a14:m>
                  <m:oMath xmlns:m="http://schemas.openxmlformats.org/officeDocument/2006/math">
                    <m:r>
                      <a:rPr lang="en-US" altLang="zh-CN" b="0" i="1" smtClean="0">
                        <a:latin typeface="Cambria Math" panose="02040503050406030204" pitchFamily="18" charset="0"/>
                        <a:ea typeface="华文中宋" panose="02010600040101010101" pitchFamily="2" charset="-122"/>
                      </a:rPr>
                      <m:t>𝑡</m:t>
                    </m:r>
                    <m:r>
                      <a:rPr lang="en-US" altLang="zh-CN" b="0" i="1" smtClean="0">
                        <a:latin typeface="Cambria Math" panose="02040503050406030204" pitchFamily="18" charset="0"/>
                        <a:ea typeface="华文中宋" panose="02010600040101010101" pitchFamily="2" charset="-122"/>
                      </a:rPr>
                      <m:t>→ ∞</m:t>
                    </m:r>
                  </m:oMath>
                </a14:m>
                <a:endParaRPr lang="en-US" altLang="zh-CN" dirty="0"/>
              </a:p>
              <a:p>
                <a:pPr>
                  <a:lnSpc>
                    <a:spcPct val="150000"/>
                  </a:lnSpc>
                </a:pPr>
                <a:r>
                  <a:rPr lang="en-US" altLang="zh-CN" dirty="0"/>
                  <a:t>	                 </a:t>
                </a:r>
                <a14:m>
                  <m:oMath xmlns:m="http://schemas.openxmlformats.org/officeDocument/2006/math">
                    <m:r>
                      <a:rPr lang="en-US" altLang="zh-CN" b="0" i="0" smtClean="0">
                        <a:latin typeface="Cambria Math" panose="02040503050406030204" pitchFamily="18" charset="0"/>
                      </a:rPr>
                      <m:t>  </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𝐶</m:t>
                        </m:r>
                      </m:e>
                      <m:sub>
                        <m:r>
                          <a:rPr lang="en-US" altLang="zh-CN" b="0" i="1" smtClean="0">
                            <a:latin typeface="Cambria Math" panose="02040503050406030204" pitchFamily="18" charset="0"/>
                          </a:rPr>
                          <m:t>2</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𝑡</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𝑝</m:t>
                            </m:r>
                          </m:e>
                        </m:acc>
                      </m:e>
                    </m:d>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p>
                          <m:sSupPr>
                            <m:ctrlPr>
                              <a:rPr lang="en-US" altLang="zh-CN" b="0" i="1" smtClean="0">
                                <a:latin typeface="Cambria Math" panose="02040503050406030204" pitchFamily="18" charset="0"/>
                              </a:rPr>
                            </m:ctrlPr>
                          </m:sSupPr>
                          <m:e>
                            <m:d>
                              <m:dPr>
                                <m:begChr m:val="|"/>
                                <m:endChr m:val="|"/>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𝑍</m:t>
                                    </m:r>
                                  </m:e>
                                  <m:sub>
                                    <m:r>
                                      <a:rPr lang="en-US" altLang="zh-CN" b="0" i="1" smtClean="0">
                                        <a:latin typeface="Cambria Math" panose="02040503050406030204" pitchFamily="18" charset="0"/>
                                      </a:rPr>
                                      <m:t>𝜋</m:t>
                                    </m:r>
                                  </m:sub>
                                </m:sSub>
                              </m:e>
                            </m:d>
                          </m:e>
                          <m:sup>
                            <m:r>
                              <a:rPr lang="en-US" altLang="zh-CN" b="0" i="1" smtClean="0">
                                <a:latin typeface="Cambria Math" panose="02040503050406030204" pitchFamily="18" charset="0"/>
                              </a:rPr>
                              <m:t>2</m:t>
                            </m:r>
                          </m:sup>
                        </m:sSup>
                      </m:num>
                      <m:den>
                        <m:r>
                          <a:rPr lang="en-US" altLang="zh-CN" b="0" i="1" smtClean="0">
                            <a:latin typeface="Cambria Math" panose="02040503050406030204" pitchFamily="18" charset="0"/>
                          </a:rPr>
                          <m:t>2</m:t>
                        </m:r>
                        <m:sSub>
                          <m:sSubPr>
                            <m:ctrlPr>
                              <a:rPr lang="zh-CN" altLang="en-US" b="0" i="1" smtClean="0">
                                <a:latin typeface="Cambria Math" panose="02040503050406030204" pitchFamily="18" charset="0"/>
                              </a:rPr>
                            </m:ctrlPr>
                          </m:sSubPr>
                          <m:e>
                            <m:r>
                              <a:rPr lang="zh-CN" altLang="en-US" b="0" i="1" smtClean="0">
                                <a:latin typeface="Cambria Math" panose="02040503050406030204" pitchFamily="18" charset="0"/>
                              </a:rPr>
                              <m:t>𝐸</m:t>
                            </m:r>
                          </m:e>
                          <m:sub>
                            <m:r>
                              <a:rPr lang="en-US" altLang="zh-CN" b="0" i="1" smtClean="0">
                                <a:latin typeface="Cambria Math" panose="02040503050406030204" pitchFamily="18" charset="0"/>
                              </a:rPr>
                              <m:t>𝜋</m:t>
                            </m:r>
                          </m:sub>
                        </m:sSub>
                      </m:den>
                    </m:f>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𝑒</m:t>
                        </m:r>
                      </m:e>
                      <m:sup>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𝐸</m:t>
                            </m:r>
                          </m:e>
                          <m:sub>
                            <m:r>
                              <a:rPr lang="en-US" altLang="zh-CN" b="0" i="1" smtClean="0">
                                <a:latin typeface="Cambria Math" panose="02040503050406030204" pitchFamily="18" charset="0"/>
                              </a:rPr>
                              <m:t>𝜋</m:t>
                            </m:r>
                          </m:sub>
                        </m:sSub>
                        <m:r>
                          <a:rPr lang="en-US" altLang="zh-CN" b="0" i="1" smtClean="0">
                            <a:latin typeface="Cambria Math" panose="02040503050406030204" pitchFamily="18" charset="0"/>
                          </a:rPr>
                          <m:t>𝑡</m:t>
                        </m:r>
                      </m:sup>
                    </m:sSup>
                  </m:oMath>
                </a14:m>
                <a:endParaRPr lang="en-US" altLang="zh-CN" dirty="0"/>
              </a:p>
              <a:p>
                <a:pPr>
                  <a:lnSpc>
                    <a:spcPct val="150000"/>
                  </a:lnSpc>
                </a:pPr>
                <a:r>
                  <a:rPr lang="en-US" altLang="zh-CN" dirty="0">
                    <a:latin typeface="华文中宋" panose="02010600040101010101" pitchFamily="2" charset="-122"/>
                    <a:ea typeface="华文中宋" panose="02010600040101010101" pitchFamily="2" charset="-122"/>
                  </a:rPr>
                  <a:t>In particular, at zero momentum,</a:t>
                </a:r>
                <a:r>
                  <a:rPr lang="zh-CN" altLang="en-US" dirty="0"/>
                  <a:t> </a:t>
                </a:r>
                <a14:m>
                  <m:oMath xmlns:m="http://schemas.openxmlformats.org/officeDocument/2006/math">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𝑝</m:t>
                        </m:r>
                      </m:e>
                    </m:acc>
                    <m:r>
                      <a:rPr lang="en-US" altLang="zh-CN" b="0" i="1" smtClean="0">
                        <a:latin typeface="Cambria Math" panose="02040503050406030204" pitchFamily="18" charset="0"/>
                      </a:rPr>
                      <m:t>=0</m:t>
                    </m:r>
                    <m:r>
                      <a:rPr lang="en-US" altLang="zh-CN" b="0" i="0" smtClean="0">
                        <a:latin typeface="Cambria Math" panose="02040503050406030204" pitchFamily="18" charset="0"/>
                      </a:rPr>
                      <m:t>  </m:t>
                    </m:r>
                    <m:r>
                      <a:rPr lang="en-US" altLang="zh-CN" b="0" i="1" smtClean="0">
                        <a:latin typeface="Cambria Math" panose="02040503050406030204" pitchFamily="18" charset="0"/>
                        <a:ea typeface="Cambria Math" panose="02040503050406030204" pitchFamily="18" charset="0"/>
                      </a:rPr>
                      <m:t>⇒   </m:t>
                    </m:r>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𝐸</m:t>
                        </m:r>
                      </m:e>
                      <m:sub>
                        <m:r>
                          <a:rPr lang="en-US" altLang="zh-CN" b="0" i="1" smtClean="0">
                            <a:latin typeface="Cambria Math" panose="02040503050406030204" pitchFamily="18" charset="0"/>
                            <a:ea typeface="Cambria Math" panose="02040503050406030204" pitchFamily="18" charset="0"/>
                          </a:rPr>
                          <m:t>𝜋</m:t>
                        </m:r>
                      </m:sub>
                    </m:sSub>
                    <m:r>
                      <a:rPr lang="en-US" altLang="zh-CN" b="0"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𝑚</m:t>
                        </m:r>
                      </m:e>
                      <m:sub>
                        <m:r>
                          <a:rPr lang="en-US" altLang="zh-CN" b="0" i="1" smtClean="0">
                            <a:latin typeface="Cambria Math" panose="02040503050406030204" pitchFamily="18" charset="0"/>
                            <a:ea typeface="Cambria Math" panose="02040503050406030204" pitchFamily="18" charset="0"/>
                          </a:rPr>
                          <m:t>𝜋</m:t>
                        </m:r>
                      </m:sub>
                    </m:sSub>
                    <m:r>
                      <a:rPr lang="en-US" altLang="zh-CN" b="0"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𝐶</m:t>
                        </m:r>
                      </m:e>
                      <m:sub>
                        <m:r>
                          <a:rPr lang="en-US" altLang="zh-CN" b="0" i="1" smtClean="0">
                            <a:latin typeface="Cambria Math" panose="02040503050406030204" pitchFamily="18" charset="0"/>
                          </a:rPr>
                          <m:t>2</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𝑡</m:t>
                        </m:r>
                      </m:e>
                    </m:d>
                    <m:r>
                      <a:rPr lang="en-US" altLang="zh-CN" b="0" i="1" smtClean="0">
                        <a:latin typeface="Cambria Math" panose="02040503050406030204" pitchFamily="18" charset="0"/>
                        <a:ea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𝑒</m:t>
                        </m:r>
                      </m:e>
                      <m:sup>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𝑚</m:t>
                            </m:r>
                          </m:e>
                          <m:sub>
                            <m:r>
                              <a:rPr lang="en-US" altLang="zh-CN" b="0" i="1" smtClean="0">
                                <a:latin typeface="Cambria Math" panose="02040503050406030204" pitchFamily="18" charset="0"/>
                              </a:rPr>
                              <m:t>𝜋</m:t>
                            </m:r>
                          </m:sub>
                        </m:sSub>
                        <m:r>
                          <a:rPr lang="en-US" altLang="zh-CN" b="0" i="1" smtClean="0">
                            <a:latin typeface="Cambria Math" panose="02040503050406030204" pitchFamily="18" charset="0"/>
                          </a:rPr>
                          <m:t>𝑡</m:t>
                        </m:r>
                      </m:sup>
                    </m:sSup>
                  </m:oMath>
                </a14:m>
                <a:endParaRPr lang="en-US" altLang="zh-CN" dirty="0"/>
              </a:p>
              <a:p>
                <a:pPr>
                  <a:lnSpc>
                    <a:spcPct val="150000"/>
                  </a:lnSpc>
                </a:pPr>
                <a:r>
                  <a:rPr lang="en-US" altLang="zh-CN" dirty="0">
                    <a:latin typeface="华文中宋" panose="02010600040101010101" pitchFamily="2" charset="-122"/>
                    <a:ea typeface="华文中宋" panose="02010600040101010101" pitchFamily="2" charset="-122"/>
                  </a:rPr>
                  <a:t>d) Extract the effective mass:</a:t>
                </a:r>
                <a:r>
                  <a:rPr lang="zh-CN" altLang="en-US" dirty="0">
                    <a:latin typeface="华文中宋" panose="02010600040101010101" pitchFamily="2" charset="-122"/>
                    <a:ea typeface="华文中宋" panose="02010600040101010101" pitchFamily="2" charset="-122"/>
                  </a:rPr>
                  <a:t>     </a:t>
                </a:r>
                <a14:m>
                  <m:oMath xmlns:m="http://schemas.openxmlformats.org/officeDocument/2006/math">
                    <m:sSub>
                      <m:sSubPr>
                        <m:ctrlPr>
                          <a:rPr lang="en-US" altLang="zh-CN" b="0" i="1" smtClean="0">
                            <a:latin typeface="Cambria Math" panose="02040503050406030204" pitchFamily="18" charset="0"/>
                            <a:ea typeface="华文中宋" panose="02010600040101010101" pitchFamily="2" charset="-122"/>
                          </a:rPr>
                        </m:ctrlPr>
                      </m:sSubPr>
                      <m:e>
                        <m:r>
                          <a:rPr lang="en-US" altLang="zh-CN" b="0" i="1" smtClean="0">
                            <a:latin typeface="Cambria Math" panose="02040503050406030204" pitchFamily="18" charset="0"/>
                            <a:ea typeface="华文中宋" panose="02010600040101010101" pitchFamily="2" charset="-122"/>
                          </a:rPr>
                          <m:t>𝑚</m:t>
                        </m:r>
                      </m:e>
                      <m:sub>
                        <m:r>
                          <m:rPr>
                            <m:sty m:val="p"/>
                          </m:rPr>
                          <a:rPr lang="en-US" altLang="zh-CN" b="0" i="0" smtClean="0">
                            <a:latin typeface="Cambria Math" panose="02040503050406030204" pitchFamily="18" charset="0"/>
                            <a:ea typeface="华文中宋" panose="02010600040101010101" pitchFamily="2" charset="-122"/>
                          </a:rPr>
                          <m:t>eff</m:t>
                        </m:r>
                      </m:sub>
                    </m:sSub>
                    <m:d>
                      <m:dPr>
                        <m:ctrlPr>
                          <a:rPr lang="en-US" altLang="zh-CN" b="0" i="1" smtClean="0">
                            <a:latin typeface="Cambria Math" panose="02040503050406030204" pitchFamily="18" charset="0"/>
                            <a:ea typeface="华文中宋" panose="02010600040101010101" pitchFamily="2" charset="-122"/>
                          </a:rPr>
                        </m:ctrlPr>
                      </m:dPr>
                      <m:e>
                        <m:r>
                          <a:rPr lang="en-US" altLang="zh-CN" b="0" i="1" smtClean="0">
                            <a:latin typeface="Cambria Math" panose="02040503050406030204" pitchFamily="18" charset="0"/>
                            <a:ea typeface="华文中宋" panose="02010600040101010101" pitchFamily="2" charset="-122"/>
                          </a:rPr>
                          <m:t>𝑡</m:t>
                        </m:r>
                      </m:e>
                    </m:d>
                    <m:r>
                      <a:rPr lang="en-US" altLang="zh-CN" b="0" i="1" smtClean="0">
                        <a:latin typeface="Cambria Math" panose="02040503050406030204" pitchFamily="18" charset="0"/>
                        <a:ea typeface="华文中宋" panose="02010600040101010101" pitchFamily="2" charset="-122"/>
                      </a:rPr>
                      <m:t>=</m:t>
                    </m:r>
                    <m:func>
                      <m:funcPr>
                        <m:ctrlPr>
                          <a:rPr lang="en-US" altLang="zh-CN" b="0" i="0" smtClean="0">
                            <a:latin typeface="Cambria Math" panose="02040503050406030204" pitchFamily="18" charset="0"/>
                            <a:ea typeface="华文中宋" panose="02010600040101010101" pitchFamily="2" charset="-122"/>
                          </a:rPr>
                        </m:ctrlPr>
                      </m:funcPr>
                      <m:fName>
                        <m:r>
                          <m:rPr>
                            <m:sty m:val="p"/>
                          </m:rPr>
                          <a:rPr lang="en-US" altLang="zh-CN" b="0" i="0" smtClean="0">
                            <a:latin typeface="Cambria Math" panose="02040503050406030204" pitchFamily="18" charset="0"/>
                            <a:ea typeface="华文中宋" panose="02010600040101010101" pitchFamily="2" charset="-122"/>
                          </a:rPr>
                          <m:t>ln</m:t>
                        </m:r>
                      </m:fName>
                      <m:e>
                        <m:f>
                          <m:fPr>
                            <m:ctrlPr>
                              <a:rPr lang="en-US" altLang="zh-CN" b="0" i="1" smtClean="0">
                                <a:latin typeface="Cambria Math" panose="02040503050406030204" pitchFamily="18" charset="0"/>
                                <a:ea typeface="华文中宋" panose="02010600040101010101" pitchFamily="2" charset="-122"/>
                              </a:rPr>
                            </m:ctrlPr>
                          </m:fPr>
                          <m:num>
                            <m:sSub>
                              <m:sSubPr>
                                <m:ctrlPr>
                                  <a:rPr lang="en-US" altLang="zh-CN" b="0" i="1" smtClean="0">
                                    <a:latin typeface="Cambria Math" panose="02040503050406030204" pitchFamily="18" charset="0"/>
                                    <a:ea typeface="华文中宋" panose="02010600040101010101" pitchFamily="2" charset="-122"/>
                                  </a:rPr>
                                </m:ctrlPr>
                              </m:sSubPr>
                              <m:e>
                                <m:r>
                                  <a:rPr lang="en-US" altLang="zh-CN" b="0" i="1" smtClean="0">
                                    <a:latin typeface="Cambria Math" panose="02040503050406030204" pitchFamily="18" charset="0"/>
                                    <a:ea typeface="华文中宋" panose="02010600040101010101" pitchFamily="2" charset="-122"/>
                                  </a:rPr>
                                  <m:t>𝐶</m:t>
                                </m:r>
                              </m:e>
                              <m:sub>
                                <m:r>
                                  <a:rPr lang="en-US" altLang="zh-CN" b="0" i="1" smtClean="0">
                                    <a:latin typeface="Cambria Math" panose="02040503050406030204" pitchFamily="18" charset="0"/>
                                    <a:ea typeface="华文中宋" panose="02010600040101010101" pitchFamily="2" charset="-122"/>
                                  </a:rPr>
                                  <m:t>2</m:t>
                                </m:r>
                              </m:sub>
                            </m:sSub>
                            <m:d>
                              <m:dPr>
                                <m:ctrlPr>
                                  <a:rPr lang="en-US" altLang="zh-CN" b="0" i="1" smtClean="0">
                                    <a:latin typeface="Cambria Math" panose="02040503050406030204" pitchFamily="18" charset="0"/>
                                    <a:ea typeface="华文中宋" panose="02010600040101010101" pitchFamily="2" charset="-122"/>
                                  </a:rPr>
                                </m:ctrlPr>
                              </m:dPr>
                              <m:e>
                                <m:r>
                                  <a:rPr lang="en-US" altLang="zh-CN" b="0" i="1" smtClean="0">
                                    <a:latin typeface="Cambria Math" panose="02040503050406030204" pitchFamily="18" charset="0"/>
                                    <a:ea typeface="华文中宋" panose="02010600040101010101" pitchFamily="2" charset="-122"/>
                                  </a:rPr>
                                  <m:t>𝑡</m:t>
                                </m:r>
                              </m:e>
                            </m:d>
                          </m:num>
                          <m:den>
                            <m:sSub>
                              <m:sSubPr>
                                <m:ctrlPr>
                                  <a:rPr lang="en-US" altLang="zh-CN" b="0" i="1" smtClean="0">
                                    <a:latin typeface="Cambria Math" panose="02040503050406030204" pitchFamily="18" charset="0"/>
                                    <a:ea typeface="华文中宋" panose="02010600040101010101" pitchFamily="2" charset="-122"/>
                                  </a:rPr>
                                </m:ctrlPr>
                              </m:sSubPr>
                              <m:e>
                                <m:r>
                                  <a:rPr lang="en-US" altLang="zh-CN" b="0" i="1" smtClean="0">
                                    <a:latin typeface="Cambria Math" panose="02040503050406030204" pitchFamily="18" charset="0"/>
                                    <a:ea typeface="华文中宋" panose="02010600040101010101" pitchFamily="2" charset="-122"/>
                                  </a:rPr>
                                  <m:t>𝐶</m:t>
                                </m:r>
                              </m:e>
                              <m:sub>
                                <m:r>
                                  <a:rPr lang="en-US" altLang="zh-CN" b="0" i="1" smtClean="0">
                                    <a:latin typeface="Cambria Math" panose="02040503050406030204" pitchFamily="18" charset="0"/>
                                    <a:ea typeface="华文中宋" panose="02010600040101010101" pitchFamily="2" charset="-122"/>
                                  </a:rPr>
                                  <m:t>2</m:t>
                                </m:r>
                              </m:sub>
                            </m:sSub>
                            <m:r>
                              <a:rPr lang="en-US" altLang="zh-CN" b="0" i="1" smtClean="0">
                                <a:latin typeface="Cambria Math" panose="02040503050406030204" pitchFamily="18" charset="0"/>
                                <a:ea typeface="华文中宋" panose="02010600040101010101" pitchFamily="2" charset="-122"/>
                              </a:rPr>
                              <m:t>(</m:t>
                            </m:r>
                            <m:r>
                              <a:rPr lang="en-US" altLang="zh-CN" b="0" i="1" smtClean="0">
                                <a:latin typeface="Cambria Math" panose="02040503050406030204" pitchFamily="18" charset="0"/>
                                <a:ea typeface="华文中宋" panose="02010600040101010101" pitchFamily="2" charset="-122"/>
                              </a:rPr>
                              <m:t>𝑡</m:t>
                            </m:r>
                            <m:r>
                              <a:rPr lang="en-US" altLang="zh-CN" b="0" i="1" smtClean="0">
                                <a:latin typeface="Cambria Math" panose="02040503050406030204" pitchFamily="18" charset="0"/>
                                <a:ea typeface="华文中宋" panose="02010600040101010101" pitchFamily="2" charset="-122"/>
                              </a:rPr>
                              <m:t>+</m:t>
                            </m:r>
                            <m:r>
                              <a:rPr lang="en-US" altLang="zh-CN" b="0" i="1" smtClean="0">
                                <a:latin typeface="Cambria Math" panose="02040503050406030204" pitchFamily="18" charset="0"/>
                                <a:ea typeface="华文中宋" panose="02010600040101010101" pitchFamily="2" charset="-122"/>
                              </a:rPr>
                              <m:t>𝑎</m:t>
                            </m:r>
                            <m:r>
                              <a:rPr lang="en-US" altLang="zh-CN" b="0" i="1" smtClean="0">
                                <a:latin typeface="Cambria Math" panose="02040503050406030204" pitchFamily="18" charset="0"/>
                                <a:ea typeface="华文中宋" panose="02010600040101010101" pitchFamily="2" charset="-122"/>
                              </a:rPr>
                              <m:t>)</m:t>
                            </m:r>
                          </m:den>
                        </m:f>
                      </m:e>
                    </m:func>
                  </m:oMath>
                </a14:m>
                <a:endParaRPr lang="en-US" altLang="zh-CN" dirty="0">
                  <a:latin typeface="华文中宋" panose="02010600040101010101" pitchFamily="2" charset="-122"/>
                  <a:ea typeface="华文中宋" panose="02010600040101010101" pitchFamily="2" charset="-122"/>
                </a:endParaRPr>
              </a:p>
              <a:p>
                <a:pPr>
                  <a:lnSpc>
                    <a:spcPct val="150000"/>
                  </a:lnSpc>
                </a:pPr>
                <a:r>
                  <a:rPr lang="en-US" altLang="zh-CN" dirty="0">
                    <a:latin typeface="华文中宋" panose="02010600040101010101" pitchFamily="2" charset="-122"/>
                    <a:ea typeface="华文中宋" panose="02010600040101010101" pitchFamily="2" charset="-122"/>
                  </a:rPr>
                  <a:t>  </a:t>
                </a:r>
                <a:r>
                  <a:rPr lang="zh-CN" altLang="en-US" dirty="0">
                    <a:latin typeface="华文中宋" panose="02010600040101010101" pitchFamily="2" charset="-122"/>
                    <a:ea typeface="华文中宋" panose="02010600040101010101" pitchFamily="2" charset="-122"/>
                  </a:rPr>
                  <a:t> </a:t>
                </a:r>
                <a:r>
                  <a:rPr lang="en-US" altLang="zh-CN" dirty="0">
                    <a:latin typeface="华文中宋" panose="02010600040101010101" pitchFamily="2" charset="-122"/>
                    <a:ea typeface="华文中宋" panose="02010600040101010101" pitchFamily="2" charset="-122"/>
                  </a:rPr>
                  <a:t>		</a:t>
                </a:r>
              </a:p>
            </p:txBody>
          </p:sp>
        </mc:Choice>
        <mc:Fallback>
          <p:sp>
            <p:nvSpPr>
              <p:cNvPr id="6" name="文本框 5">
                <a:extLst>
                  <a:ext uri="{FF2B5EF4-FFF2-40B4-BE49-F238E27FC236}">
                    <a16:creationId xmlns:a16="http://schemas.microsoft.com/office/drawing/2014/main" id="{B8A15E0A-EDBC-CA32-A5FA-EC898196590A}"/>
                  </a:ext>
                </a:extLst>
              </p:cNvPr>
              <p:cNvSpPr txBox="1">
                <a:spLocks noRot="1" noChangeAspect="1" noMove="1" noResize="1" noEditPoints="1" noAdjustHandles="1" noChangeArrowheads="1" noChangeShapeType="1" noTextEdit="1"/>
              </p:cNvSpPr>
              <p:nvPr/>
            </p:nvSpPr>
            <p:spPr>
              <a:xfrm>
                <a:off x="369706" y="413014"/>
                <a:ext cx="6863206" cy="6542753"/>
              </a:xfrm>
              <a:prstGeom prst="rect">
                <a:avLst/>
              </a:prstGeom>
              <a:blipFill>
                <a:blip r:embed="rId3"/>
                <a:stretch>
                  <a:fillRect l="-799" r="-178"/>
                </a:stretch>
              </a:blipFill>
            </p:spPr>
            <p:txBody>
              <a:bodyPr/>
              <a:lstStyle/>
              <a:p>
                <a:r>
                  <a:rPr lang="zh-CN" altLang="en-US">
                    <a:noFill/>
                  </a:rPr>
                  <a:t> </a:t>
                </a:r>
              </a:p>
            </p:txBody>
          </p:sp>
        </mc:Fallback>
      </mc:AlternateContent>
      <p:pic>
        <p:nvPicPr>
          <p:cNvPr id="19" name="图片 18">
            <a:extLst>
              <a:ext uri="{FF2B5EF4-FFF2-40B4-BE49-F238E27FC236}">
                <a16:creationId xmlns:a16="http://schemas.microsoft.com/office/drawing/2014/main" id="{C1F5381B-9FB1-C9B9-322E-C376C2F28270}"/>
              </a:ext>
            </a:extLst>
          </p:cNvPr>
          <p:cNvPicPr>
            <a:picLocks noChangeAspect="1"/>
          </p:cNvPicPr>
          <p:nvPr/>
        </p:nvPicPr>
        <p:blipFill>
          <a:blip r:embed="rId4"/>
          <a:stretch>
            <a:fillRect/>
          </a:stretch>
        </p:blipFill>
        <p:spPr>
          <a:xfrm>
            <a:off x="7136746" y="2779765"/>
            <a:ext cx="3736166" cy="1941407"/>
          </a:xfrm>
          <a:prstGeom prst="rect">
            <a:avLst/>
          </a:prstGeom>
        </p:spPr>
      </p:pic>
      <p:pic>
        <p:nvPicPr>
          <p:cNvPr id="21" name="图片 20">
            <a:extLst>
              <a:ext uri="{FF2B5EF4-FFF2-40B4-BE49-F238E27FC236}">
                <a16:creationId xmlns:a16="http://schemas.microsoft.com/office/drawing/2014/main" id="{EA3FD0F9-EAFC-51C6-F73E-BC402705AD64}"/>
              </a:ext>
            </a:extLst>
          </p:cNvPr>
          <p:cNvPicPr>
            <a:picLocks noChangeAspect="1"/>
          </p:cNvPicPr>
          <p:nvPr/>
        </p:nvPicPr>
        <p:blipFill>
          <a:blip r:embed="rId5"/>
          <a:stretch>
            <a:fillRect/>
          </a:stretch>
        </p:blipFill>
        <p:spPr>
          <a:xfrm>
            <a:off x="7304459" y="4828677"/>
            <a:ext cx="3568453" cy="1816364"/>
          </a:xfrm>
          <a:prstGeom prst="rect">
            <a:avLst/>
          </a:prstGeom>
        </p:spPr>
      </p:pic>
      <p:sp>
        <p:nvSpPr>
          <p:cNvPr id="22" name="文本框 21">
            <a:extLst>
              <a:ext uri="{FF2B5EF4-FFF2-40B4-BE49-F238E27FC236}">
                <a16:creationId xmlns:a16="http://schemas.microsoft.com/office/drawing/2014/main" id="{8BF2DBC1-156B-0EAF-86CF-8FDD147CEBBD}"/>
              </a:ext>
            </a:extLst>
          </p:cNvPr>
          <p:cNvSpPr txBox="1"/>
          <p:nvPr/>
        </p:nvSpPr>
        <p:spPr>
          <a:xfrm>
            <a:off x="8894291" y="2993650"/>
            <a:ext cx="1475370" cy="923330"/>
          </a:xfrm>
          <a:prstGeom prst="rect">
            <a:avLst/>
          </a:prstGeom>
          <a:noFill/>
        </p:spPr>
        <p:txBody>
          <a:bodyPr wrap="square" rtlCol="0">
            <a:spAutoFit/>
          </a:bodyPr>
          <a:lstStyle/>
          <a:p>
            <a:r>
              <a:rPr lang="en-US" altLang="zh-CN" dirty="0">
                <a:latin typeface="华文中宋" panose="02010600040101010101" pitchFamily="2" charset="-122"/>
                <a:ea typeface="华文中宋" panose="02010600040101010101" pitchFamily="2" charset="-122"/>
              </a:rPr>
              <a:t>2–point correlation function</a:t>
            </a:r>
            <a:endParaRPr lang="zh-CN" altLang="en-US" dirty="0">
              <a:latin typeface="华文中宋" panose="02010600040101010101" pitchFamily="2" charset="-122"/>
              <a:ea typeface="华文中宋" panose="02010600040101010101" pitchFamily="2" charset="-122"/>
            </a:endParaRPr>
          </a:p>
        </p:txBody>
      </p:sp>
      <p:pic>
        <p:nvPicPr>
          <p:cNvPr id="3" name="图片 2">
            <a:extLst>
              <a:ext uri="{FF2B5EF4-FFF2-40B4-BE49-F238E27FC236}">
                <a16:creationId xmlns:a16="http://schemas.microsoft.com/office/drawing/2014/main" id="{BE5C9043-4C9D-0B87-1C5F-6B8A3BA0D0F5}"/>
              </a:ext>
            </a:extLst>
          </p:cNvPr>
          <p:cNvPicPr>
            <a:picLocks/>
          </p:cNvPicPr>
          <p:nvPr/>
        </p:nvPicPr>
        <p:blipFill>
          <a:blip r:embed="rId6"/>
          <a:srcRect r="16293" b="76097"/>
          <a:stretch>
            <a:fillRect/>
          </a:stretch>
        </p:blipFill>
        <p:spPr>
          <a:xfrm>
            <a:off x="7591469" y="1107892"/>
            <a:ext cx="3193072" cy="1281415"/>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sp>
        <p:nvSpPr>
          <p:cNvPr id="4" name="灯片编号占位符 3">
            <a:extLst>
              <a:ext uri="{FF2B5EF4-FFF2-40B4-BE49-F238E27FC236}">
                <a16:creationId xmlns:a16="http://schemas.microsoft.com/office/drawing/2014/main" id="{101455A6-1E01-F0D1-0407-B4438E4A9BE4}"/>
              </a:ext>
            </a:extLst>
          </p:cNvPr>
          <p:cNvSpPr>
            <a:spLocks noGrp="1"/>
          </p:cNvSpPr>
          <p:nvPr>
            <p:ph type="sldNum" sz="quarter" idx="12"/>
          </p:nvPr>
        </p:nvSpPr>
        <p:spPr/>
        <p:txBody>
          <a:bodyPr/>
          <a:lstStyle/>
          <a:p>
            <a:fld id="{80E125C9-FC07-40D1-A692-3FD969ED467D}" type="slidenum">
              <a:rPr lang="zh-CN" altLang="en-US" smtClean="0"/>
              <a:t>3</a:t>
            </a:fld>
            <a:endParaRPr lang="zh-CN" altLang="en-US" dirty="0"/>
          </a:p>
        </p:txBody>
      </p:sp>
      <p:sp>
        <p:nvSpPr>
          <p:cNvPr id="7" name="文本框 6">
            <a:extLst>
              <a:ext uri="{FF2B5EF4-FFF2-40B4-BE49-F238E27FC236}">
                <a16:creationId xmlns:a16="http://schemas.microsoft.com/office/drawing/2014/main" id="{075F70E7-5A07-4A59-BBF2-8962D7F44AF2}"/>
              </a:ext>
            </a:extLst>
          </p:cNvPr>
          <p:cNvSpPr txBox="1"/>
          <p:nvPr/>
        </p:nvSpPr>
        <p:spPr>
          <a:xfrm>
            <a:off x="8473848" y="5736505"/>
            <a:ext cx="1973032" cy="369332"/>
          </a:xfrm>
          <a:prstGeom prst="rect">
            <a:avLst/>
          </a:prstGeom>
          <a:noFill/>
        </p:spPr>
        <p:txBody>
          <a:bodyPr wrap="square">
            <a:spAutoFit/>
          </a:bodyPr>
          <a:lstStyle/>
          <a:p>
            <a:r>
              <a:rPr lang="en-US" altLang="zh-CN" sz="1800" dirty="0">
                <a:latin typeface="华文中宋" panose="02010600040101010101" pitchFamily="2" charset="-122"/>
                <a:ea typeface="华文中宋" panose="02010600040101010101" pitchFamily="2" charset="-122"/>
              </a:rPr>
              <a:t>effective mass</a:t>
            </a:r>
            <a:endParaRPr lang="zh-CN" altLang="en-US" dirty="0"/>
          </a:p>
        </p:txBody>
      </p:sp>
    </p:spTree>
    <p:extLst>
      <p:ext uri="{BB962C8B-B14F-4D97-AF65-F5344CB8AC3E}">
        <p14:creationId xmlns:p14="http://schemas.microsoft.com/office/powerpoint/2010/main" val="1159716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A7817-0B92-72F3-3F66-72F47383914A}"/>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9A494CBE-C5A1-7C36-8A48-EB5B4E2D4E65}"/>
              </a:ext>
            </a:extLst>
          </p:cNvPr>
          <p:cNvSpPr txBox="1"/>
          <p:nvPr/>
        </p:nvSpPr>
        <p:spPr>
          <a:xfrm>
            <a:off x="2538334" y="103087"/>
            <a:ext cx="6976590" cy="461665"/>
          </a:xfrm>
          <a:prstGeom prst="rect">
            <a:avLst/>
          </a:prstGeom>
          <a:noFill/>
        </p:spPr>
        <p:txBody>
          <a:bodyPr wrap="none" rtlCol="0">
            <a:spAutoFit/>
          </a:bodyPr>
          <a:lstStyle/>
          <a:p>
            <a:r>
              <a:rPr lang="en-US" altLang="zh-CN" sz="2400" dirty="0">
                <a:solidFill>
                  <a:srgbClr val="002060"/>
                </a:solidFill>
                <a:latin typeface="华文中宋" panose="02010600040101010101" pitchFamily="2" charset="-122"/>
                <a:ea typeface="华文中宋" panose="02010600040101010101" pitchFamily="2" charset="-122"/>
              </a:rPr>
              <a:t>Wick Contraction of the Two-Point Correlator</a:t>
            </a:r>
            <a:endParaRPr lang="zh-CN" altLang="en-US" sz="2400" dirty="0">
              <a:solidFill>
                <a:srgbClr val="002060"/>
              </a:solidFill>
              <a:latin typeface="华文中宋" panose="02010600040101010101" pitchFamily="2" charset="-122"/>
              <a:ea typeface="华文中宋" panose="02010600040101010101" pitchFamily="2" charset="-122"/>
            </a:endParaRPr>
          </a:p>
        </p:txBody>
      </p:sp>
      <mc:AlternateContent xmlns:mc="http://schemas.openxmlformats.org/markup-compatibility/2006">
        <mc:Choice xmlns:a14="http://schemas.microsoft.com/office/drawing/2010/main" Requires="a14">
          <p:sp>
            <p:nvSpPr>
              <p:cNvPr id="7" name="文本框 6">
                <a:extLst>
                  <a:ext uri="{FF2B5EF4-FFF2-40B4-BE49-F238E27FC236}">
                    <a16:creationId xmlns:a16="http://schemas.microsoft.com/office/drawing/2014/main" id="{D12B052C-C602-865C-7773-3E9C46F4E652}"/>
                  </a:ext>
                </a:extLst>
              </p:cNvPr>
              <p:cNvSpPr txBox="1"/>
              <p:nvPr/>
            </p:nvSpPr>
            <p:spPr>
              <a:xfrm>
                <a:off x="851021" y="1492094"/>
                <a:ext cx="8763626" cy="3274101"/>
              </a:xfrm>
              <a:prstGeom prst="rect">
                <a:avLst/>
              </a:prstGeom>
              <a:noFill/>
            </p:spPr>
            <p:txBody>
              <a:bodyPr wrap="square">
                <a:spAutoFit/>
              </a:bodyPr>
              <a:lstStyle/>
              <a:p>
                <a:pPr>
                  <a:lnSpc>
                    <a:spcPct val="100000"/>
                  </a:lnSpc>
                </a:pPr>
                <a:r>
                  <a:rPr lang="en-US" altLang="zh-CN" sz="1800" dirty="0">
                    <a:latin typeface="华文中宋" panose="02010600040101010101" pitchFamily="2" charset="-122"/>
                    <a:ea typeface="华文中宋" panose="02010600040101010101" pitchFamily="2" charset="-122"/>
                  </a:rPr>
                  <a:t>a) </a:t>
                </a:r>
                <a:r>
                  <a:rPr lang="en-US" altLang="zh-CN" dirty="0">
                    <a:latin typeface="华文中宋" panose="02010600040101010101" pitchFamily="2" charset="-122"/>
                    <a:ea typeface="华文中宋" panose="02010600040101010101" pitchFamily="2" charset="-122"/>
                  </a:rPr>
                  <a:t>Again, take the pion as an example: </a:t>
                </a:r>
                <a14:m>
                  <m:oMath xmlns:m="http://schemas.openxmlformats.org/officeDocument/2006/math">
                    <m:sSub>
                      <m:sSubPr>
                        <m:ctrlPr>
                          <a:rPr lang="en-US" altLang="zh-CN" sz="1800" b="0" i="0" smtClean="0">
                            <a:latin typeface="Cambria Math" panose="02040503050406030204" pitchFamily="18" charset="0"/>
                          </a:rPr>
                        </m:ctrlPr>
                      </m:sSubPr>
                      <m:e>
                        <m:r>
                          <m:rPr>
                            <m:sty m:val="p"/>
                          </m:rPr>
                          <a:rPr lang="en-US" altLang="zh-CN" sz="1800" b="0" i="0" smtClean="0">
                            <a:latin typeface="Cambria Math" panose="02040503050406030204" pitchFamily="18" charset="0"/>
                          </a:rPr>
                          <m:t>O</m:t>
                        </m:r>
                      </m:e>
                      <m:sub>
                        <m:sSup>
                          <m:sSupPr>
                            <m:ctrlPr>
                              <a:rPr lang="en-US" altLang="zh-CN" i="1">
                                <a:latin typeface="Cambria Math" panose="02040503050406030204" pitchFamily="18" charset="0"/>
                              </a:rPr>
                            </m:ctrlPr>
                          </m:sSupPr>
                          <m:e>
                            <m:r>
                              <a:rPr lang="en-US" altLang="zh-CN" i="1">
                                <a:latin typeface="Cambria Math" panose="02040503050406030204" pitchFamily="18" charset="0"/>
                              </a:rPr>
                              <m:t>𝜋</m:t>
                            </m:r>
                          </m:e>
                          <m:sup>
                            <m:r>
                              <a:rPr lang="en-US" altLang="zh-CN" i="1">
                                <a:latin typeface="Cambria Math" panose="02040503050406030204" pitchFamily="18" charset="0"/>
                              </a:rPr>
                              <m:t>+</m:t>
                            </m:r>
                          </m:sup>
                        </m:sSup>
                      </m:sub>
                    </m:sSub>
                    <m:d>
                      <m:dPr>
                        <m:ctrlPr>
                          <a:rPr lang="en-US" altLang="zh-CN" sz="1800" b="0" i="1" smtClean="0">
                            <a:latin typeface="Cambria Math" panose="02040503050406030204" pitchFamily="18" charset="0"/>
                          </a:rPr>
                        </m:ctrlPr>
                      </m:dPr>
                      <m:e>
                        <m:r>
                          <a:rPr lang="en-US" altLang="zh-CN" sz="1800" b="0" i="1" smtClean="0">
                            <a:latin typeface="Cambria Math" panose="02040503050406030204" pitchFamily="18" charset="0"/>
                          </a:rPr>
                          <m:t>𝑥</m:t>
                        </m:r>
                      </m:e>
                    </m:d>
                    <m:r>
                      <a:rPr lang="en-US" altLang="zh-CN" sz="1800" b="0" i="1" smtClean="0">
                        <a:latin typeface="Cambria Math" panose="02040503050406030204" pitchFamily="18" charset="0"/>
                      </a:rPr>
                      <m:t>=</m:t>
                    </m:r>
                    <m:acc>
                      <m:accPr>
                        <m:chr m:val="̅"/>
                        <m:ctrlPr>
                          <a:rPr lang="en-US" altLang="zh-CN" sz="1800" b="0" i="1" smtClean="0">
                            <a:latin typeface="Cambria Math" panose="02040503050406030204" pitchFamily="18" charset="0"/>
                          </a:rPr>
                        </m:ctrlPr>
                      </m:accPr>
                      <m:e>
                        <m:r>
                          <a:rPr lang="en-US" altLang="zh-CN" sz="1800" b="0" i="1" smtClean="0">
                            <a:latin typeface="Cambria Math" panose="02040503050406030204" pitchFamily="18" charset="0"/>
                          </a:rPr>
                          <m:t>𝑑</m:t>
                        </m:r>
                      </m:e>
                    </m:acc>
                    <m:d>
                      <m:dPr>
                        <m:ctrlPr>
                          <a:rPr lang="en-US" altLang="zh-CN" sz="1800" b="0" i="1" smtClean="0">
                            <a:latin typeface="Cambria Math" panose="02040503050406030204" pitchFamily="18" charset="0"/>
                          </a:rPr>
                        </m:ctrlPr>
                      </m:dPr>
                      <m:e>
                        <m:r>
                          <a:rPr lang="en-US" altLang="zh-CN" sz="1800" b="0" i="1" smtClean="0">
                            <a:latin typeface="Cambria Math" panose="02040503050406030204" pitchFamily="18" charset="0"/>
                          </a:rPr>
                          <m:t>𝑥</m:t>
                        </m:r>
                      </m:e>
                    </m:d>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rPr>
                          <m:t>𝛾</m:t>
                        </m:r>
                      </m:e>
                      <m:sub>
                        <m:r>
                          <a:rPr lang="en-US" altLang="zh-CN" sz="1800" b="0" i="1" smtClean="0">
                            <a:latin typeface="Cambria Math" panose="02040503050406030204" pitchFamily="18" charset="0"/>
                          </a:rPr>
                          <m:t>5</m:t>
                        </m:r>
                      </m:sub>
                    </m:sSub>
                    <m:r>
                      <a:rPr lang="en-US" altLang="zh-CN" sz="1800" b="0" i="1" smtClean="0">
                        <a:latin typeface="Cambria Math" panose="02040503050406030204" pitchFamily="18" charset="0"/>
                      </a:rPr>
                      <m:t>𝑢</m:t>
                    </m:r>
                    <m:d>
                      <m:dPr>
                        <m:ctrlPr>
                          <a:rPr lang="en-US" altLang="zh-CN" sz="1800" b="0" i="1" smtClean="0">
                            <a:latin typeface="Cambria Math" panose="02040503050406030204" pitchFamily="18" charset="0"/>
                          </a:rPr>
                        </m:ctrlPr>
                      </m:dPr>
                      <m:e>
                        <m:r>
                          <a:rPr lang="en-US" altLang="zh-CN" sz="1800" b="0" i="1" smtClean="0">
                            <a:latin typeface="Cambria Math" panose="02040503050406030204" pitchFamily="18" charset="0"/>
                          </a:rPr>
                          <m:t>𝑥</m:t>
                        </m:r>
                      </m:e>
                    </m:d>
                  </m:oMath>
                </a14:m>
                <a:endParaRPr lang="en-US" altLang="zh-CN" sz="1800" b="0" dirty="0"/>
              </a:p>
              <a:p>
                <a:pPr>
                  <a:lnSpc>
                    <a:spcPct val="100000"/>
                  </a:lnSpc>
                </a:pPr>
                <a:r>
                  <a:rPr lang="zh-CN" altLang="en-US" sz="1800" dirty="0">
                    <a:latin typeface="华文中宋" panose="02010600040101010101" pitchFamily="2" charset="-122"/>
                    <a:ea typeface="华文中宋" panose="02010600040101010101" pitchFamily="2" charset="-122"/>
                  </a:rPr>
                  <a:t>    </a:t>
                </a:r>
                <a:r>
                  <a:rPr lang="en-US" altLang="zh-CN" dirty="0">
                    <a:latin typeface="华文中宋" panose="02010600040101010101" pitchFamily="2" charset="-122"/>
                    <a:ea typeface="华文中宋" panose="02010600040101010101" pitchFamily="2" charset="-122"/>
                  </a:rPr>
                  <a:t>Define the two-point correlator</a:t>
                </a:r>
                <a:r>
                  <a:rPr lang="zh-CN" altLang="en-US" sz="1800" dirty="0">
                    <a:latin typeface="华文中宋" panose="02010600040101010101" pitchFamily="2" charset="-122"/>
                    <a:ea typeface="华文中宋" panose="02010600040101010101" pitchFamily="2" charset="-122"/>
                  </a:rPr>
                  <a:t>     </a:t>
                </a:r>
                <a14:m>
                  <m:oMath xmlns:m="http://schemas.openxmlformats.org/officeDocument/2006/math">
                    <m:r>
                      <a:rPr lang="en-US" altLang="zh-CN" sz="1800" b="0" i="0" smtClean="0">
                        <a:latin typeface="Cambria Math" panose="02040503050406030204" pitchFamily="18" charset="0"/>
                      </a:rPr>
                      <m:t>     </m:t>
                    </m:r>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rPr>
                          <m:t>𝐶</m:t>
                        </m:r>
                      </m:e>
                      <m:sub>
                        <m:r>
                          <a:rPr lang="en-US" altLang="zh-CN" sz="1800" b="0" i="1" smtClean="0">
                            <a:latin typeface="Cambria Math" panose="02040503050406030204" pitchFamily="18" charset="0"/>
                          </a:rPr>
                          <m:t>𝜋</m:t>
                        </m:r>
                      </m:sub>
                    </m:sSub>
                    <m:d>
                      <m:dPr>
                        <m:ctrlPr>
                          <a:rPr lang="en-US" altLang="zh-CN" sz="1800" b="0" i="1" smtClean="0">
                            <a:latin typeface="Cambria Math" panose="02040503050406030204" pitchFamily="18" charset="0"/>
                          </a:rPr>
                        </m:ctrlPr>
                      </m:dPr>
                      <m:e>
                        <m:r>
                          <a:rPr lang="en-US" altLang="zh-CN" sz="1800" b="0" i="1" smtClean="0">
                            <a:latin typeface="Cambria Math" panose="02040503050406030204" pitchFamily="18" charset="0"/>
                          </a:rPr>
                          <m:t>𝑡</m:t>
                        </m:r>
                      </m:e>
                    </m:d>
                    <m:r>
                      <a:rPr lang="en-US" altLang="zh-CN" sz="1800" b="0" i="1" smtClean="0">
                        <a:latin typeface="Cambria Math" panose="02040503050406030204" pitchFamily="18" charset="0"/>
                      </a:rPr>
                      <m:t>=</m:t>
                    </m:r>
                    <m:nary>
                      <m:naryPr>
                        <m:chr m:val="∑"/>
                        <m:supHide m:val="on"/>
                        <m:ctrlPr>
                          <a:rPr lang="en-US" altLang="zh-CN" sz="1800" b="0" i="1" smtClean="0">
                            <a:latin typeface="Cambria Math" panose="02040503050406030204" pitchFamily="18" charset="0"/>
                          </a:rPr>
                        </m:ctrlPr>
                      </m:naryPr>
                      <m:sub>
                        <m:acc>
                          <m:accPr>
                            <m:chr m:val="⃗"/>
                            <m:ctrlPr>
                              <a:rPr lang="en-US" altLang="zh-CN" sz="1800" b="0" i="1" smtClean="0">
                                <a:latin typeface="Cambria Math" panose="02040503050406030204" pitchFamily="18" charset="0"/>
                              </a:rPr>
                            </m:ctrlPr>
                          </m:accPr>
                          <m:e>
                            <m:r>
                              <a:rPr lang="en-US" altLang="zh-CN" sz="1800" b="0" i="1" smtClean="0">
                                <a:latin typeface="Cambria Math" panose="02040503050406030204" pitchFamily="18" charset="0"/>
                              </a:rPr>
                              <m:t>𝑥</m:t>
                            </m:r>
                          </m:e>
                        </m:acc>
                      </m:sub>
                      <m:sup/>
                      <m:e>
                        <m:r>
                          <a:rPr lang="en-US" altLang="zh-CN" sz="1800" b="0" i="1" smtClean="0">
                            <a:latin typeface="Cambria Math" panose="02040503050406030204" pitchFamily="18" charset="0"/>
                          </a:rPr>
                          <m:t> </m:t>
                        </m:r>
                        <m:d>
                          <m:dPr>
                            <m:begChr m:val="⟨"/>
                            <m:endChr m:val="⟩"/>
                            <m:ctrlPr>
                              <a:rPr lang="en-US" altLang="zh-CN" sz="1800" b="0" i="1" smtClean="0">
                                <a:latin typeface="Cambria Math" panose="02040503050406030204" pitchFamily="18" charset="0"/>
                              </a:rPr>
                            </m:ctrlPr>
                          </m:dPr>
                          <m:e>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rPr>
                                  <m:t>𝑂</m:t>
                                </m:r>
                              </m:e>
                              <m:sub>
                                <m:r>
                                  <a:rPr lang="en-US" altLang="zh-CN" sz="1800" b="0" i="1" smtClean="0">
                                    <a:latin typeface="Cambria Math" panose="02040503050406030204" pitchFamily="18" charset="0"/>
                                  </a:rPr>
                                  <m:t>𝜋</m:t>
                                </m:r>
                              </m:sub>
                            </m:sSub>
                            <m:d>
                              <m:dPr>
                                <m:ctrlPr>
                                  <a:rPr lang="en-US" altLang="zh-CN" i="1">
                                    <a:latin typeface="Cambria Math" panose="02040503050406030204" pitchFamily="18" charset="0"/>
                                  </a:rPr>
                                </m:ctrlPr>
                              </m:dPr>
                              <m:e>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𝑥</m:t>
                                    </m:r>
                                  </m:e>
                                </m:acc>
                                <m:r>
                                  <a:rPr lang="en-US" altLang="zh-CN" i="1">
                                    <a:latin typeface="Cambria Math" panose="02040503050406030204" pitchFamily="18" charset="0"/>
                                  </a:rPr>
                                  <m:t>,</m:t>
                                </m:r>
                                <m:r>
                                  <a:rPr lang="en-US" altLang="zh-CN" i="1">
                                    <a:latin typeface="Cambria Math" panose="02040503050406030204" pitchFamily="18" charset="0"/>
                                  </a:rPr>
                                  <m:t>𝑡</m:t>
                                </m:r>
                              </m:e>
                            </m:d>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𝑂</m:t>
                                </m:r>
                              </m:e>
                              <m:sub>
                                <m:r>
                                  <a:rPr lang="en-US" altLang="zh-CN" b="0" i="1" smtClean="0">
                                    <a:latin typeface="Cambria Math" panose="02040503050406030204" pitchFamily="18" charset="0"/>
                                  </a:rPr>
                                  <m:t>𝜋</m:t>
                                </m:r>
                              </m:sub>
                              <m:sup>
                                <m:r>
                                  <a:rPr lang="en-US" altLang="zh-CN" i="1">
                                    <a:latin typeface="Cambria Math" panose="02040503050406030204" pitchFamily="18" charset="0"/>
                                    <a:ea typeface="Cambria Math" panose="02040503050406030204" pitchFamily="18" charset="0"/>
                                  </a:rPr>
                                  <m:t>†</m:t>
                                </m:r>
                              </m:sup>
                            </m:sSubSup>
                            <m:r>
                              <a:rPr lang="en-US" altLang="zh-CN" b="0" i="1" smtClean="0">
                                <a:latin typeface="Cambria Math" panose="02040503050406030204" pitchFamily="18" charset="0"/>
                                <a:ea typeface="Cambria Math" panose="02040503050406030204" pitchFamily="18" charset="0"/>
                              </a:rPr>
                              <m:t>(0)</m:t>
                            </m:r>
                          </m:e>
                        </m:d>
                        <m:r>
                          <a:rPr lang="en-US" altLang="zh-CN" sz="1800" b="0" i="1" smtClean="0">
                            <a:latin typeface="Cambria Math" panose="02040503050406030204" pitchFamily="18" charset="0"/>
                          </a:rPr>
                          <m:t> </m:t>
                        </m:r>
                      </m:e>
                    </m:nary>
                  </m:oMath>
                </a14:m>
                <a:endParaRPr lang="en-US" altLang="zh-CN" sz="1800" b="0" dirty="0">
                  <a:latin typeface="华文中宋" panose="02010600040101010101" pitchFamily="2" charset="-122"/>
                </a:endParaRPr>
              </a:p>
              <a:p>
                <a:pPr>
                  <a:lnSpc>
                    <a:spcPct val="150000"/>
                  </a:lnSpc>
                </a:pPr>
                <a:r>
                  <a:rPr lang="zh-CN" altLang="en-US" dirty="0">
                    <a:latin typeface="华文中宋" panose="02010600040101010101" pitchFamily="2" charset="-122"/>
                    <a:ea typeface="华文中宋" panose="02010600040101010101" pitchFamily="2" charset="-122"/>
                  </a:rPr>
                  <a:t>     </a:t>
                </a:r>
                <a:r>
                  <a:rPr lang="en-US" altLang="zh-CN" dirty="0">
                    <a:latin typeface="华文中宋" panose="02010600040101010101" pitchFamily="2" charset="-122"/>
                    <a:ea typeface="华文中宋" panose="02010600040101010101" pitchFamily="2" charset="-122"/>
                  </a:rPr>
                  <a:t>then</a:t>
                </a:r>
                <a:r>
                  <a:rPr lang="zh-CN" altLang="en-US" dirty="0">
                    <a:latin typeface="华文中宋" panose="02010600040101010101" pitchFamily="2" charset="-122"/>
                    <a:ea typeface="华文中宋" panose="02010600040101010101" pitchFamily="2" charset="-122"/>
                  </a:rPr>
                  <a:t>：                   </a:t>
                </a:r>
                <a14:m>
                  <m:oMath xmlns:m="http://schemas.openxmlformats.org/officeDocument/2006/math">
                    <m:sSub>
                      <m:sSubPr>
                        <m:ctrlPr>
                          <a:rPr lang="en-US" altLang="zh-CN">
                            <a:latin typeface="Cambria Math" panose="02040503050406030204" pitchFamily="18" charset="0"/>
                            <a:ea typeface="华文中宋" panose="02010600040101010101" pitchFamily="2" charset="-122"/>
                          </a:rPr>
                        </m:ctrlPr>
                      </m:sSubPr>
                      <m:e>
                        <m:r>
                          <a:rPr lang="en-US" altLang="zh-CN">
                            <a:latin typeface="Cambria Math" panose="02040503050406030204" pitchFamily="18" charset="0"/>
                            <a:ea typeface="华文中宋" panose="02010600040101010101" pitchFamily="2" charset="-122"/>
                          </a:rPr>
                          <m:t>𝐶</m:t>
                        </m:r>
                      </m:e>
                      <m:sub>
                        <m:r>
                          <a:rPr lang="en-US" altLang="zh-CN">
                            <a:latin typeface="Cambria Math" panose="02040503050406030204" pitchFamily="18" charset="0"/>
                            <a:ea typeface="华文中宋" panose="02010600040101010101" pitchFamily="2" charset="-122"/>
                          </a:rPr>
                          <m:t>𝜋</m:t>
                        </m:r>
                      </m:sub>
                    </m:sSub>
                    <m:d>
                      <m:dPr>
                        <m:ctrlPr>
                          <a:rPr lang="en-US" altLang="zh-CN">
                            <a:latin typeface="Cambria Math" panose="02040503050406030204" pitchFamily="18" charset="0"/>
                            <a:ea typeface="华文中宋" panose="02010600040101010101" pitchFamily="2" charset="-122"/>
                          </a:rPr>
                        </m:ctrlPr>
                      </m:dPr>
                      <m:e>
                        <m:r>
                          <a:rPr lang="en-US" altLang="zh-CN">
                            <a:latin typeface="Cambria Math" panose="02040503050406030204" pitchFamily="18" charset="0"/>
                            <a:ea typeface="华文中宋" panose="02010600040101010101" pitchFamily="2" charset="-122"/>
                          </a:rPr>
                          <m:t>𝑡</m:t>
                        </m:r>
                      </m:e>
                    </m:d>
                    <m:r>
                      <a:rPr lang="en-US" altLang="zh-CN">
                        <a:latin typeface="Cambria Math" panose="02040503050406030204" pitchFamily="18" charset="0"/>
                        <a:ea typeface="华文中宋" panose="02010600040101010101" pitchFamily="2" charset="-122"/>
                      </a:rPr>
                      <m:t>=</m:t>
                    </m:r>
                    <m:nary>
                      <m:naryPr>
                        <m:chr m:val="∑"/>
                        <m:supHide m:val="on"/>
                        <m:ctrlPr>
                          <a:rPr lang="en-US" altLang="zh-CN" i="1">
                            <a:latin typeface="Cambria Math" panose="02040503050406030204" pitchFamily="18" charset="0"/>
                            <a:ea typeface="华文中宋" panose="02010600040101010101" pitchFamily="2" charset="-122"/>
                          </a:rPr>
                        </m:ctrlPr>
                      </m:naryPr>
                      <m:sub>
                        <m:acc>
                          <m:accPr>
                            <m:chr m:val="⃗"/>
                            <m:ctrlPr>
                              <a:rPr lang="en-US" altLang="zh-CN">
                                <a:latin typeface="Cambria Math" panose="02040503050406030204" pitchFamily="18" charset="0"/>
                                <a:ea typeface="华文中宋" panose="02010600040101010101" pitchFamily="2" charset="-122"/>
                              </a:rPr>
                            </m:ctrlPr>
                          </m:accPr>
                          <m:e>
                            <m:r>
                              <a:rPr lang="en-US" altLang="zh-CN">
                                <a:latin typeface="Cambria Math" panose="02040503050406030204" pitchFamily="18" charset="0"/>
                                <a:ea typeface="华文中宋" panose="02010600040101010101" pitchFamily="2" charset="-122"/>
                              </a:rPr>
                              <m:t>𝑥</m:t>
                            </m:r>
                          </m:e>
                        </m:acc>
                      </m:sub>
                      <m:sup/>
                      <m:e>
                        <m:r>
                          <a:rPr lang="en-US" altLang="zh-CN">
                            <a:latin typeface="Cambria Math" panose="02040503050406030204" pitchFamily="18" charset="0"/>
                            <a:ea typeface="华文中宋" panose="02010600040101010101" pitchFamily="2" charset="-122"/>
                          </a:rPr>
                          <m:t> </m:t>
                        </m:r>
                        <m:d>
                          <m:dPr>
                            <m:begChr m:val="⟨"/>
                            <m:endChr m:val="⟩"/>
                            <m:ctrlPr>
                              <a:rPr lang="en-US" altLang="zh-CN" i="1">
                                <a:latin typeface="Cambria Math" panose="02040503050406030204" pitchFamily="18" charset="0"/>
                                <a:ea typeface="华文中宋" panose="02010600040101010101" pitchFamily="2" charset="-122"/>
                              </a:rPr>
                            </m:ctrlPr>
                          </m:dPr>
                          <m:e>
                            <m:d>
                              <m:dPr>
                                <m:begChr m:val="["/>
                                <m:endChr m:val="]"/>
                                <m:ctrlPr>
                                  <a:rPr lang="en-US" altLang="zh-CN" i="1">
                                    <a:latin typeface="Cambria Math" panose="02040503050406030204" pitchFamily="18" charset="0"/>
                                    <a:ea typeface="华文中宋" panose="02010600040101010101" pitchFamily="2" charset="-122"/>
                                  </a:rPr>
                                </m:ctrlPr>
                              </m:dPr>
                              <m:e>
                                <m:acc>
                                  <m:accPr>
                                    <m:chr m:val="̅"/>
                                    <m:ctrlPr>
                                      <a:rPr lang="en-US" altLang="zh-CN">
                                        <a:latin typeface="Cambria Math" panose="02040503050406030204" pitchFamily="18" charset="0"/>
                                        <a:ea typeface="华文中宋" panose="02010600040101010101" pitchFamily="2" charset="-122"/>
                                      </a:rPr>
                                    </m:ctrlPr>
                                  </m:accPr>
                                  <m:e>
                                    <m:r>
                                      <a:rPr lang="en-US" altLang="zh-CN">
                                        <a:latin typeface="Cambria Math" panose="02040503050406030204" pitchFamily="18" charset="0"/>
                                        <a:ea typeface="华文中宋" panose="02010600040101010101" pitchFamily="2" charset="-122"/>
                                      </a:rPr>
                                      <m:t>𝑑</m:t>
                                    </m:r>
                                  </m:e>
                                </m:acc>
                                <m:d>
                                  <m:dPr>
                                    <m:ctrlPr>
                                      <a:rPr lang="en-US" altLang="zh-CN">
                                        <a:latin typeface="Cambria Math" panose="02040503050406030204" pitchFamily="18" charset="0"/>
                                        <a:ea typeface="华文中宋" panose="02010600040101010101" pitchFamily="2" charset="-122"/>
                                      </a:rPr>
                                    </m:ctrlPr>
                                  </m:dPr>
                                  <m:e>
                                    <m:r>
                                      <a:rPr lang="en-US" altLang="zh-CN">
                                        <a:latin typeface="Cambria Math" panose="02040503050406030204" pitchFamily="18" charset="0"/>
                                        <a:ea typeface="华文中宋" panose="02010600040101010101" pitchFamily="2" charset="-122"/>
                                      </a:rPr>
                                      <m:t>𝑥</m:t>
                                    </m:r>
                                  </m:e>
                                </m:d>
                                <m:sSub>
                                  <m:sSubPr>
                                    <m:ctrlPr>
                                      <a:rPr lang="en-US" altLang="zh-CN">
                                        <a:latin typeface="Cambria Math" panose="02040503050406030204" pitchFamily="18" charset="0"/>
                                        <a:ea typeface="华文中宋" panose="02010600040101010101" pitchFamily="2" charset="-122"/>
                                      </a:rPr>
                                    </m:ctrlPr>
                                  </m:sSubPr>
                                  <m:e>
                                    <m:r>
                                      <a:rPr lang="en-US" altLang="zh-CN">
                                        <a:latin typeface="Cambria Math" panose="02040503050406030204" pitchFamily="18" charset="0"/>
                                        <a:ea typeface="华文中宋" panose="02010600040101010101" pitchFamily="2" charset="-122"/>
                                      </a:rPr>
                                      <m:t>𝛾</m:t>
                                    </m:r>
                                  </m:e>
                                  <m:sub>
                                    <m:r>
                                      <a:rPr lang="en-US" altLang="zh-CN">
                                        <a:latin typeface="Cambria Math" panose="02040503050406030204" pitchFamily="18" charset="0"/>
                                        <a:ea typeface="华文中宋" panose="02010600040101010101" pitchFamily="2" charset="-122"/>
                                      </a:rPr>
                                      <m:t>5</m:t>
                                    </m:r>
                                  </m:sub>
                                </m:sSub>
                                <m:r>
                                  <a:rPr lang="en-US" altLang="zh-CN">
                                    <a:latin typeface="Cambria Math" panose="02040503050406030204" pitchFamily="18" charset="0"/>
                                    <a:ea typeface="华文中宋" panose="02010600040101010101" pitchFamily="2" charset="-122"/>
                                  </a:rPr>
                                  <m:t>𝑢</m:t>
                                </m:r>
                                <m:d>
                                  <m:dPr>
                                    <m:ctrlPr>
                                      <a:rPr lang="en-US" altLang="zh-CN">
                                        <a:latin typeface="Cambria Math" panose="02040503050406030204" pitchFamily="18" charset="0"/>
                                        <a:ea typeface="华文中宋" panose="02010600040101010101" pitchFamily="2" charset="-122"/>
                                      </a:rPr>
                                    </m:ctrlPr>
                                  </m:dPr>
                                  <m:e>
                                    <m:r>
                                      <a:rPr lang="en-US" altLang="zh-CN">
                                        <a:latin typeface="Cambria Math" panose="02040503050406030204" pitchFamily="18" charset="0"/>
                                        <a:ea typeface="华文中宋" panose="02010600040101010101" pitchFamily="2" charset="-122"/>
                                      </a:rPr>
                                      <m:t>𝑥</m:t>
                                    </m:r>
                                  </m:e>
                                </m:d>
                              </m:e>
                            </m:d>
                            <m:r>
                              <a:rPr lang="en-US" altLang="zh-CN">
                                <a:latin typeface="Cambria Math" panose="02040503050406030204" pitchFamily="18" charset="0"/>
                                <a:ea typeface="华文中宋" panose="02010600040101010101" pitchFamily="2" charset="-122"/>
                              </a:rPr>
                              <m:t>[</m:t>
                            </m:r>
                            <m:acc>
                              <m:accPr>
                                <m:chr m:val="̅"/>
                                <m:ctrlPr>
                                  <a:rPr lang="en-US" altLang="zh-CN">
                                    <a:latin typeface="Cambria Math" panose="02040503050406030204" pitchFamily="18" charset="0"/>
                                    <a:ea typeface="华文中宋" panose="02010600040101010101" pitchFamily="2" charset="-122"/>
                                  </a:rPr>
                                </m:ctrlPr>
                              </m:accPr>
                              <m:e>
                                <m:r>
                                  <a:rPr lang="en-US" altLang="zh-CN">
                                    <a:latin typeface="Cambria Math" panose="02040503050406030204" pitchFamily="18" charset="0"/>
                                    <a:ea typeface="华文中宋" panose="02010600040101010101" pitchFamily="2" charset="-122"/>
                                  </a:rPr>
                                  <m:t>𝑢</m:t>
                                </m:r>
                              </m:e>
                            </m:acc>
                            <m:d>
                              <m:dPr>
                                <m:ctrlPr>
                                  <a:rPr lang="en-US" altLang="zh-CN">
                                    <a:latin typeface="Cambria Math" panose="02040503050406030204" pitchFamily="18" charset="0"/>
                                    <a:ea typeface="华文中宋" panose="02010600040101010101" pitchFamily="2" charset="-122"/>
                                  </a:rPr>
                                </m:ctrlPr>
                              </m:dPr>
                              <m:e>
                                <m:r>
                                  <a:rPr lang="en-US" altLang="zh-CN">
                                    <a:latin typeface="Cambria Math" panose="02040503050406030204" pitchFamily="18" charset="0"/>
                                    <a:ea typeface="华文中宋" panose="02010600040101010101" pitchFamily="2" charset="-122"/>
                                  </a:rPr>
                                  <m:t>0</m:t>
                                </m:r>
                              </m:e>
                            </m:d>
                            <m:sSub>
                              <m:sSubPr>
                                <m:ctrlPr>
                                  <a:rPr lang="en-US" altLang="zh-CN">
                                    <a:latin typeface="Cambria Math" panose="02040503050406030204" pitchFamily="18" charset="0"/>
                                    <a:ea typeface="华文中宋" panose="02010600040101010101" pitchFamily="2" charset="-122"/>
                                  </a:rPr>
                                </m:ctrlPr>
                              </m:sSubPr>
                              <m:e>
                                <m:r>
                                  <a:rPr lang="en-US" altLang="zh-CN">
                                    <a:latin typeface="Cambria Math" panose="02040503050406030204" pitchFamily="18" charset="0"/>
                                    <a:ea typeface="华文中宋" panose="02010600040101010101" pitchFamily="2" charset="-122"/>
                                  </a:rPr>
                                  <m:t>𝛾</m:t>
                                </m:r>
                              </m:e>
                              <m:sub>
                                <m:r>
                                  <a:rPr lang="en-US" altLang="zh-CN">
                                    <a:latin typeface="Cambria Math" panose="02040503050406030204" pitchFamily="18" charset="0"/>
                                    <a:ea typeface="华文中宋" panose="02010600040101010101" pitchFamily="2" charset="-122"/>
                                  </a:rPr>
                                  <m:t>5</m:t>
                                </m:r>
                              </m:sub>
                            </m:sSub>
                            <m:r>
                              <a:rPr lang="en-US" altLang="zh-CN">
                                <a:latin typeface="Cambria Math" panose="02040503050406030204" pitchFamily="18" charset="0"/>
                                <a:ea typeface="华文中宋" panose="02010600040101010101" pitchFamily="2" charset="-122"/>
                              </a:rPr>
                              <m:t>𝑑</m:t>
                            </m:r>
                            <m:d>
                              <m:dPr>
                                <m:ctrlPr>
                                  <a:rPr lang="en-US" altLang="zh-CN">
                                    <a:latin typeface="Cambria Math" panose="02040503050406030204" pitchFamily="18" charset="0"/>
                                    <a:ea typeface="华文中宋" panose="02010600040101010101" pitchFamily="2" charset="-122"/>
                                  </a:rPr>
                                </m:ctrlPr>
                              </m:dPr>
                              <m:e>
                                <m:r>
                                  <a:rPr lang="en-US" altLang="zh-CN">
                                    <a:latin typeface="Cambria Math" panose="02040503050406030204" pitchFamily="18" charset="0"/>
                                    <a:ea typeface="华文中宋" panose="02010600040101010101" pitchFamily="2" charset="-122"/>
                                  </a:rPr>
                                  <m:t>0</m:t>
                                </m:r>
                              </m:e>
                            </m:d>
                            <m:r>
                              <a:rPr lang="en-US" altLang="zh-CN">
                                <a:latin typeface="Cambria Math" panose="02040503050406030204" pitchFamily="18" charset="0"/>
                                <a:ea typeface="华文中宋" panose="02010600040101010101" pitchFamily="2" charset="-122"/>
                              </a:rPr>
                              <m:t>]</m:t>
                            </m:r>
                          </m:e>
                        </m:d>
                        <m:r>
                          <a:rPr lang="en-US" altLang="zh-CN">
                            <a:latin typeface="Cambria Math" panose="02040503050406030204" pitchFamily="18" charset="0"/>
                            <a:ea typeface="华文中宋" panose="02010600040101010101" pitchFamily="2" charset="-122"/>
                          </a:rPr>
                          <m:t> </m:t>
                        </m:r>
                      </m:e>
                    </m:nary>
                  </m:oMath>
                </a14:m>
                <a:endParaRPr lang="en-US" altLang="zh-CN" dirty="0">
                  <a:latin typeface="华文中宋" panose="02010600040101010101" pitchFamily="2" charset="-122"/>
                  <a:ea typeface="华文中宋" panose="02010600040101010101" pitchFamily="2" charset="-122"/>
                </a:endParaRPr>
              </a:p>
              <a:p>
                <a:pPr>
                  <a:lnSpc>
                    <a:spcPct val="150000"/>
                  </a:lnSpc>
                </a:pPr>
                <a:endParaRPr lang="en-US" altLang="zh-CN" dirty="0">
                  <a:latin typeface="华文中宋" panose="02010600040101010101" pitchFamily="2" charset="-122"/>
                  <a:ea typeface="华文中宋" panose="02010600040101010101" pitchFamily="2" charset="-122"/>
                </a:endParaRPr>
              </a:p>
              <a:p>
                <a:pPr>
                  <a:lnSpc>
                    <a:spcPct val="150000"/>
                  </a:lnSpc>
                </a:pPr>
                <a:r>
                  <a:rPr lang="en-US" altLang="zh-CN" dirty="0">
                    <a:latin typeface="华文中宋" panose="02010600040101010101" pitchFamily="2" charset="-122"/>
                    <a:ea typeface="华文中宋" panose="02010600040101010101" pitchFamily="2" charset="-122"/>
                  </a:rPr>
                  <a:t>b) Wick Contraction </a:t>
                </a:r>
              </a:p>
              <a:p>
                <a:pPr>
                  <a:lnSpc>
                    <a:spcPct val="100000"/>
                  </a:lnSpc>
                </a:pPr>
                <a:r>
                  <a:rPr lang="en-US" altLang="zh-CN" dirty="0">
                    <a:latin typeface="华文中宋" panose="02010600040101010101" pitchFamily="2" charset="-122"/>
                    <a:ea typeface="华文中宋" panose="02010600040101010101" pitchFamily="2" charset="-122"/>
                  </a:rPr>
                  <a:t>Define the quark propagator    </a:t>
                </a:r>
                <a14:m>
                  <m:oMath xmlns:m="http://schemas.openxmlformats.org/officeDocument/2006/math">
                    <m:sSub>
                      <m:sSubPr>
                        <m:ctrlPr>
                          <a:rPr lang="en-US" altLang="zh-CN" b="0" i="1" smtClean="0">
                            <a:latin typeface="Cambria Math" panose="02040503050406030204" pitchFamily="18" charset="0"/>
                            <a:ea typeface="华文中宋" panose="02010600040101010101" pitchFamily="2" charset="-122"/>
                          </a:rPr>
                        </m:ctrlPr>
                      </m:sSubPr>
                      <m:e>
                        <m:r>
                          <a:rPr lang="en-US" altLang="zh-CN" b="0" i="1" smtClean="0">
                            <a:latin typeface="Cambria Math" panose="02040503050406030204" pitchFamily="18" charset="0"/>
                            <a:ea typeface="华文中宋" panose="02010600040101010101" pitchFamily="2" charset="-122"/>
                          </a:rPr>
                          <m:t>𝑆</m:t>
                        </m:r>
                      </m:e>
                      <m:sub>
                        <m:r>
                          <a:rPr lang="en-US" altLang="zh-CN" b="0" i="1" smtClean="0">
                            <a:latin typeface="Cambria Math" panose="02040503050406030204" pitchFamily="18" charset="0"/>
                            <a:ea typeface="华文中宋" panose="02010600040101010101" pitchFamily="2" charset="-122"/>
                          </a:rPr>
                          <m:t>𝑞</m:t>
                        </m:r>
                      </m:sub>
                    </m:sSub>
                    <m:d>
                      <m:dPr>
                        <m:ctrlPr>
                          <a:rPr lang="en-US" altLang="zh-CN" b="0" i="1" smtClean="0">
                            <a:latin typeface="Cambria Math" panose="02040503050406030204" pitchFamily="18" charset="0"/>
                            <a:ea typeface="华文中宋" panose="02010600040101010101" pitchFamily="2" charset="-122"/>
                          </a:rPr>
                        </m:ctrlPr>
                      </m:dPr>
                      <m:e>
                        <m:r>
                          <a:rPr lang="en-US" altLang="zh-CN" b="0" i="1" smtClean="0">
                            <a:latin typeface="Cambria Math" panose="02040503050406030204" pitchFamily="18" charset="0"/>
                            <a:ea typeface="华文中宋" panose="02010600040101010101" pitchFamily="2" charset="-122"/>
                          </a:rPr>
                          <m:t>𝑥</m:t>
                        </m:r>
                        <m:r>
                          <a:rPr lang="en-US" altLang="zh-CN" b="0" i="1" smtClean="0">
                            <a:latin typeface="Cambria Math" panose="02040503050406030204" pitchFamily="18" charset="0"/>
                            <a:ea typeface="华文中宋" panose="02010600040101010101" pitchFamily="2" charset="-122"/>
                          </a:rPr>
                          <m:t>,</m:t>
                        </m:r>
                        <m:r>
                          <a:rPr lang="en-US" altLang="zh-CN" b="0" i="1" smtClean="0">
                            <a:latin typeface="Cambria Math" panose="02040503050406030204" pitchFamily="18" charset="0"/>
                            <a:ea typeface="华文中宋" panose="02010600040101010101" pitchFamily="2" charset="-122"/>
                          </a:rPr>
                          <m:t>𝑦</m:t>
                        </m:r>
                      </m:e>
                    </m:d>
                    <m:r>
                      <a:rPr lang="en-US" altLang="zh-CN" b="0" i="1" smtClean="0">
                        <a:latin typeface="Cambria Math" panose="02040503050406030204" pitchFamily="18" charset="0"/>
                        <a:ea typeface="华文中宋" panose="02010600040101010101" pitchFamily="2" charset="-122"/>
                      </a:rPr>
                      <m:t>= </m:t>
                    </m:r>
                    <m:d>
                      <m:dPr>
                        <m:begChr m:val="⟨"/>
                        <m:endChr m:val="⟩"/>
                        <m:ctrlPr>
                          <a:rPr lang="en-US" altLang="zh-CN" b="0" i="1" smtClean="0">
                            <a:latin typeface="Cambria Math" panose="02040503050406030204" pitchFamily="18" charset="0"/>
                            <a:ea typeface="华文中宋" panose="02010600040101010101" pitchFamily="2" charset="-122"/>
                          </a:rPr>
                        </m:ctrlPr>
                      </m:dPr>
                      <m:e>
                        <m:r>
                          <a:rPr lang="en-US" altLang="zh-CN" b="0" i="1" smtClean="0">
                            <a:latin typeface="Cambria Math" panose="02040503050406030204" pitchFamily="18" charset="0"/>
                            <a:ea typeface="华文中宋" panose="02010600040101010101" pitchFamily="2" charset="-122"/>
                          </a:rPr>
                          <m:t>𝑞</m:t>
                        </m:r>
                        <m:d>
                          <m:dPr>
                            <m:ctrlPr>
                              <a:rPr lang="en-US" altLang="zh-CN" b="0" i="1" smtClean="0">
                                <a:latin typeface="Cambria Math" panose="02040503050406030204" pitchFamily="18" charset="0"/>
                                <a:ea typeface="华文中宋" panose="02010600040101010101" pitchFamily="2" charset="-122"/>
                              </a:rPr>
                            </m:ctrlPr>
                          </m:dPr>
                          <m:e>
                            <m:r>
                              <a:rPr lang="en-US" altLang="zh-CN" b="0" i="1" smtClean="0">
                                <a:latin typeface="Cambria Math" panose="02040503050406030204" pitchFamily="18" charset="0"/>
                                <a:ea typeface="华文中宋" panose="02010600040101010101" pitchFamily="2" charset="-122"/>
                              </a:rPr>
                              <m:t>𝑥</m:t>
                            </m:r>
                          </m:e>
                        </m:d>
                        <m:acc>
                          <m:accPr>
                            <m:chr m:val="̅"/>
                            <m:ctrlPr>
                              <a:rPr lang="en-US" altLang="zh-CN" b="0" i="1" smtClean="0">
                                <a:latin typeface="Cambria Math" panose="02040503050406030204" pitchFamily="18" charset="0"/>
                                <a:ea typeface="华文中宋" panose="02010600040101010101" pitchFamily="2" charset="-122"/>
                              </a:rPr>
                            </m:ctrlPr>
                          </m:accPr>
                          <m:e>
                            <m:r>
                              <a:rPr lang="en-US" altLang="zh-CN" b="0" i="1" smtClean="0">
                                <a:latin typeface="Cambria Math" panose="02040503050406030204" pitchFamily="18" charset="0"/>
                                <a:ea typeface="华文中宋" panose="02010600040101010101" pitchFamily="2" charset="-122"/>
                              </a:rPr>
                              <m:t>𝑞</m:t>
                            </m:r>
                          </m:e>
                        </m:acc>
                        <m:r>
                          <a:rPr lang="en-US" altLang="zh-CN" sz="1800" b="0" i="1" dirty="0" smtClean="0">
                            <a:latin typeface="Cambria Math" panose="02040503050406030204" pitchFamily="18" charset="0"/>
                            <a:ea typeface="华文中宋" panose="02010600040101010101" pitchFamily="2" charset="-122"/>
                          </a:rPr>
                          <m:t>(</m:t>
                        </m:r>
                        <m:r>
                          <a:rPr lang="en-US" altLang="zh-CN" sz="1800" b="0" i="1" dirty="0" smtClean="0">
                            <a:latin typeface="Cambria Math" panose="02040503050406030204" pitchFamily="18" charset="0"/>
                            <a:ea typeface="华文中宋" panose="02010600040101010101" pitchFamily="2" charset="-122"/>
                          </a:rPr>
                          <m:t>𝑦</m:t>
                        </m:r>
                        <m:r>
                          <a:rPr lang="en-US" altLang="zh-CN" sz="1800" b="0" i="1" dirty="0" smtClean="0">
                            <a:latin typeface="Cambria Math" panose="02040503050406030204" pitchFamily="18" charset="0"/>
                            <a:ea typeface="华文中宋" panose="02010600040101010101" pitchFamily="2" charset="-122"/>
                          </a:rPr>
                          <m:t>)</m:t>
                        </m:r>
                      </m:e>
                    </m:d>
                  </m:oMath>
                </a14:m>
                <a:endParaRPr lang="en-US" altLang="zh-CN" dirty="0">
                  <a:latin typeface="华文中宋" panose="02010600040101010101" pitchFamily="2" charset="-122"/>
                  <a:ea typeface="华文中宋" panose="02010600040101010101" pitchFamily="2" charset="-122"/>
                </a:endParaRPr>
              </a:p>
              <a:p>
                <a:pPr>
                  <a:lnSpc>
                    <a:spcPct val="100000"/>
                  </a:lnSpc>
                </a:pPr>
                <a:r>
                  <a:rPr lang="en-US" altLang="zh-CN" dirty="0">
                    <a:latin typeface="华文中宋" panose="02010600040101010101" pitchFamily="2" charset="-122"/>
                    <a:ea typeface="华文中宋" panose="02010600040101010101" pitchFamily="2" charset="-122"/>
                  </a:rPr>
                  <a:t> After performing the Wick contraction,</a:t>
                </a:r>
                <a:endParaRPr lang="en-US" altLang="zh-CN" i="1" dirty="0">
                  <a:latin typeface="Cambria Math" panose="02040503050406030204" pitchFamily="18" charset="0"/>
                  <a:ea typeface="华文中宋" panose="02010600040101010101" pitchFamily="2" charset="-122"/>
                </a:endParaRPr>
              </a:p>
              <a:p>
                <a:pPr>
                  <a:lnSpc>
                    <a:spcPct val="100000"/>
                  </a:lnSpc>
                </a:pPr>
                <a14:m>
                  <m:oMathPara xmlns:m="http://schemas.openxmlformats.org/officeDocument/2006/math">
                    <m:oMath>
                      <m:sSub>
                        <m:sSubPr>
                          <m:ctrlPr>
                            <a:rPr lang="en-US" altLang="zh-CN">
                              <a:latin typeface="Cambria Math" panose="02040503050406030204" pitchFamily="18" charset="0"/>
                              <a:ea typeface="华文中宋" panose="02010600040101010101" pitchFamily="2" charset="-122"/>
                            </a:rPr>
                          </m:ctrlPr>
                        </m:sSubPr>
                        <m:e>
                          <m:r>
                            <a:rPr lang="en-US" altLang="zh-CN">
                              <a:latin typeface="Cambria Math" panose="02040503050406030204" pitchFamily="18" charset="0"/>
                              <a:ea typeface="华文中宋" panose="02010600040101010101" pitchFamily="2" charset="-122"/>
                            </a:rPr>
                            <m:t>𝐶</m:t>
                          </m:r>
                        </m:e>
                        <m:sub>
                          <m:r>
                            <a:rPr lang="en-US" altLang="zh-CN">
                              <a:latin typeface="Cambria Math" panose="02040503050406030204" pitchFamily="18" charset="0"/>
                              <a:ea typeface="华文中宋" panose="02010600040101010101" pitchFamily="2" charset="-122"/>
                            </a:rPr>
                            <m:t>𝜋</m:t>
                          </m:r>
                        </m:sub>
                      </m:sSub>
                      <m:d>
                        <m:dPr>
                          <m:ctrlPr>
                            <a:rPr lang="en-US" altLang="zh-CN">
                              <a:latin typeface="Cambria Math" panose="02040503050406030204" pitchFamily="18" charset="0"/>
                              <a:ea typeface="华文中宋" panose="02010600040101010101" pitchFamily="2" charset="-122"/>
                            </a:rPr>
                          </m:ctrlPr>
                        </m:dPr>
                        <m:e>
                          <m:r>
                            <a:rPr lang="en-US" altLang="zh-CN">
                              <a:latin typeface="Cambria Math" panose="02040503050406030204" pitchFamily="18" charset="0"/>
                              <a:ea typeface="华文中宋" panose="02010600040101010101" pitchFamily="2" charset="-122"/>
                            </a:rPr>
                            <m:t>𝑡</m:t>
                          </m:r>
                        </m:e>
                      </m:d>
                      <m:r>
                        <a:rPr lang="en-US" altLang="zh-CN">
                          <a:latin typeface="Cambria Math" panose="02040503050406030204" pitchFamily="18" charset="0"/>
                          <a:ea typeface="华文中宋" panose="02010600040101010101" pitchFamily="2" charset="-122"/>
                        </a:rPr>
                        <m:t>=</m:t>
                      </m:r>
                      <m:r>
                        <a:rPr lang="en-US" altLang="zh-CN" b="0" i="1" smtClean="0">
                          <a:latin typeface="Cambria Math" panose="02040503050406030204" pitchFamily="18" charset="0"/>
                          <a:ea typeface="华文中宋" panose="02010600040101010101" pitchFamily="2" charset="-122"/>
                        </a:rPr>
                        <m:t>−</m:t>
                      </m:r>
                      <m:nary>
                        <m:naryPr>
                          <m:chr m:val="∑"/>
                          <m:supHide m:val="on"/>
                          <m:ctrlPr>
                            <a:rPr lang="en-US" altLang="zh-CN" i="1">
                              <a:latin typeface="Cambria Math" panose="02040503050406030204" pitchFamily="18" charset="0"/>
                              <a:ea typeface="华文中宋" panose="02010600040101010101" pitchFamily="2" charset="-122"/>
                            </a:rPr>
                          </m:ctrlPr>
                        </m:naryPr>
                        <m:sub>
                          <m:acc>
                            <m:accPr>
                              <m:chr m:val="⃗"/>
                              <m:ctrlPr>
                                <a:rPr lang="en-US" altLang="zh-CN">
                                  <a:latin typeface="Cambria Math" panose="02040503050406030204" pitchFamily="18" charset="0"/>
                                  <a:ea typeface="华文中宋" panose="02010600040101010101" pitchFamily="2" charset="-122"/>
                                </a:rPr>
                              </m:ctrlPr>
                            </m:accPr>
                            <m:e>
                              <m:r>
                                <a:rPr lang="en-US" altLang="zh-CN">
                                  <a:latin typeface="Cambria Math" panose="02040503050406030204" pitchFamily="18" charset="0"/>
                                  <a:ea typeface="华文中宋" panose="02010600040101010101" pitchFamily="2" charset="-122"/>
                                </a:rPr>
                                <m:t>𝑥</m:t>
                              </m:r>
                            </m:e>
                          </m:acc>
                        </m:sub>
                        <m:sup/>
                        <m:e>
                          <m:r>
                            <a:rPr lang="en-US" altLang="zh-CN">
                              <a:latin typeface="Cambria Math" panose="02040503050406030204" pitchFamily="18" charset="0"/>
                              <a:ea typeface="华文中宋" panose="02010600040101010101" pitchFamily="2" charset="-122"/>
                            </a:rPr>
                            <m:t> </m:t>
                          </m:r>
                          <m:r>
                            <m:rPr>
                              <m:sty m:val="p"/>
                            </m:rPr>
                            <a:rPr lang="en-US" altLang="zh-CN" b="0" i="0" smtClean="0">
                              <a:latin typeface="Cambria Math" panose="02040503050406030204" pitchFamily="18" charset="0"/>
                              <a:ea typeface="华文中宋" panose="02010600040101010101" pitchFamily="2" charset="-122"/>
                            </a:rPr>
                            <m:t>Tr</m:t>
                          </m:r>
                        </m:e>
                      </m:nary>
                      <m:r>
                        <a:rPr lang="en-US" altLang="zh-CN" b="0" i="1" smtClean="0">
                          <a:latin typeface="Cambria Math" panose="02040503050406030204" pitchFamily="18" charset="0"/>
                          <a:ea typeface="华文中宋" panose="02010600040101010101" pitchFamily="2" charset="-122"/>
                        </a:rPr>
                        <m:t>[</m:t>
                      </m:r>
                      <m:sSub>
                        <m:sSubPr>
                          <m:ctrlPr>
                            <a:rPr lang="en-US" altLang="zh-CN" b="0" i="1" smtClean="0">
                              <a:latin typeface="Cambria Math" panose="02040503050406030204" pitchFamily="18" charset="0"/>
                              <a:ea typeface="华文中宋" panose="02010600040101010101" pitchFamily="2" charset="-122"/>
                            </a:rPr>
                          </m:ctrlPr>
                        </m:sSubPr>
                        <m:e>
                          <m:r>
                            <a:rPr lang="en-US" altLang="zh-CN" b="0" i="1" smtClean="0">
                              <a:latin typeface="Cambria Math" panose="02040503050406030204" pitchFamily="18" charset="0"/>
                              <a:ea typeface="华文中宋" panose="02010600040101010101" pitchFamily="2" charset="-122"/>
                            </a:rPr>
                            <m:t>𝛾</m:t>
                          </m:r>
                        </m:e>
                        <m:sub>
                          <m:r>
                            <a:rPr lang="en-US" altLang="zh-CN" b="0" i="1" smtClean="0">
                              <a:latin typeface="Cambria Math" panose="02040503050406030204" pitchFamily="18" charset="0"/>
                              <a:ea typeface="华文中宋" panose="02010600040101010101" pitchFamily="2" charset="-122"/>
                            </a:rPr>
                            <m:t>5</m:t>
                          </m:r>
                        </m:sub>
                      </m:sSub>
                      <m:sSub>
                        <m:sSubPr>
                          <m:ctrlPr>
                            <a:rPr lang="en-US" altLang="zh-CN" b="0" i="1" smtClean="0">
                              <a:solidFill>
                                <a:srgbClr val="0070C0"/>
                              </a:solidFill>
                              <a:latin typeface="Cambria Math" panose="02040503050406030204" pitchFamily="18" charset="0"/>
                              <a:ea typeface="华文中宋" panose="02010600040101010101" pitchFamily="2" charset="-122"/>
                            </a:rPr>
                          </m:ctrlPr>
                        </m:sSubPr>
                        <m:e>
                          <m:r>
                            <a:rPr lang="en-US" altLang="zh-CN" b="0" i="1" smtClean="0">
                              <a:solidFill>
                                <a:srgbClr val="0070C0"/>
                              </a:solidFill>
                              <a:latin typeface="Cambria Math" panose="02040503050406030204" pitchFamily="18" charset="0"/>
                              <a:ea typeface="华文中宋" panose="02010600040101010101" pitchFamily="2" charset="-122"/>
                            </a:rPr>
                            <m:t>𝑆</m:t>
                          </m:r>
                        </m:e>
                        <m:sub>
                          <m:r>
                            <a:rPr lang="en-US" altLang="zh-CN" b="0" i="1" smtClean="0">
                              <a:solidFill>
                                <a:srgbClr val="0070C0"/>
                              </a:solidFill>
                              <a:latin typeface="Cambria Math" panose="02040503050406030204" pitchFamily="18" charset="0"/>
                              <a:ea typeface="华文中宋" panose="02010600040101010101" pitchFamily="2" charset="-122"/>
                            </a:rPr>
                            <m:t>𝑢</m:t>
                          </m:r>
                        </m:sub>
                      </m:sSub>
                      <m:d>
                        <m:dPr>
                          <m:ctrlPr>
                            <a:rPr lang="en-US" altLang="zh-CN" b="0" i="1" smtClean="0">
                              <a:solidFill>
                                <a:srgbClr val="0070C0"/>
                              </a:solidFill>
                              <a:latin typeface="Cambria Math" panose="02040503050406030204" pitchFamily="18" charset="0"/>
                              <a:ea typeface="华文中宋" panose="02010600040101010101" pitchFamily="2" charset="-122"/>
                            </a:rPr>
                          </m:ctrlPr>
                        </m:dPr>
                        <m:e>
                          <m:r>
                            <a:rPr lang="en-US" altLang="zh-CN" b="0" i="1" smtClean="0">
                              <a:solidFill>
                                <a:srgbClr val="0070C0"/>
                              </a:solidFill>
                              <a:latin typeface="Cambria Math" panose="02040503050406030204" pitchFamily="18" charset="0"/>
                              <a:ea typeface="华文中宋" panose="02010600040101010101" pitchFamily="2" charset="-122"/>
                            </a:rPr>
                            <m:t>𝑥</m:t>
                          </m:r>
                          <m:r>
                            <a:rPr lang="en-US" altLang="zh-CN" b="0" i="1" smtClean="0">
                              <a:solidFill>
                                <a:srgbClr val="0070C0"/>
                              </a:solidFill>
                              <a:latin typeface="Cambria Math" panose="02040503050406030204" pitchFamily="18" charset="0"/>
                              <a:ea typeface="华文中宋" panose="02010600040101010101" pitchFamily="2" charset="-122"/>
                            </a:rPr>
                            <m:t>,0</m:t>
                          </m:r>
                        </m:e>
                      </m:d>
                      <m:sSub>
                        <m:sSubPr>
                          <m:ctrlPr>
                            <a:rPr lang="en-US" altLang="zh-CN" b="0" i="1" smtClean="0">
                              <a:latin typeface="Cambria Math" panose="02040503050406030204" pitchFamily="18" charset="0"/>
                              <a:ea typeface="华文中宋" panose="02010600040101010101" pitchFamily="2" charset="-122"/>
                            </a:rPr>
                          </m:ctrlPr>
                        </m:sSubPr>
                        <m:e>
                          <m:r>
                            <a:rPr lang="en-US" altLang="zh-CN" b="0" i="1" smtClean="0">
                              <a:latin typeface="Cambria Math" panose="02040503050406030204" pitchFamily="18" charset="0"/>
                              <a:ea typeface="华文中宋" panose="02010600040101010101" pitchFamily="2" charset="-122"/>
                            </a:rPr>
                            <m:t>𝛾</m:t>
                          </m:r>
                        </m:e>
                        <m:sub>
                          <m:r>
                            <a:rPr lang="en-US" altLang="zh-CN" b="0" i="1" smtClean="0">
                              <a:latin typeface="Cambria Math" panose="02040503050406030204" pitchFamily="18" charset="0"/>
                              <a:ea typeface="华文中宋" panose="02010600040101010101" pitchFamily="2" charset="-122"/>
                            </a:rPr>
                            <m:t>5</m:t>
                          </m:r>
                        </m:sub>
                      </m:sSub>
                      <m:sSub>
                        <m:sSubPr>
                          <m:ctrlPr>
                            <a:rPr lang="en-US" altLang="zh-CN" b="0" i="1" smtClean="0">
                              <a:solidFill>
                                <a:srgbClr val="C00000"/>
                              </a:solidFill>
                              <a:latin typeface="Cambria Math" panose="02040503050406030204" pitchFamily="18" charset="0"/>
                              <a:ea typeface="华文中宋" panose="02010600040101010101" pitchFamily="2" charset="-122"/>
                            </a:rPr>
                          </m:ctrlPr>
                        </m:sSubPr>
                        <m:e>
                          <m:r>
                            <a:rPr lang="en-US" altLang="zh-CN" b="0" i="1" smtClean="0">
                              <a:solidFill>
                                <a:srgbClr val="C00000"/>
                              </a:solidFill>
                              <a:latin typeface="Cambria Math" panose="02040503050406030204" pitchFamily="18" charset="0"/>
                              <a:ea typeface="华文中宋" panose="02010600040101010101" pitchFamily="2" charset="-122"/>
                            </a:rPr>
                            <m:t>𝑆</m:t>
                          </m:r>
                        </m:e>
                        <m:sub>
                          <m:r>
                            <a:rPr lang="en-US" altLang="zh-CN" b="0" i="1" smtClean="0">
                              <a:solidFill>
                                <a:srgbClr val="C00000"/>
                              </a:solidFill>
                              <a:latin typeface="Cambria Math" panose="02040503050406030204" pitchFamily="18" charset="0"/>
                              <a:ea typeface="华文中宋" panose="02010600040101010101" pitchFamily="2" charset="-122"/>
                            </a:rPr>
                            <m:t>𝑑</m:t>
                          </m:r>
                        </m:sub>
                      </m:sSub>
                      <m:d>
                        <m:dPr>
                          <m:ctrlPr>
                            <a:rPr lang="en-US" altLang="zh-CN" b="0" i="1" smtClean="0">
                              <a:solidFill>
                                <a:srgbClr val="C00000"/>
                              </a:solidFill>
                              <a:latin typeface="Cambria Math" panose="02040503050406030204" pitchFamily="18" charset="0"/>
                              <a:ea typeface="华文中宋" panose="02010600040101010101" pitchFamily="2" charset="-122"/>
                            </a:rPr>
                          </m:ctrlPr>
                        </m:dPr>
                        <m:e>
                          <m:r>
                            <a:rPr lang="en-US" altLang="zh-CN" b="0" i="1" smtClean="0">
                              <a:solidFill>
                                <a:srgbClr val="C00000"/>
                              </a:solidFill>
                              <a:latin typeface="Cambria Math" panose="02040503050406030204" pitchFamily="18" charset="0"/>
                              <a:ea typeface="华文中宋" panose="02010600040101010101" pitchFamily="2" charset="-122"/>
                            </a:rPr>
                            <m:t>0,</m:t>
                          </m:r>
                          <m:r>
                            <a:rPr lang="en-US" altLang="zh-CN" b="0" i="1" smtClean="0">
                              <a:solidFill>
                                <a:srgbClr val="C00000"/>
                              </a:solidFill>
                              <a:latin typeface="Cambria Math" panose="02040503050406030204" pitchFamily="18" charset="0"/>
                              <a:ea typeface="华文中宋" panose="02010600040101010101" pitchFamily="2" charset="-122"/>
                            </a:rPr>
                            <m:t>𝑥</m:t>
                          </m:r>
                        </m:e>
                      </m:d>
                      <m:r>
                        <a:rPr lang="en-US" altLang="zh-CN" b="0" i="1" smtClean="0">
                          <a:latin typeface="Cambria Math" panose="02040503050406030204" pitchFamily="18" charset="0"/>
                          <a:ea typeface="华文中宋" panose="02010600040101010101" pitchFamily="2" charset="-122"/>
                        </a:rPr>
                        <m:t>]</m:t>
                      </m:r>
                    </m:oMath>
                  </m:oMathPara>
                </a14:m>
                <a:endParaRPr lang="zh-CN" altLang="en-US" dirty="0">
                  <a:latin typeface="华文中宋" panose="02010600040101010101" pitchFamily="2" charset="-122"/>
                  <a:ea typeface="华文中宋" panose="02010600040101010101" pitchFamily="2" charset="-122"/>
                </a:endParaRPr>
              </a:p>
            </p:txBody>
          </p:sp>
        </mc:Choice>
        <mc:Fallback>
          <p:sp>
            <p:nvSpPr>
              <p:cNvPr id="7" name="文本框 6">
                <a:extLst>
                  <a:ext uri="{FF2B5EF4-FFF2-40B4-BE49-F238E27FC236}">
                    <a16:creationId xmlns:a16="http://schemas.microsoft.com/office/drawing/2014/main" id="{D12B052C-C602-865C-7773-3E9C46F4E652}"/>
                  </a:ext>
                </a:extLst>
              </p:cNvPr>
              <p:cNvSpPr txBox="1">
                <a:spLocks noRot="1" noChangeAspect="1" noMove="1" noResize="1" noEditPoints="1" noAdjustHandles="1" noChangeArrowheads="1" noChangeShapeType="1" noTextEdit="1"/>
              </p:cNvSpPr>
              <p:nvPr/>
            </p:nvSpPr>
            <p:spPr>
              <a:xfrm>
                <a:off x="851021" y="1492094"/>
                <a:ext cx="8763626" cy="3274101"/>
              </a:xfrm>
              <a:prstGeom prst="rect">
                <a:avLst/>
              </a:prstGeom>
              <a:blipFill>
                <a:blip r:embed="rId2"/>
                <a:stretch>
                  <a:fillRect l="-626" t="-3538"/>
                </a:stretch>
              </a:blipFill>
            </p:spPr>
            <p:txBody>
              <a:bodyPr/>
              <a:lstStyle/>
              <a:p>
                <a:r>
                  <a:rPr lang="zh-CN" altLang="en-US">
                    <a:noFill/>
                  </a:rPr>
                  <a:t> </a:t>
                </a:r>
              </a:p>
            </p:txBody>
          </p:sp>
        </mc:Fallback>
      </mc:AlternateContent>
      <p:grpSp>
        <p:nvGrpSpPr>
          <p:cNvPr id="16" name="组合 15">
            <a:extLst>
              <a:ext uri="{FF2B5EF4-FFF2-40B4-BE49-F238E27FC236}">
                <a16:creationId xmlns:a16="http://schemas.microsoft.com/office/drawing/2014/main" id="{06D33911-ED30-6C7E-9B7D-C14141189EF2}"/>
              </a:ext>
            </a:extLst>
          </p:cNvPr>
          <p:cNvGrpSpPr/>
          <p:nvPr/>
        </p:nvGrpSpPr>
        <p:grpSpPr>
          <a:xfrm>
            <a:off x="4905326" y="2648859"/>
            <a:ext cx="1956787" cy="179295"/>
            <a:chOff x="4816849" y="2551612"/>
            <a:chExt cx="1258740" cy="179295"/>
          </a:xfrm>
        </p:grpSpPr>
        <p:cxnSp>
          <p:nvCxnSpPr>
            <p:cNvPr id="11" name="直接连接符 10">
              <a:extLst>
                <a:ext uri="{FF2B5EF4-FFF2-40B4-BE49-F238E27FC236}">
                  <a16:creationId xmlns:a16="http://schemas.microsoft.com/office/drawing/2014/main" id="{A444FEFE-02F2-4DFA-3C03-B33DF805D148}"/>
                </a:ext>
              </a:extLst>
            </p:cNvPr>
            <p:cNvCxnSpPr/>
            <p:nvPr/>
          </p:nvCxnSpPr>
          <p:spPr>
            <a:xfrm>
              <a:off x="4816849" y="2551612"/>
              <a:ext cx="0" cy="17929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6FE20E75-5B3C-048D-3002-A4AECB771286}"/>
                </a:ext>
              </a:extLst>
            </p:cNvPr>
            <p:cNvCxnSpPr>
              <a:cxnSpLocks/>
            </p:cNvCxnSpPr>
            <p:nvPr/>
          </p:nvCxnSpPr>
          <p:spPr>
            <a:xfrm>
              <a:off x="4816849" y="2727099"/>
              <a:ext cx="12587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E2209649-89EE-D13D-B5FA-9834169E80F1}"/>
                </a:ext>
              </a:extLst>
            </p:cNvPr>
            <p:cNvCxnSpPr/>
            <p:nvPr/>
          </p:nvCxnSpPr>
          <p:spPr>
            <a:xfrm>
              <a:off x="6075589" y="2551612"/>
              <a:ext cx="0" cy="17929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 name="组合 16">
            <a:extLst>
              <a:ext uri="{FF2B5EF4-FFF2-40B4-BE49-F238E27FC236}">
                <a16:creationId xmlns:a16="http://schemas.microsoft.com/office/drawing/2014/main" id="{453B8929-2CC3-FF17-6CA4-79532646B5C8}"/>
              </a:ext>
            </a:extLst>
          </p:cNvPr>
          <p:cNvGrpSpPr/>
          <p:nvPr/>
        </p:nvGrpSpPr>
        <p:grpSpPr>
          <a:xfrm>
            <a:off x="5542141" y="2607381"/>
            <a:ext cx="642333" cy="131079"/>
            <a:chOff x="4816849" y="2551612"/>
            <a:chExt cx="1258740" cy="179295"/>
          </a:xfrm>
        </p:grpSpPr>
        <p:cxnSp>
          <p:nvCxnSpPr>
            <p:cNvPr id="18" name="直接连接符 17">
              <a:extLst>
                <a:ext uri="{FF2B5EF4-FFF2-40B4-BE49-F238E27FC236}">
                  <a16:creationId xmlns:a16="http://schemas.microsoft.com/office/drawing/2014/main" id="{8877AB4B-DF68-30AB-6370-ABDD9FC5E85B}"/>
                </a:ext>
              </a:extLst>
            </p:cNvPr>
            <p:cNvCxnSpPr/>
            <p:nvPr/>
          </p:nvCxnSpPr>
          <p:spPr>
            <a:xfrm>
              <a:off x="4816849" y="2551612"/>
              <a:ext cx="0" cy="17929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52FBD673-1952-1A6C-6A96-A02FE68C7734}"/>
                </a:ext>
              </a:extLst>
            </p:cNvPr>
            <p:cNvCxnSpPr>
              <a:cxnSpLocks/>
            </p:cNvCxnSpPr>
            <p:nvPr/>
          </p:nvCxnSpPr>
          <p:spPr>
            <a:xfrm>
              <a:off x="4816849" y="2727099"/>
              <a:ext cx="125874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2497D82F-39B6-3C61-F130-7EEF4D4386CA}"/>
                </a:ext>
              </a:extLst>
            </p:cNvPr>
            <p:cNvCxnSpPr/>
            <p:nvPr/>
          </p:nvCxnSpPr>
          <p:spPr>
            <a:xfrm>
              <a:off x="6075589" y="2551612"/>
              <a:ext cx="0" cy="17929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3" name="椭圆 22">
            <a:extLst>
              <a:ext uri="{FF2B5EF4-FFF2-40B4-BE49-F238E27FC236}">
                <a16:creationId xmlns:a16="http://schemas.microsoft.com/office/drawing/2014/main" id="{C3365049-B4F7-4DD5-D27D-ABC36C82BE50}"/>
              </a:ext>
            </a:extLst>
          </p:cNvPr>
          <p:cNvSpPr/>
          <p:nvPr/>
        </p:nvSpPr>
        <p:spPr>
          <a:xfrm>
            <a:off x="8439765" y="3473230"/>
            <a:ext cx="709749" cy="1284890"/>
          </a:xfrm>
          <a:prstGeom prst="ellipse">
            <a:avLst/>
          </a:prstGeom>
          <a:solidFill>
            <a:schemeClr val="accent1">
              <a:lumMod val="20000"/>
              <a:lumOff val="80000"/>
            </a:schemeClr>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3C50383C-782E-0100-689E-72C08EDF336D}"/>
                  </a:ext>
                </a:extLst>
              </p:cNvPr>
              <p:cNvSpPr txBox="1"/>
              <p:nvPr/>
            </p:nvSpPr>
            <p:spPr>
              <a:xfrm>
                <a:off x="8422582" y="4840476"/>
                <a:ext cx="744114" cy="369332"/>
              </a:xfrm>
              <a:prstGeom prst="rect">
                <a:avLst/>
              </a:prstGeom>
              <a:noFill/>
            </p:spPr>
            <p:txBody>
              <a:bodyPr wrap="none" rtlCol="0">
                <a:spAutoFit/>
              </a:bodyPr>
              <a:lstStyle/>
              <a:p>
                <a:pPr/>
                <a14:m>
                  <m:oMathPara xmlns:m="http://schemas.openxmlformats.org/officeDocument/2006/math">
                    <m:oMath>
                      <m:r>
                        <a:rPr lang="en-US" altLang="zh-CN" b="0" i="1" smtClean="0">
                          <a:latin typeface="Cambria Math" panose="02040503050406030204" pitchFamily="18" charset="0"/>
                        </a:rPr>
                        <m:t>(0,0)</m:t>
                      </m:r>
                    </m:oMath>
                  </m:oMathPara>
                </a14:m>
                <a:endParaRPr lang="zh-CN" altLang="en-US" dirty="0"/>
              </a:p>
            </p:txBody>
          </p:sp>
        </mc:Choice>
        <mc:Fallback xmlns="">
          <p:sp>
            <p:nvSpPr>
              <p:cNvPr id="24" name="文本框 23">
                <a:extLst>
                  <a:ext uri="{FF2B5EF4-FFF2-40B4-BE49-F238E27FC236}">
                    <a16:creationId xmlns:a16="http://schemas.microsoft.com/office/drawing/2014/main" id="{3C50383C-782E-0100-689E-72C08EDF336D}"/>
                  </a:ext>
                </a:extLst>
              </p:cNvPr>
              <p:cNvSpPr txBox="1">
                <a:spLocks noRot="1" noChangeAspect="1" noMove="1" noResize="1" noEditPoints="1" noAdjustHandles="1" noChangeArrowheads="1" noChangeShapeType="1" noTextEdit="1"/>
              </p:cNvSpPr>
              <p:nvPr/>
            </p:nvSpPr>
            <p:spPr>
              <a:xfrm>
                <a:off x="8422582" y="4840476"/>
                <a:ext cx="744114" cy="369332"/>
              </a:xfrm>
              <a:prstGeom prst="rect">
                <a:avLst/>
              </a:prstGeom>
              <a:blipFill>
                <a:blip r:embed="rId3"/>
                <a:stretch>
                  <a:fillRect b="-13115"/>
                </a:stretch>
              </a:blipFill>
            </p:spPr>
            <p:txBody>
              <a:bodyPr/>
              <a:lstStyle/>
              <a:p>
                <a:r>
                  <a:rPr lang="zh-CN" altLang="en-US">
                    <a:noFill/>
                  </a:rPr>
                  <a:t> </a:t>
                </a:r>
              </a:p>
            </p:txBody>
          </p:sp>
        </mc:Fallback>
      </mc:AlternateContent>
      <p:sp>
        <p:nvSpPr>
          <p:cNvPr id="26" name="椭圆 25">
            <a:extLst>
              <a:ext uri="{FF2B5EF4-FFF2-40B4-BE49-F238E27FC236}">
                <a16:creationId xmlns:a16="http://schemas.microsoft.com/office/drawing/2014/main" id="{DB1226DA-E85B-C64A-5D4B-A790C7202607}"/>
              </a:ext>
            </a:extLst>
          </p:cNvPr>
          <p:cNvSpPr/>
          <p:nvPr/>
        </p:nvSpPr>
        <p:spPr>
          <a:xfrm>
            <a:off x="10416611" y="3440999"/>
            <a:ext cx="709749" cy="1284890"/>
          </a:xfrm>
          <a:prstGeom prst="ellipse">
            <a:avLst/>
          </a:prstGeom>
          <a:solidFill>
            <a:schemeClr val="accent1">
              <a:lumMod val="20000"/>
              <a:lumOff val="80000"/>
            </a:schemeClr>
          </a:soli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D69A40DA-7328-CD04-D52D-B836813B5A0D}"/>
                  </a:ext>
                </a:extLst>
              </p:cNvPr>
              <p:cNvSpPr txBox="1"/>
              <p:nvPr/>
            </p:nvSpPr>
            <p:spPr>
              <a:xfrm>
                <a:off x="10399428" y="4808245"/>
                <a:ext cx="752770" cy="369332"/>
              </a:xfrm>
              <a:prstGeom prst="rect">
                <a:avLst/>
              </a:prstGeom>
              <a:noFill/>
            </p:spPr>
            <p:txBody>
              <a:bodyPr wrap="none" rtlCol="0">
                <a:spAutoFit/>
              </a:bodyPr>
              <a:lstStyle/>
              <a:p>
                <a:pPr/>
                <a14:m>
                  <m:oMathPara xmlns:m="http://schemas.openxmlformats.org/officeDocument/2006/math">
                    <m:oMath>
                      <m:d>
                        <m:dPr>
                          <m:ctrlPr>
                            <a:rPr lang="en-US" altLang="zh-CN" i="1">
                              <a:latin typeface="Cambria Math" panose="02040503050406030204" pitchFamily="18" charset="0"/>
                            </a:rPr>
                          </m:ctrlPr>
                        </m:dPr>
                        <m:e>
                          <m:acc>
                            <m:accPr>
                              <m:chr m:val="⃗"/>
                              <m:ctrlPr>
                                <a:rPr lang="en-US" altLang="zh-CN" i="1">
                                  <a:latin typeface="Cambria Math" panose="02040503050406030204" pitchFamily="18" charset="0"/>
                                </a:rPr>
                              </m:ctrlPr>
                            </m:accPr>
                            <m:e>
                              <m:r>
                                <a:rPr lang="en-US" altLang="zh-CN" i="1">
                                  <a:latin typeface="Cambria Math" panose="02040503050406030204" pitchFamily="18" charset="0"/>
                                </a:rPr>
                                <m:t>𝑥</m:t>
                              </m:r>
                            </m:e>
                          </m:acc>
                          <m:r>
                            <a:rPr lang="en-US" altLang="zh-CN" i="1">
                              <a:latin typeface="Cambria Math" panose="02040503050406030204" pitchFamily="18" charset="0"/>
                            </a:rPr>
                            <m:t>,</m:t>
                          </m:r>
                          <m:r>
                            <a:rPr lang="en-US" altLang="zh-CN" i="1">
                              <a:latin typeface="Cambria Math" panose="02040503050406030204" pitchFamily="18" charset="0"/>
                            </a:rPr>
                            <m:t>𝑡</m:t>
                          </m:r>
                        </m:e>
                      </m:d>
                    </m:oMath>
                  </m:oMathPara>
                </a14:m>
                <a:endParaRPr lang="zh-CN" altLang="en-US" dirty="0"/>
              </a:p>
            </p:txBody>
          </p:sp>
        </mc:Choice>
        <mc:Fallback xmlns="">
          <p:sp>
            <p:nvSpPr>
              <p:cNvPr id="28" name="文本框 27">
                <a:extLst>
                  <a:ext uri="{FF2B5EF4-FFF2-40B4-BE49-F238E27FC236}">
                    <a16:creationId xmlns:a16="http://schemas.microsoft.com/office/drawing/2014/main" id="{D69A40DA-7328-CD04-D52D-B836813B5A0D}"/>
                  </a:ext>
                </a:extLst>
              </p:cNvPr>
              <p:cNvSpPr txBox="1">
                <a:spLocks noRot="1" noChangeAspect="1" noMove="1" noResize="1" noEditPoints="1" noAdjustHandles="1" noChangeArrowheads="1" noChangeShapeType="1" noTextEdit="1"/>
              </p:cNvSpPr>
              <p:nvPr/>
            </p:nvSpPr>
            <p:spPr>
              <a:xfrm>
                <a:off x="10399428" y="4808245"/>
                <a:ext cx="752770" cy="369332"/>
              </a:xfrm>
              <a:prstGeom prst="rect">
                <a:avLst/>
              </a:prstGeom>
              <a:blipFill>
                <a:blip r:embed="rId4"/>
                <a:stretch>
                  <a:fillRect t="-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椭圆 28">
                <a:extLst>
                  <a:ext uri="{FF2B5EF4-FFF2-40B4-BE49-F238E27FC236}">
                    <a16:creationId xmlns:a16="http://schemas.microsoft.com/office/drawing/2014/main" id="{1182AA9D-3CC7-C4C3-BD19-7679CB84FB94}"/>
                  </a:ext>
                </a:extLst>
              </p:cNvPr>
              <p:cNvSpPr/>
              <p:nvPr/>
            </p:nvSpPr>
            <p:spPr>
              <a:xfrm>
                <a:off x="8608678" y="3609831"/>
                <a:ext cx="360000" cy="360000"/>
              </a:xfrm>
              <a:prstGeom prst="ellipse">
                <a:avLst/>
              </a:prstGeom>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m:acc>
                        <m:accPr>
                          <m:chr m:val="̅"/>
                          <m:ctrlPr>
                            <a:rPr lang="en-US" altLang="zh-CN">
                              <a:latin typeface="Cambria Math" panose="02040503050406030204" pitchFamily="18" charset="0"/>
                              <a:ea typeface="华文中宋" panose="02010600040101010101" pitchFamily="2" charset="-122"/>
                            </a:rPr>
                          </m:ctrlPr>
                        </m:accPr>
                        <m:e>
                          <m:r>
                            <a:rPr lang="en-US" altLang="zh-CN">
                              <a:latin typeface="Cambria Math" panose="02040503050406030204" pitchFamily="18" charset="0"/>
                              <a:ea typeface="华文中宋" panose="02010600040101010101" pitchFamily="2" charset="-122"/>
                            </a:rPr>
                            <m:t>𝑢</m:t>
                          </m:r>
                        </m:e>
                      </m:acc>
                    </m:oMath>
                  </m:oMathPara>
                </a14:m>
                <a:endParaRPr lang="zh-CN" altLang="en-US" dirty="0"/>
              </a:p>
            </p:txBody>
          </p:sp>
        </mc:Choice>
        <mc:Fallback xmlns="">
          <p:sp>
            <p:nvSpPr>
              <p:cNvPr id="29" name="椭圆 28">
                <a:extLst>
                  <a:ext uri="{FF2B5EF4-FFF2-40B4-BE49-F238E27FC236}">
                    <a16:creationId xmlns:a16="http://schemas.microsoft.com/office/drawing/2014/main" id="{1182AA9D-3CC7-C4C3-BD19-7679CB84FB94}"/>
                  </a:ext>
                </a:extLst>
              </p:cNvPr>
              <p:cNvSpPr>
                <a:spLocks noRot="1" noChangeAspect="1" noMove="1" noResize="1" noEditPoints="1" noAdjustHandles="1" noChangeArrowheads="1" noChangeShapeType="1" noTextEdit="1"/>
              </p:cNvSpPr>
              <p:nvPr/>
            </p:nvSpPr>
            <p:spPr>
              <a:xfrm>
                <a:off x="8608678" y="3609831"/>
                <a:ext cx="360000" cy="360000"/>
              </a:xfrm>
              <a:prstGeom prst="ellipse">
                <a:avLst/>
              </a:prstGeom>
              <a:blipFill>
                <a:blip r:embed="rId5"/>
                <a:stretch>
                  <a:fillRect/>
                </a:stretch>
              </a:blipFill>
              <a:ln w="19050">
                <a:solidFill>
                  <a:srgbClr val="00206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椭圆 30">
                <a:extLst>
                  <a:ext uri="{FF2B5EF4-FFF2-40B4-BE49-F238E27FC236}">
                    <a16:creationId xmlns:a16="http://schemas.microsoft.com/office/drawing/2014/main" id="{9A16C734-8589-DF53-1DC8-8B2A37F69B64}"/>
                  </a:ext>
                </a:extLst>
              </p:cNvPr>
              <p:cNvSpPr/>
              <p:nvPr/>
            </p:nvSpPr>
            <p:spPr>
              <a:xfrm>
                <a:off x="10591485" y="4175888"/>
                <a:ext cx="360000" cy="360000"/>
              </a:xfrm>
              <a:prstGeom prst="ellipse">
                <a:avLst/>
              </a:prstGeom>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m:acc>
                        <m:accPr>
                          <m:chr m:val="̅"/>
                          <m:ctrlPr>
                            <a:rPr lang="en-US" altLang="zh-CN" b="0" i="1" smtClean="0">
                              <a:latin typeface="Cambria Math" panose="02040503050406030204" pitchFamily="18" charset="0"/>
                              <a:ea typeface="华文中宋" panose="02010600040101010101" pitchFamily="2" charset="-122"/>
                            </a:rPr>
                          </m:ctrlPr>
                        </m:accPr>
                        <m:e>
                          <m:r>
                            <a:rPr lang="en-US" altLang="zh-CN" b="0" i="1" smtClean="0">
                              <a:latin typeface="Cambria Math" panose="02040503050406030204" pitchFamily="18" charset="0"/>
                              <a:ea typeface="华文中宋" panose="02010600040101010101" pitchFamily="2" charset="-122"/>
                            </a:rPr>
                            <m:t>𝑑</m:t>
                          </m:r>
                        </m:e>
                      </m:acc>
                    </m:oMath>
                  </m:oMathPara>
                </a14:m>
                <a:endParaRPr lang="zh-CN" altLang="en-US" dirty="0"/>
              </a:p>
            </p:txBody>
          </p:sp>
        </mc:Choice>
        <mc:Fallback xmlns="">
          <p:sp>
            <p:nvSpPr>
              <p:cNvPr id="31" name="椭圆 30">
                <a:extLst>
                  <a:ext uri="{FF2B5EF4-FFF2-40B4-BE49-F238E27FC236}">
                    <a16:creationId xmlns:a16="http://schemas.microsoft.com/office/drawing/2014/main" id="{9A16C734-8589-DF53-1DC8-8B2A37F69B64}"/>
                  </a:ext>
                </a:extLst>
              </p:cNvPr>
              <p:cNvSpPr>
                <a:spLocks noRot="1" noChangeAspect="1" noMove="1" noResize="1" noEditPoints="1" noAdjustHandles="1" noChangeArrowheads="1" noChangeShapeType="1" noTextEdit="1"/>
              </p:cNvSpPr>
              <p:nvPr/>
            </p:nvSpPr>
            <p:spPr>
              <a:xfrm>
                <a:off x="10591485" y="4175888"/>
                <a:ext cx="360000" cy="360000"/>
              </a:xfrm>
              <a:prstGeom prst="ellipse">
                <a:avLst/>
              </a:prstGeom>
              <a:blipFill>
                <a:blip r:embed="rId6"/>
                <a:stretch>
                  <a:fillRect/>
                </a:stretch>
              </a:blipFill>
              <a:ln w="19050">
                <a:solidFill>
                  <a:srgbClr val="00206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椭圆 32">
                <a:extLst>
                  <a:ext uri="{FF2B5EF4-FFF2-40B4-BE49-F238E27FC236}">
                    <a16:creationId xmlns:a16="http://schemas.microsoft.com/office/drawing/2014/main" id="{107286E8-B980-715A-18F2-30461BE6A727}"/>
                  </a:ext>
                </a:extLst>
              </p:cNvPr>
              <p:cNvSpPr/>
              <p:nvPr/>
            </p:nvSpPr>
            <p:spPr>
              <a:xfrm>
                <a:off x="10591485" y="3628444"/>
                <a:ext cx="360000" cy="360000"/>
              </a:xfrm>
              <a:prstGeom prst="ellipse">
                <a:avLst/>
              </a:prstGeom>
              <a:solidFill>
                <a:srgbClr val="C00000"/>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m:r>
                        <a:rPr lang="en-US" altLang="zh-CN" b="0" i="1" smtClean="0">
                          <a:latin typeface="Cambria Math" panose="02040503050406030204" pitchFamily="18" charset="0"/>
                        </a:rPr>
                        <m:t>𝑢</m:t>
                      </m:r>
                    </m:oMath>
                  </m:oMathPara>
                </a14:m>
                <a:endParaRPr lang="zh-CN" altLang="en-US" dirty="0"/>
              </a:p>
            </p:txBody>
          </p:sp>
        </mc:Choice>
        <mc:Fallback xmlns="">
          <p:sp>
            <p:nvSpPr>
              <p:cNvPr id="33" name="椭圆 32">
                <a:extLst>
                  <a:ext uri="{FF2B5EF4-FFF2-40B4-BE49-F238E27FC236}">
                    <a16:creationId xmlns:a16="http://schemas.microsoft.com/office/drawing/2014/main" id="{107286E8-B980-715A-18F2-30461BE6A727}"/>
                  </a:ext>
                </a:extLst>
              </p:cNvPr>
              <p:cNvSpPr>
                <a:spLocks noRot="1" noChangeAspect="1" noMove="1" noResize="1" noEditPoints="1" noAdjustHandles="1" noChangeArrowheads="1" noChangeShapeType="1" noTextEdit="1"/>
              </p:cNvSpPr>
              <p:nvPr/>
            </p:nvSpPr>
            <p:spPr>
              <a:xfrm>
                <a:off x="10591485" y="3628444"/>
                <a:ext cx="360000" cy="360000"/>
              </a:xfrm>
              <a:prstGeom prst="ellipse">
                <a:avLst/>
              </a:prstGeom>
              <a:blipFill>
                <a:blip r:embed="rId7"/>
                <a:stretch>
                  <a:fillRect/>
                </a:stretch>
              </a:blipFill>
              <a:ln w="19050">
                <a:solidFill>
                  <a:srgbClr val="00206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36D2AF9C-C971-16B0-2EC7-D4DDAAC2F116}"/>
                  </a:ext>
                </a:extLst>
              </p:cNvPr>
              <p:cNvSpPr/>
              <p:nvPr/>
            </p:nvSpPr>
            <p:spPr>
              <a:xfrm>
                <a:off x="8608678" y="4186924"/>
                <a:ext cx="360000" cy="360000"/>
              </a:xfrm>
              <a:prstGeom prst="ellipse">
                <a:avLst/>
              </a:prstGeom>
              <a:solidFill>
                <a:srgbClr val="C00000"/>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m:r>
                        <a:rPr lang="en-US" altLang="zh-CN" b="0" i="1" smtClean="0">
                          <a:latin typeface="Cambria Math" panose="02040503050406030204" pitchFamily="18" charset="0"/>
                        </a:rPr>
                        <m:t>𝑑</m:t>
                      </m:r>
                    </m:oMath>
                  </m:oMathPara>
                </a14:m>
                <a:endParaRPr lang="zh-CN" altLang="en-US" dirty="0"/>
              </a:p>
            </p:txBody>
          </p:sp>
        </mc:Choice>
        <mc:Fallback xmlns="">
          <p:sp>
            <p:nvSpPr>
              <p:cNvPr id="37" name="椭圆 36">
                <a:extLst>
                  <a:ext uri="{FF2B5EF4-FFF2-40B4-BE49-F238E27FC236}">
                    <a16:creationId xmlns:a16="http://schemas.microsoft.com/office/drawing/2014/main" id="{36D2AF9C-C971-16B0-2EC7-D4DDAAC2F116}"/>
                  </a:ext>
                </a:extLst>
              </p:cNvPr>
              <p:cNvSpPr>
                <a:spLocks noRot="1" noChangeAspect="1" noMove="1" noResize="1" noEditPoints="1" noAdjustHandles="1" noChangeArrowheads="1" noChangeShapeType="1" noTextEdit="1"/>
              </p:cNvSpPr>
              <p:nvPr/>
            </p:nvSpPr>
            <p:spPr>
              <a:xfrm>
                <a:off x="8608678" y="4186924"/>
                <a:ext cx="360000" cy="360000"/>
              </a:xfrm>
              <a:prstGeom prst="ellipse">
                <a:avLst/>
              </a:prstGeom>
              <a:blipFill>
                <a:blip r:embed="rId8"/>
                <a:stretch>
                  <a:fillRect/>
                </a:stretch>
              </a:blipFill>
              <a:ln w="19050">
                <a:solidFill>
                  <a:srgbClr val="002060"/>
                </a:solidFill>
              </a:ln>
            </p:spPr>
            <p:txBody>
              <a:bodyPr/>
              <a:lstStyle/>
              <a:p>
                <a:r>
                  <a:rPr lang="zh-CN" altLang="en-US">
                    <a:noFill/>
                  </a:rPr>
                  <a:t> </a:t>
                </a:r>
              </a:p>
            </p:txBody>
          </p:sp>
        </mc:Fallback>
      </mc:AlternateContent>
      <p:cxnSp>
        <p:nvCxnSpPr>
          <p:cNvPr id="47" name="直接连接符 46">
            <a:extLst>
              <a:ext uri="{FF2B5EF4-FFF2-40B4-BE49-F238E27FC236}">
                <a16:creationId xmlns:a16="http://schemas.microsoft.com/office/drawing/2014/main" id="{5CB6C61D-FACF-A285-8B1D-E233B57DCF10}"/>
              </a:ext>
            </a:extLst>
          </p:cNvPr>
          <p:cNvCxnSpPr>
            <a:endCxn id="33" idx="2"/>
          </p:cNvCxnSpPr>
          <p:nvPr/>
        </p:nvCxnSpPr>
        <p:spPr>
          <a:xfrm flipV="1">
            <a:off x="8968678" y="3808444"/>
            <a:ext cx="1622807" cy="6038"/>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39315693-F8A6-A32C-D767-43A5AF6FA832}"/>
              </a:ext>
            </a:extLst>
          </p:cNvPr>
          <p:cNvCxnSpPr/>
          <p:nvPr/>
        </p:nvCxnSpPr>
        <p:spPr>
          <a:xfrm flipV="1">
            <a:off x="8968678" y="4360886"/>
            <a:ext cx="1622807" cy="6038"/>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49" name="等腰三角形 48">
            <a:extLst>
              <a:ext uri="{FF2B5EF4-FFF2-40B4-BE49-F238E27FC236}">
                <a16:creationId xmlns:a16="http://schemas.microsoft.com/office/drawing/2014/main" id="{20FCE2F9-0CFD-46EA-3C54-C08AB6F40D29}"/>
              </a:ext>
            </a:extLst>
          </p:cNvPr>
          <p:cNvSpPr/>
          <p:nvPr/>
        </p:nvSpPr>
        <p:spPr>
          <a:xfrm rot="5400000">
            <a:off x="9735416" y="3753014"/>
            <a:ext cx="73106" cy="122223"/>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a:extLst>
              <a:ext uri="{FF2B5EF4-FFF2-40B4-BE49-F238E27FC236}">
                <a16:creationId xmlns:a16="http://schemas.microsoft.com/office/drawing/2014/main" id="{DD0B1921-F63F-97B1-886E-5FB914608E5F}"/>
              </a:ext>
            </a:extLst>
          </p:cNvPr>
          <p:cNvSpPr/>
          <p:nvPr/>
        </p:nvSpPr>
        <p:spPr>
          <a:xfrm rot="16200000">
            <a:off x="9722996" y="4302793"/>
            <a:ext cx="73106" cy="122223"/>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a:extLst>
              <a:ext uri="{FF2B5EF4-FFF2-40B4-BE49-F238E27FC236}">
                <a16:creationId xmlns:a16="http://schemas.microsoft.com/office/drawing/2014/main" id="{DCE9EB8D-1C5C-E0E2-721B-BF494002B0EF}"/>
              </a:ext>
            </a:extLst>
          </p:cNvPr>
          <p:cNvSpPr>
            <a:spLocks noGrp="1"/>
          </p:cNvSpPr>
          <p:nvPr>
            <p:ph type="sldNum" sz="quarter" idx="12"/>
          </p:nvPr>
        </p:nvSpPr>
        <p:spPr/>
        <p:txBody>
          <a:bodyPr/>
          <a:lstStyle/>
          <a:p>
            <a:fld id="{80E125C9-FC07-40D1-A692-3FD969ED467D}" type="slidenum">
              <a:rPr lang="zh-CN" altLang="en-US" smtClean="0"/>
              <a:t>4</a:t>
            </a:fld>
            <a:endParaRPr lang="zh-CN" altLang="en-US"/>
          </a:p>
        </p:txBody>
      </p:sp>
    </p:spTree>
    <p:extLst>
      <p:ext uri="{BB962C8B-B14F-4D97-AF65-F5344CB8AC3E}">
        <p14:creationId xmlns:p14="http://schemas.microsoft.com/office/powerpoint/2010/main" val="337323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9F2135C-55D5-B973-DCE3-90E52A712DF4}"/>
              </a:ext>
            </a:extLst>
          </p:cNvPr>
          <p:cNvSpPr>
            <a:spLocks noGrp="1"/>
          </p:cNvSpPr>
          <p:nvPr/>
        </p:nvSpPr>
        <p:spPr>
          <a:xfrm>
            <a:off x="3559087" y="118142"/>
            <a:ext cx="4357283" cy="523220"/>
          </a:xfrm>
          <a:prstGeom prst="rect">
            <a:avLst/>
          </a:prstGeom>
          <a:noFill/>
        </p:spPr>
        <p:txBody>
          <a:bodyPr wrap="square">
            <a:normAutofit fontScale="58093" lnSpcReduction="20000"/>
          </a:bodyPr>
          <a:lstStyle/>
          <a:p>
            <a:r>
              <a:rPr sz="2800" dirty="0">
                <a:solidFill>
                  <a:srgbClr val="002060"/>
                </a:solidFill>
                <a:latin typeface="华文中宋"/>
                <a:ea typeface="华文中宋"/>
                <a:cs typeface="华文中宋"/>
              </a:rPr>
              <a:t>Hands-on 1: Log In to the Kunshan Supercomputing Platform</a:t>
            </a:r>
          </a:p>
        </p:txBody>
      </p:sp>
      <p:sp>
        <p:nvSpPr>
          <p:cNvPr id="5" name="文本框 4">
            <a:extLst>
              <a:ext uri="{FF2B5EF4-FFF2-40B4-BE49-F238E27FC236}">
                <a16:creationId xmlns:a16="http://schemas.microsoft.com/office/drawing/2014/main" id="{0C75887B-4C7C-4D52-1C74-50F4B58EAE1D}"/>
              </a:ext>
            </a:extLst>
          </p:cNvPr>
          <p:cNvSpPr>
            <a:spLocks noGrp="1"/>
          </p:cNvSpPr>
          <p:nvPr/>
        </p:nvSpPr>
        <p:spPr>
          <a:xfrm>
            <a:off x="925284" y="1083520"/>
            <a:ext cx="9655629" cy="5440680"/>
          </a:xfrm>
          <a:prstGeom prst="rect">
            <a:avLst/>
          </a:prstGeom>
          <a:noFill/>
        </p:spPr>
        <p:txBody>
          <a:bodyPr wrap="square">
            <a:normAutofit/>
          </a:bodyPr>
          <a:lstStyle/>
          <a:p>
            <a:pPr marL="342900" indent="-342900">
              <a:lnSpc>
                <a:spcPct val="150000"/>
              </a:lnSpc>
              <a:buAutoNum type="alphaLcParenR"/>
            </a:pPr>
            <a:r>
              <a:rPr sz="1800" dirty="0">
                <a:solidFill>
                  <a:schemeClr val="tx1"/>
                </a:solidFill>
                <a:latin typeface="华文中宋"/>
                <a:ea typeface="华文中宋"/>
                <a:cs typeface="华文中宋"/>
              </a:rPr>
              <a:t>Open the Kunshan Supercomputing Platform:  </a:t>
            </a:r>
            <a:r>
              <a:rPr dirty="0">
                <a:latin typeface="华文中宋"/>
                <a:ea typeface="华文中宋"/>
                <a:cs typeface="华文中宋"/>
                <a:hlinkClick r:id="rId3"/>
              </a:rPr>
              <a:t>https://www.scnet.cn/sso/login</a:t>
            </a:r>
            <a:endParaRPr dirty="0">
              <a:latin typeface="华文中宋"/>
              <a:ea typeface="华文中宋"/>
              <a:cs typeface="华文中宋"/>
            </a:endParaRPr>
          </a:p>
          <a:p>
            <a:pPr marL="342900" indent="-342900">
              <a:lnSpc>
                <a:spcPct val="150000"/>
              </a:lnSpc>
              <a:buAutoNum type="alphaLcParenR"/>
            </a:pPr>
            <a:r>
              <a:rPr dirty="0">
                <a:latin typeface="华文中宋"/>
                <a:ea typeface="华文中宋"/>
                <a:cs typeface="华文中宋"/>
              </a:rPr>
              <a:t>Select account login and enter the username and password sent by email.</a:t>
            </a:r>
          </a:p>
          <a:p>
            <a:pPr marL="342900" indent="-342900">
              <a:lnSpc>
                <a:spcPct val="150000"/>
              </a:lnSpc>
              <a:buAutoNum type="alphaLcParenR"/>
            </a:pPr>
            <a:r>
              <a:rPr dirty="0">
                <a:latin typeface="华文中宋"/>
                <a:ea typeface="华文中宋"/>
                <a:cs typeface="华文中宋"/>
              </a:rPr>
              <a:t>Click Console in the upper-right corner, then click Command Line in the center of the page.</a:t>
            </a: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marL="342900" indent="-342900">
              <a:lnSpc>
                <a:spcPct val="150000"/>
              </a:lnSpc>
              <a:buAutoNum type="alphaLcParenR"/>
            </a:pPr>
            <a:endParaRPr dirty="0">
              <a:solidFill>
                <a:srgbClr val="C00000"/>
              </a:solidFill>
              <a:latin typeface="华文中宋"/>
              <a:ea typeface="华文中宋"/>
              <a:cs typeface="华文中宋"/>
            </a:endParaRPr>
          </a:p>
          <a:p>
            <a:pPr>
              <a:lnSpc>
                <a:spcPct val="150000"/>
              </a:lnSpc>
              <a:buNone/>
            </a:pPr>
            <a:r>
              <a:rPr dirty="0">
                <a:solidFill>
                  <a:srgbClr val="C00000"/>
                </a:solidFill>
                <a:latin typeface="华文中宋"/>
                <a:ea typeface="华文中宋"/>
                <a:cs typeface="华文中宋"/>
              </a:rPr>
              <a:t>                                              </a:t>
            </a:r>
            <a:endParaRPr dirty="0">
              <a:solidFill>
                <a:srgbClr val="FF0000"/>
              </a:solidFill>
              <a:latin typeface="华文中宋"/>
              <a:ea typeface="华文中宋"/>
              <a:cs typeface="华文中宋"/>
            </a:endParaRPr>
          </a:p>
        </p:txBody>
      </p:sp>
      <p:sp>
        <p:nvSpPr>
          <p:cNvPr id="2" name="灯片编号占位符 1">
            <a:extLst>
              <a:ext uri="{FF2B5EF4-FFF2-40B4-BE49-F238E27FC236}">
                <a16:creationId xmlns:a16="http://schemas.microsoft.com/office/drawing/2014/main" id="{A84C4C72-F5DB-DC68-F8DA-48EA6A0130BB}"/>
              </a:ext>
            </a:extLst>
          </p:cNvPr>
          <p:cNvSpPr>
            <a:spLocks noGrp="1"/>
          </p:cNvSpPr>
          <p:nvPr>
            <p:ph type="sldNum" idx="12"/>
          </p:nvPr>
        </p:nvSpPr>
        <p:spPr/>
        <p:txBody>
          <a:bodyPr/>
          <a:lstStyle/>
          <a:p>
            <a:fld id="{80E125C9-FC07-40D1-A692-3FD969ED467D}" type="slidenum">
              <a:rPr/>
              <a:t>5</a:t>
            </a:fld>
            <a:endParaRPr/>
          </a:p>
        </p:txBody>
      </p:sp>
      <p:pic>
        <p:nvPicPr>
          <p:cNvPr id="4" name="图片 3">
            <a:extLst>
              <a:ext uri="{FF2B5EF4-FFF2-40B4-BE49-F238E27FC236}">
                <a16:creationId xmlns:a16="http://schemas.microsoft.com/office/drawing/2014/main" id="{957A8A3E-F8DE-F8DA-4649-D704C4AC9828}"/>
              </a:ext>
            </a:extLst>
          </p:cNvPr>
          <p:cNvPicPr>
            <a:picLocks/>
          </p:cNvPicPr>
          <p:nvPr/>
        </p:nvPicPr>
        <p:blipFill>
          <a:blip r:embed="rId4"/>
          <a:srcRect l="48818"/>
          <a:stretch>
            <a:fillRect/>
          </a:stretch>
        </p:blipFill>
        <p:spPr>
          <a:xfrm>
            <a:off x="337457" y="3388059"/>
            <a:ext cx="2613702" cy="1807055"/>
          </a:xfrm>
          <a:prstGeom prst="rect">
            <a:avLst/>
          </a:prstGeom>
          <a:ln w="22225">
            <a:solidFill>
              <a:srgbClr val="0070C0"/>
            </a:solidFill>
          </a:ln>
        </p:spPr>
      </p:pic>
      <p:sp>
        <p:nvSpPr>
          <p:cNvPr id="6" name="椭圆 5">
            <a:extLst>
              <a:ext uri="{FF2B5EF4-FFF2-40B4-BE49-F238E27FC236}">
                <a16:creationId xmlns:a16="http://schemas.microsoft.com/office/drawing/2014/main" id="{25B5651B-33E3-DB1B-680A-70A285EA46E0}"/>
              </a:ext>
            </a:extLst>
          </p:cNvPr>
          <p:cNvSpPr/>
          <p:nvPr/>
        </p:nvSpPr>
        <p:spPr>
          <a:xfrm>
            <a:off x="1644308" y="3233133"/>
            <a:ext cx="1466780" cy="9252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3EE94A4C-9518-2C29-22A2-4C2D5D6B4BC6}"/>
              </a:ext>
            </a:extLst>
          </p:cNvPr>
          <p:cNvPicPr>
            <a:picLocks/>
          </p:cNvPicPr>
          <p:nvPr/>
        </p:nvPicPr>
        <p:blipFill>
          <a:blip r:embed="rId5"/>
          <a:srcRect l="16534" t="14206" r="23009" b="13189"/>
          <a:stretch>
            <a:fillRect/>
          </a:stretch>
        </p:blipFill>
        <p:spPr>
          <a:xfrm>
            <a:off x="3886199" y="3233133"/>
            <a:ext cx="2781301" cy="2324935"/>
          </a:xfrm>
          <a:prstGeom prst="rect">
            <a:avLst/>
          </a:prstGeom>
          <a:ln w="19050" cap="rnd">
            <a:solidFill>
              <a:srgbClr val="0070C0"/>
            </a:solidFill>
          </a:ln>
        </p:spPr>
      </p:pic>
      <p:sp>
        <p:nvSpPr>
          <p:cNvPr id="8" name="椭圆 7">
            <a:extLst>
              <a:ext uri="{FF2B5EF4-FFF2-40B4-BE49-F238E27FC236}">
                <a16:creationId xmlns:a16="http://schemas.microsoft.com/office/drawing/2014/main" id="{774E4AA1-98B8-FA77-E6BD-7E4EBF589A61}"/>
              </a:ext>
            </a:extLst>
          </p:cNvPr>
          <p:cNvSpPr/>
          <p:nvPr/>
        </p:nvSpPr>
        <p:spPr>
          <a:xfrm>
            <a:off x="4629220" y="3932957"/>
            <a:ext cx="1466780" cy="9252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箭头连接符 8">
            <a:extLst>
              <a:ext uri="{FF2B5EF4-FFF2-40B4-BE49-F238E27FC236}">
                <a16:creationId xmlns:a16="http://schemas.microsoft.com/office/drawing/2014/main" id="{E8E5EF0F-1495-B907-9A58-F47219BEA9DF}"/>
              </a:ext>
            </a:extLst>
          </p:cNvPr>
          <p:cNvCxnSpPr/>
          <p:nvPr/>
        </p:nvCxnSpPr>
        <p:spPr>
          <a:xfrm>
            <a:off x="3111088" y="4318428"/>
            <a:ext cx="468086" cy="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1" name="图片 10">
            <a:extLst>
              <a:ext uri="{FF2B5EF4-FFF2-40B4-BE49-F238E27FC236}">
                <a16:creationId xmlns:a16="http://schemas.microsoft.com/office/drawing/2014/main" id="{3F0BF0D4-88DC-9547-E994-82EEB2AD7B7C}"/>
              </a:ext>
            </a:extLst>
          </p:cNvPr>
          <p:cNvPicPr>
            <a:picLocks noChangeAspect="1"/>
          </p:cNvPicPr>
          <p:nvPr/>
        </p:nvPicPr>
        <p:blipFill>
          <a:blip r:embed="rId6"/>
          <a:stretch>
            <a:fillRect/>
          </a:stretch>
        </p:blipFill>
        <p:spPr>
          <a:xfrm>
            <a:off x="8034648" y="3317092"/>
            <a:ext cx="3655171" cy="2002672"/>
          </a:xfrm>
          <a:prstGeom prst="rect">
            <a:avLst/>
          </a:prstGeom>
        </p:spPr>
      </p:pic>
      <p:cxnSp>
        <p:nvCxnSpPr>
          <p:cNvPr id="12" name="直接箭头连接符 11">
            <a:extLst>
              <a:ext uri="{FF2B5EF4-FFF2-40B4-BE49-F238E27FC236}">
                <a16:creationId xmlns:a16="http://schemas.microsoft.com/office/drawing/2014/main" id="{35E974B1-3C2F-5DD6-47C9-D0896C7D524F}"/>
              </a:ext>
            </a:extLst>
          </p:cNvPr>
          <p:cNvCxnSpPr/>
          <p:nvPr/>
        </p:nvCxnSpPr>
        <p:spPr>
          <a:xfrm>
            <a:off x="7117031" y="4318428"/>
            <a:ext cx="468086" cy="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126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326D1D3-7B41-BDDA-539F-BBF1888537C9}"/>
              </a:ext>
            </a:extLst>
          </p:cNvPr>
          <p:cNvSpPr>
            <a:spLocks noGrp="1"/>
          </p:cNvSpPr>
          <p:nvPr/>
        </p:nvSpPr>
        <p:spPr>
          <a:xfrm>
            <a:off x="3559087" y="118142"/>
            <a:ext cx="4716356" cy="523220"/>
          </a:xfrm>
          <a:prstGeom prst="rect">
            <a:avLst/>
          </a:prstGeom>
          <a:noFill/>
        </p:spPr>
        <p:txBody>
          <a:bodyPr wrap="square">
            <a:normAutofit fontScale="59632" lnSpcReduction="20000"/>
          </a:bodyPr>
          <a:lstStyle/>
          <a:p>
            <a:r>
              <a:rPr sz="2800">
                <a:solidFill>
                  <a:srgbClr val="002060"/>
                </a:solidFill>
                <a:latin typeface="华文中宋"/>
                <a:ea typeface="华文中宋"/>
                <a:cs typeface="华文中宋"/>
              </a:rPr>
              <a:t>Hands-on 2: Set Up and Run LQCDMaster</a:t>
            </a:r>
          </a:p>
        </p:txBody>
      </p:sp>
      <p:sp>
        <p:nvSpPr>
          <p:cNvPr id="4" name="文本框 3">
            <a:extLst>
              <a:ext uri="{FF2B5EF4-FFF2-40B4-BE49-F238E27FC236}">
                <a16:creationId xmlns:a16="http://schemas.microsoft.com/office/drawing/2014/main" id="{F6EC7B86-757F-8E79-5FF7-6F55C0ADEA7D}"/>
              </a:ext>
            </a:extLst>
          </p:cNvPr>
          <p:cNvSpPr>
            <a:spLocks noGrp="1"/>
          </p:cNvSpPr>
          <p:nvPr/>
        </p:nvSpPr>
        <p:spPr>
          <a:xfrm>
            <a:off x="261257" y="1010581"/>
            <a:ext cx="11519926" cy="2148840"/>
          </a:xfrm>
          <a:prstGeom prst="rect">
            <a:avLst/>
          </a:prstGeom>
          <a:noFill/>
        </p:spPr>
        <p:txBody>
          <a:bodyPr wrap="square">
            <a:normAutofit fontScale="98333"/>
          </a:bodyPr>
          <a:lstStyle/>
          <a:p>
            <a:pPr marL="342900" indent="-342900">
              <a:lnSpc>
                <a:spcPct val="150000"/>
              </a:lnSpc>
              <a:buAutoNum type="alphaLcParenR"/>
            </a:pPr>
            <a:r>
              <a:rPr dirty="0">
                <a:latin typeface="华文中宋"/>
                <a:ea typeface="华文中宋"/>
                <a:cs typeface="华文中宋"/>
              </a:rPr>
              <a:t>Go to the shared directory: cd LQCD/</a:t>
            </a:r>
          </a:p>
          <a:p>
            <a:pPr marL="342900" indent="-342900">
              <a:lnSpc>
                <a:spcPct val="150000"/>
              </a:lnSpc>
              <a:buAutoNum type="alphaLcParenR"/>
            </a:pPr>
            <a:r>
              <a:rPr dirty="0">
                <a:latin typeface="华文中宋"/>
                <a:ea typeface="华文中宋"/>
                <a:cs typeface="华文中宋"/>
              </a:rPr>
              <a:t>Create your own working directory: </a:t>
            </a:r>
            <a:r>
              <a:rPr dirty="0" err="1">
                <a:latin typeface="华文中宋"/>
                <a:ea typeface="华文中宋"/>
                <a:cs typeface="华文中宋"/>
              </a:rPr>
              <a:t>mkdir</a:t>
            </a:r>
            <a:r>
              <a:rPr dirty="0">
                <a:latin typeface="华文中宋"/>
                <a:ea typeface="华文中宋"/>
                <a:cs typeface="华文中宋"/>
              </a:rPr>
              <a:t> </a:t>
            </a:r>
            <a:r>
              <a:rPr dirty="0" err="1">
                <a:solidFill>
                  <a:srgbClr val="FF0000"/>
                </a:solidFill>
                <a:latin typeface="华文中宋"/>
                <a:ea typeface="华文中宋"/>
                <a:cs typeface="华文中宋"/>
              </a:rPr>
              <a:t>Tanjinxin</a:t>
            </a:r>
            <a:r>
              <a:rPr dirty="0">
                <a:latin typeface="华文中宋"/>
                <a:ea typeface="华文中宋"/>
                <a:cs typeface="华文中宋"/>
              </a:rPr>
              <a:t> (replace </a:t>
            </a:r>
            <a:r>
              <a:rPr dirty="0" err="1">
                <a:latin typeface="华文中宋"/>
                <a:ea typeface="华文中宋"/>
                <a:cs typeface="华文中宋"/>
              </a:rPr>
              <a:t>Tanjinxin</a:t>
            </a:r>
            <a:r>
              <a:rPr dirty="0">
                <a:latin typeface="华文中宋"/>
                <a:ea typeface="华文中宋"/>
                <a:cs typeface="华文中宋"/>
              </a:rPr>
              <a:t> with your directory name) </a:t>
            </a:r>
          </a:p>
          <a:p>
            <a:pPr marL="342900" indent="-342900">
              <a:lnSpc>
                <a:spcPct val="150000"/>
              </a:lnSpc>
              <a:buFontTx/>
              <a:buAutoNum type="alphaLcParenR"/>
            </a:pPr>
            <a:r>
              <a:rPr dirty="0">
                <a:latin typeface="华文中宋"/>
                <a:ea typeface="华文中宋"/>
                <a:cs typeface="华文中宋"/>
              </a:rPr>
              <a:t>List the contents of the current directory: ls</a:t>
            </a:r>
          </a:p>
          <a:p>
            <a:pPr marL="342900" indent="-342900">
              <a:lnSpc>
                <a:spcPct val="150000"/>
              </a:lnSpc>
              <a:buFontTx/>
              <a:buAutoNum type="alphaLcParenR"/>
            </a:pPr>
            <a:endParaRPr dirty="0">
              <a:latin typeface="华文中宋"/>
              <a:ea typeface="华文中宋"/>
              <a:cs typeface="华文中宋"/>
            </a:endParaRPr>
          </a:p>
          <a:p>
            <a:pPr marL="342900" indent="-342900">
              <a:lnSpc>
                <a:spcPct val="150000"/>
              </a:lnSpc>
              <a:buFontTx/>
              <a:buAutoNum type="alphaLcParenR"/>
            </a:pPr>
            <a:endParaRPr dirty="0">
              <a:latin typeface="华文中宋"/>
              <a:ea typeface="华文中宋"/>
              <a:cs typeface="华文中宋"/>
            </a:endParaRPr>
          </a:p>
        </p:txBody>
      </p:sp>
      <p:pic>
        <p:nvPicPr>
          <p:cNvPr id="27" name="图片 4"/>
          <p:cNvPicPr>
            <a:picLocks noChangeAspect="1"/>
          </p:cNvPicPr>
          <p:nvPr/>
        </p:nvPicPr>
        <p:blipFill>
          <a:blip r:embed="rId3"/>
          <a:stretch>
            <a:fillRect/>
          </a:stretch>
        </p:blipFill>
        <p:spPr>
          <a:xfrm>
            <a:off x="1670746" y="3012026"/>
            <a:ext cx="6466090" cy="593550"/>
          </a:xfrm>
          <a:prstGeom prst="rect">
            <a:avLst/>
          </a:prstGeom>
          <a:ln w="28575">
            <a:solidFill>
              <a:schemeClr val="accent5"/>
            </a:solidFill>
          </a:ln>
          <a:effectLst>
            <a:outerShdw blurRad="50800" dist="38100" dir="2700000" algn="tl" rotWithShape="0">
              <a:prstClr val="black">
                <a:alpha val="40000"/>
              </a:prstClr>
            </a:outerShdw>
          </a:effectLst>
        </p:spPr>
      </p:pic>
      <p:pic>
        <p:nvPicPr>
          <p:cNvPr id="28" name="图片 11"/>
          <p:cNvPicPr>
            <a:picLocks noChangeAspect="1"/>
          </p:cNvPicPr>
          <p:nvPr/>
        </p:nvPicPr>
        <p:blipFill>
          <a:blip r:embed="rId4"/>
          <a:stretch>
            <a:fillRect/>
          </a:stretch>
        </p:blipFill>
        <p:spPr>
          <a:xfrm>
            <a:off x="1346125" y="4409859"/>
            <a:ext cx="5599930" cy="1650805"/>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cxnSp>
        <p:nvCxnSpPr>
          <p:cNvPr id="29" name="直接箭头连接符 14"/>
          <p:cNvCxnSpPr>
            <a:stCxn id="19" idx="2"/>
          </p:cNvCxnSpPr>
          <p:nvPr/>
        </p:nvCxnSpPr>
        <p:spPr>
          <a:xfrm flipH="1">
            <a:off x="4839839" y="3592480"/>
            <a:ext cx="467916" cy="6770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EDDA4CFC-7D59-F399-30CE-6FDA2CD9AD2C}"/>
              </a:ext>
            </a:extLst>
          </p:cNvPr>
          <p:cNvSpPr>
            <a:spLocks noGrp="1"/>
          </p:cNvSpPr>
          <p:nvPr/>
        </p:nvSpPr>
        <p:spPr>
          <a:xfrm>
            <a:off x="4432646" y="3155341"/>
            <a:ext cx="1750218" cy="437139"/>
          </a:xfrm>
          <a:prstGeom prst="rect">
            <a:avLst/>
          </a:prstGeom>
          <a:solidFill>
            <a:srgbClr val="FF0000">
              <a:alpha val="5000"/>
            </a:srgb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2" name="灯片编号占位符 21">
            <a:extLst>
              <a:ext uri="{FF2B5EF4-FFF2-40B4-BE49-F238E27FC236}">
                <a16:creationId xmlns:a16="http://schemas.microsoft.com/office/drawing/2014/main" id="{4C91EAE1-3E94-AC2D-CBA6-C2E25FBDE194}"/>
              </a:ext>
            </a:extLst>
          </p:cNvPr>
          <p:cNvSpPr>
            <a:spLocks noGrp="1"/>
          </p:cNvSpPr>
          <p:nvPr>
            <p:ph type="sldNum" idx="12"/>
          </p:nvPr>
        </p:nvSpPr>
        <p:spPr/>
        <p:txBody>
          <a:bodyPr/>
          <a:lstStyle/>
          <a:p>
            <a:fld id="{80E125C9-FC07-40D1-A692-3FD969ED467D}" type="slidenum">
              <a:rPr/>
              <a:t>6</a:t>
            </a:fld>
            <a:endParaRPr dirty="0"/>
          </a:p>
        </p:txBody>
      </p:sp>
    </p:spTree>
    <p:extLst>
      <p:ext uri="{BB962C8B-B14F-4D97-AF65-F5344CB8AC3E}">
        <p14:creationId xmlns:p14="http://schemas.microsoft.com/office/powerpoint/2010/main" val="2605551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BF704F-B75A-BB28-6792-3D7013204284}"/>
              </a:ext>
            </a:extLst>
          </p:cNvPr>
          <p:cNvSpPr>
            <a:spLocks noGrp="1"/>
          </p:cNvSpPr>
          <p:nvPr/>
        </p:nvSpPr>
        <p:spPr>
          <a:xfrm>
            <a:off x="3559087" y="118142"/>
            <a:ext cx="4716356" cy="523220"/>
          </a:xfrm>
          <a:prstGeom prst="rect">
            <a:avLst/>
          </a:prstGeom>
          <a:noFill/>
        </p:spPr>
        <p:txBody>
          <a:bodyPr wrap="square">
            <a:normAutofit fontScale="59632" lnSpcReduction="20000"/>
          </a:bodyPr>
          <a:lstStyle/>
          <a:p>
            <a:r>
              <a:rPr sz="2800">
                <a:solidFill>
                  <a:srgbClr val="002060"/>
                </a:solidFill>
                <a:latin typeface="华文中宋"/>
                <a:ea typeface="华文中宋"/>
                <a:cs typeface="华文中宋"/>
              </a:rPr>
              <a:t>Hands-on 2: Set Up and Run LQCDMaster</a:t>
            </a:r>
          </a:p>
        </p:txBody>
      </p:sp>
      <p:sp>
        <p:nvSpPr>
          <p:cNvPr id="4" name="文本框 3">
            <a:extLst>
              <a:ext uri="{FF2B5EF4-FFF2-40B4-BE49-F238E27FC236}">
                <a16:creationId xmlns:a16="http://schemas.microsoft.com/office/drawing/2014/main" id="{39ED281C-D5D1-3BA2-06F2-54AC06301E6F}"/>
              </a:ext>
            </a:extLst>
          </p:cNvPr>
          <p:cNvSpPr>
            <a:spLocks noGrp="1"/>
          </p:cNvSpPr>
          <p:nvPr/>
        </p:nvSpPr>
        <p:spPr>
          <a:xfrm>
            <a:off x="480520" y="760550"/>
            <a:ext cx="11230960" cy="1737360"/>
          </a:xfrm>
          <a:prstGeom prst="rect">
            <a:avLst/>
          </a:prstGeom>
          <a:noFill/>
        </p:spPr>
        <p:txBody>
          <a:bodyPr wrap="square">
            <a:normAutofit/>
          </a:bodyPr>
          <a:lstStyle/>
          <a:p>
            <a:pPr>
              <a:lnSpc>
                <a:spcPct val="150000"/>
              </a:lnSpc>
              <a:buNone/>
            </a:pPr>
            <a:endParaRPr>
              <a:latin typeface="华文中宋"/>
              <a:ea typeface="华文中宋"/>
              <a:cs typeface="华文中宋"/>
            </a:endParaRPr>
          </a:p>
          <a:p>
            <a:pPr marL="342900" indent="-342900">
              <a:lnSpc>
                <a:spcPct val="150000"/>
              </a:lnSpc>
              <a:buAutoNum type="alphaLcParenR"/>
            </a:pPr>
            <a:r>
              <a:rPr>
                <a:latin typeface="华文中宋"/>
                <a:ea typeface="华文中宋"/>
                <a:cs typeface="华文中宋"/>
              </a:rPr>
              <a:t>Go to the LQCDMaster directory: cd LQCD_Master/</a:t>
            </a:r>
          </a:p>
          <a:p>
            <a:pPr marL="342900" indent="-342900">
              <a:lnSpc>
                <a:spcPct val="150000"/>
              </a:lnSpc>
              <a:buAutoNum type="alphaLcParenR"/>
            </a:pPr>
            <a:r>
              <a:rPr>
                <a:latin typeface="华文中宋"/>
                <a:ea typeface="华文中宋"/>
                <a:cs typeface="华文中宋"/>
              </a:rPr>
              <a:t>Run the LQCDMaster script in this directory:</a:t>
            </a:r>
          </a:p>
          <a:p>
            <a:pPr>
              <a:lnSpc>
                <a:spcPct val="150000"/>
              </a:lnSpc>
              <a:buNone/>
            </a:pPr>
            <a:r>
              <a:rPr>
                <a:latin typeface="华文中宋"/>
                <a:ea typeface="华文中宋"/>
                <a:cs typeface="华文中宋"/>
              </a:rPr>
              <a:t>Command: python3 run.py --task ../task_pion.txt --run-dir ../</a:t>
            </a:r>
            <a:r>
              <a:rPr>
                <a:solidFill>
                  <a:srgbClr val="FF0000"/>
                </a:solidFill>
                <a:latin typeface="华文中宋"/>
                <a:ea typeface="华文中宋"/>
                <a:cs typeface="华文中宋"/>
              </a:rPr>
              <a:t>Tanjinxin</a:t>
            </a:r>
            <a:r>
              <a:rPr>
                <a:latin typeface="华文中宋"/>
                <a:ea typeface="华文中宋"/>
                <a:cs typeface="华文中宋"/>
              </a:rPr>
              <a:t>/pion2pt --non-interactive</a:t>
            </a:r>
          </a:p>
        </p:txBody>
      </p:sp>
      <p:pic>
        <p:nvPicPr>
          <p:cNvPr id="14" name="图片 8"/>
          <p:cNvPicPr>
            <a:picLocks noChangeAspect="1"/>
          </p:cNvPicPr>
          <p:nvPr/>
        </p:nvPicPr>
        <p:blipFill>
          <a:blip r:embed="rId3"/>
          <a:stretch>
            <a:fillRect/>
          </a:stretch>
        </p:blipFill>
        <p:spPr>
          <a:xfrm>
            <a:off x="398736" y="2842187"/>
            <a:ext cx="7215780" cy="2864471"/>
          </a:xfrm>
          <a:prstGeom prst="rect">
            <a:avLst/>
          </a:prstGeom>
          <a:ln w="25400">
            <a:solidFill>
              <a:schemeClr val="accent5"/>
            </a:solidFill>
          </a:ln>
          <a:effectLst>
            <a:outerShdw blurRad="50800" dist="38100" dir="2700000" algn="tl" rotWithShape="0">
              <a:prstClr val="black">
                <a:alpha val="40000"/>
              </a:prstClr>
            </a:outerShdw>
          </a:effectLst>
        </p:spPr>
      </p:pic>
      <p:sp>
        <p:nvSpPr>
          <p:cNvPr id="2" name="灯片编号占位符 1">
            <a:extLst>
              <a:ext uri="{FF2B5EF4-FFF2-40B4-BE49-F238E27FC236}">
                <a16:creationId xmlns:a16="http://schemas.microsoft.com/office/drawing/2014/main" id="{D144832E-A728-2B04-E4EE-DD670FBEEE14}"/>
              </a:ext>
            </a:extLst>
          </p:cNvPr>
          <p:cNvSpPr>
            <a:spLocks noGrp="1"/>
          </p:cNvSpPr>
          <p:nvPr>
            <p:ph type="sldNum" idx="12"/>
          </p:nvPr>
        </p:nvSpPr>
        <p:spPr/>
        <p:txBody>
          <a:bodyPr/>
          <a:lstStyle/>
          <a:p>
            <a:fld id="{80E125C9-FC07-40D1-A692-3FD969ED467D}" type="slidenum">
              <a:rPr/>
              <a:t>7</a:t>
            </a:fld>
            <a:endParaRPr/>
          </a:p>
        </p:txBody>
      </p:sp>
    </p:spTree>
    <p:extLst>
      <p:ext uri="{BB962C8B-B14F-4D97-AF65-F5344CB8AC3E}">
        <p14:creationId xmlns:p14="http://schemas.microsoft.com/office/powerpoint/2010/main" val="696876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0F0B882-C714-091E-ACAA-0AC74419C7EA}"/>
              </a:ext>
            </a:extLst>
          </p:cNvPr>
          <p:cNvSpPr>
            <a:spLocks noGrp="1"/>
          </p:cNvSpPr>
          <p:nvPr/>
        </p:nvSpPr>
        <p:spPr>
          <a:xfrm>
            <a:off x="3879617" y="82216"/>
            <a:ext cx="4581896" cy="523220"/>
          </a:xfrm>
          <a:prstGeom prst="rect">
            <a:avLst/>
          </a:prstGeom>
          <a:noFill/>
        </p:spPr>
        <p:txBody>
          <a:bodyPr wrap="square">
            <a:normAutofit fontScale="56626" lnSpcReduction="20000"/>
          </a:bodyPr>
          <a:lstStyle/>
          <a:p>
            <a:r>
              <a:rPr sz="2800" dirty="0">
                <a:solidFill>
                  <a:srgbClr val="002060"/>
                </a:solidFill>
                <a:latin typeface="华文中宋"/>
                <a:ea typeface="华文中宋"/>
                <a:cs typeface="华文中宋"/>
              </a:rPr>
              <a:t>Hands-on 3: Checkpoints and Feedback</a:t>
            </a:r>
          </a:p>
        </p:txBody>
      </p:sp>
      <p:sp>
        <p:nvSpPr>
          <p:cNvPr id="4" name="文本框 3">
            <a:extLst>
              <a:ext uri="{FF2B5EF4-FFF2-40B4-BE49-F238E27FC236}">
                <a16:creationId xmlns:a16="http://schemas.microsoft.com/office/drawing/2014/main" id="{7993794B-3BD0-E363-F214-95C26CE024F3}"/>
              </a:ext>
            </a:extLst>
          </p:cNvPr>
          <p:cNvSpPr>
            <a:spLocks noGrp="1"/>
          </p:cNvSpPr>
          <p:nvPr/>
        </p:nvSpPr>
        <p:spPr>
          <a:xfrm>
            <a:off x="839215" y="926785"/>
            <a:ext cx="10513569" cy="914400"/>
          </a:xfrm>
          <a:prstGeom prst="rect">
            <a:avLst/>
          </a:prstGeom>
          <a:noFill/>
        </p:spPr>
        <p:txBody>
          <a:bodyPr wrap="square">
            <a:normAutofit fontScale="92500"/>
          </a:bodyPr>
          <a:lstStyle/>
          <a:p>
            <a:pPr marL="342900" indent="-342900">
              <a:lnSpc>
                <a:spcPct val="150000"/>
              </a:lnSpc>
              <a:buAutoNum type="alphaLcParenR"/>
            </a:pPr>
            <a:r>
              <a:rPr>
                <a:latin typeface="华文中宋"/>
                <a:ea typeface="华文中宋"/>
                <a:cs typeface="华文中宋"/>
              </a:rPr>
              <a:t>After LQCDMaster runs for a while, the Planner presents a computational plan for review. Enter revision requests and press Enter, or press Enter directly to approve the plan.</a:t>
            </a:r>
          </a:p>
        </p:txBody>
      </p:sp>
      <p:pic>
        <p:nvPicPr>
          <p:cNvPr id="8" name="图片 4"/>
          <p:cNvPicPr>
            <a:picLocks noChangeAspect="1"/>
          </p:cNvPicPr>
          <p:nvPr/>
        </p:nvPicPr>
        <p:blipFill>
          <a:blip r:embed="rId3"/>
          <a:stretch>
            <a:fillRect/>
          </a:stretch>
        </p:blipFill>
        <p:spPr>
          <a:xfrm>
            <a:off x="1239588" y="1960664"/>
            <a:ext cx="9712822" cy="3970551"/>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sp>
        <p:nvSpPr>
          <p:cNvPr id="2" name="灯片编号占位符 1">
            <a:extLst>
              <a:ext uri="{FF2B5EF4-FFF2-40B4-BE49-F238E27FC236}">
                <a16:creationId xmlns:a16="http://schemas.microsoft.com/office/drawing/2014/main" id="{B4180D1C-F63A-A610-288F-639F007E65BD}"/>
              </a:ext>
            </a:extLst>
          </p:cNvPr>
          <p:cNvSpPr>
            <a:spLocks noGrp="1"/>
          </p:cNvSpPr>
          <p:nvPr>
            <p:ph type="sldNum" idx="12"/>
          </p:nvPr>
        </p:nvSpPr>
        <p:spPr/>
        <p:txBody>
          <a:bodyPr/>
          <a:lstStyle/>
          <a:p>
            <a:fld id="{80E125C9-FC07-40D1-A692-3FD969ED467D}" type="slidenum">
              <a:rPr/>
              <a:t>8</a:t>
            </a:fld>
            <a:endParaRPr/>
          </a:p>
        </p:txBody>
      </p:sp>
    </p:spTree>
    <p:extLst>
      <p:ext uri="{BB962C8B-B14F-4D97-AF65-F5344CB8AC3E}">
        <p14:creationId xmlns:p14="http://schemas.microsoft.com/office/powerpoint/2010/main" val="2761482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4"/>
          <p:cNvPicPr>
            <a:picLocks noChangeAspect="1"/>
          </p:cNvPicPr>
          <p:nvPr/>
        </p:nvPicPr>
        <p:blipFill>
          <a:blip r:embed="rId3"/>
          <a:stretch>
            <a:fillRect/>
          </a:stretch>
        </p:blipFill>
        <p:spPr>
          <a:xfrm>
            <a:off x="839215" y="2477617"/>
            <a:ext cx="10158198" cy="3878733"/>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sp>
        <p:nvSpPr>
          <p:cNvPr id="7" name="文本框 6">
            <a:extLst>
              <a:ext uri="{FF2B5EF4-FFF2-40B4-BE49-F238E27FC236}">
                <a16:creationId xmlns:a16="http://schemas.microsoft.com/office/drawing/2014/main" id="{31DA514E-5740-14AF-1041-1A070E4ACE36}"/>
              </a:ext>
            </a:extLst>
          </p:cNvPr>
          <p:cNvSpPr>
            <a:spLocks noGrp="1"/>
          </p:cNvSpPr>
          <p:nvPr/>
        </p:nvSpPr>
        <p:spPr>
          <a:xfrm>
            <a:off x="3856372" y="89049"/>
            <a:ext cx="4479253" cy="523220"/>
          </a:xfrm>
          <a:prstGeom prst="rect">
            <a:avLst/>
          </a:prstGeom>
          <a:noFill/>
        </p:spPr>
        <p:txBody>
          <a:bodyPr wrap="square">
            <a:normAutofit fontScale="56626" lnSpcReduction="20000"/>
          </a:bodyPr>
          <a:lstStyle/>
          <a:p>
            <a:r>
              <a:rPr sz="2800" dirty="0">
                <a:solidFill>
                  <a:srgbClr val="002060"/>
                </a:solidFill>
                <a:latin typeface="华文中宋"/>
                <a:ea typeface="华文中宋"/>
                <a:cs typeface="华文中宋"/>
              </a:rPr>
              <a:t>Hands-on 3: Checkpoints and Feedback</a:t>
            </a:r>
          </a:p>
        </p:txBody>
      </p:sp>
      <p:sp>
        <p:nvSpPr>
          <p:cNvPr id="9" name="文本框 8">
            <a:extLst>
              <a:ext uri="{FF2B5EF4-FFF2-40B4-BE49-F238E27FC236}">
                <a16:creationId xmlns:a16="http://schemas.microsoft.com/office/drawing/2014/main" id="{B4ECA571-7D14-9C0C-8821-81FB71A74E8A}"/>
              </a:ext>
            </a:extLst>
          </p:cNvPr>
          <p:cNvSpPr>
            <a:spLocks noGrp="1"/>
          </p:cNvSpPr>
          <p:nvPr/>
        </p:nvSpPr>
        <p:spPr>
          <a:xfrm>
            <a:off x="839215" y="926785"/>
            <a:ext cx="10513569" cy="1325880"/>
          </a:xfrm>
          <a:prstGeom prst="rect">
            <a:avLst/>
          </a:prstGeom>
          <a:noFill/>
        </p:spPr>
        <p:txBody>
          <a:bodyPr wrap="square">
            <a:normAutofit/>
          </a:bodyPr>
          <a:lstStyle/>
          <a:p>
            <a:pPr>
              <a:lnSpc>
                <a:spcPct val="150000"/>
              </a:lnSpc>
              <a:buNone/>
            </a:pPr>
            <a:r>
              <a:rPr>
                <a:latin typeface="华文中宋"/>
                <a:ea typeface="华文中宋"/>
                <a:cs typeface="华文中宋"/>
              </a:rPr>
              <a:t>b) The Executor then presents the PyQUDA code for the lattice calculation. Enter revision requests and press Enter, or press Enter directly to approve the code. LQCDMaster then submits the job to the compute cluster.</a:t>
            </a:r>
          </a:p>
        </p:txBody>
      </p:sp>
      <p:sp>
        <p:nvSpPr>
          <p:cNvPr id="2" name="灯片编号占位符 1">
            <a:extLst>
              <a:ext uri="{FF2B5EF4-FFF2-40B4-BE49-F238E27FC236}">
                <a16:creationId xmlns:a16="http://schemas.microsoft.com/office/drawing/2014/main" id="{677F192C-DB93-72E5-19D2-76BF6227EA4A}"/>
              </a:ext>
            </a:extLst>
          </p:cNvPr>
          <p:cNvSpPr>
            <a:spLocks noGrp="1"/>
          </p:cNvSpPr>
          <p:nvPr>
            <p:ph type="sldNum" idx="12"/>
          </p:nvPr>
        </p:nvSpPr>
        <p:spPr/>
        <p:txBody>
          <a:bodyPr/>
          <a:lstStyle/>
          <a:p>
            <a:fld id="{80E125C9-FC07-40D1-A692-3FD969ED467D}" type="slidenum">
              <a:rPr/>
              <a:t>9</a:t>
            </a:fld>
            <a:endParaRPr/>
          </a:p>
        </p:txBody>
      </p:sp>
    </p:spTree>
    <p:extLst>
      <p:ext uri="{BB962C8B-B14F-4D97-AF65-F5344CB8AC3E}">
        <p14:creationId xmlns:p14="http://schemas.microsoft.com/office/powerpoint/2010/main" val="3348104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F545A125-6CC0-162E-F454-5EC0F2D2411C}"/>
              </a:ext>
            </a:extLst>
          </p:cNvPr>
          <p:cNvSpPr>
            <a:spLocks noGrp="1"/>
          </p:cNvSpPr>
          <p:nvPr/>
        </p:nvSpPr>
        <p:spPr>
          <a:xfrm>
            <a:off x="3858156" y="167194"/>
            <a:ext cx="4272053" cy="523220"/>
          </a:xfrm>
          <a:prstGeom prst="rect">
            <a:avLst/>
          </a:prstGeom>
          <a:noFill/>
        </p:spPr>
        <p:txBody>
          <a:bodyPr wrap="square">
            <a:normAutofit fontScale="67132" lnSpcReduction="20000"/>
          </a:bodyPr>
          <a:lstStyle/>
          <a:p>
            <a:r>
              <a:rPr sz="2800" dirty="0">
                <a:solidFill>
                  <a:srgbClr val="002060"/>
                </a:solidFill>
                <a:latin typeface="华文中宋"/>
                <a:ea typeface="华文中宋"/>
                <a:cs typeface="华文中宋"/>
              </a:rPr>
              <a:t>Hands-on 4: Wait for the Results</a:t>
            </a:r>
          </a:p>
        </p:txBody>
      </p:sp>
      <p:sp>
        <p:nvSpPr>
          <p:cNvPr id="9" name="文本框 8">
            <a:extLst>
              <a:ext uri="{FF2B5EF4-FFF2-40B4-BE49-F238E27FC236}">
                <a16:creationId xmlns:a16="http://schemas.microsoft.com/office/drawing/2014/main" id="{14D8C2A2-9B34-7A2F-4F86-CBF41AFB9069}"/>
              </a:ext>
            </a:extLst>
          </p:cNvPr>
          <p:cNvSpPr>
            <a:spLocks noGrp="1"/>
          </p:cNvSpPr>
          <p:nvPr/>
        </p:nvSpPr>
        <p:spPr>
          <a:xfrm>
            <a:off x="697700" y="953999"/>
            <a:ext cx="10513569" cy="502920"/>
          </a:xfrm>
          <a:prstGeom prst="rect">
            <a:avLst/>
          </a:prstGeom>
          <a:noFill/>
        </p:spPr>
        <p:txBody>
          <a:bodyPr wrap="square">
            <a:normAutofit/>
          </a:bodyPr>
          <a:lstStyle/>
          <a:p>
            <a:pPr>
              <a:lnSpc>
                <a:spcPct val="150000"/>
              </a:lnSpc>
              <a:buNone/>
            </a:pPr>
            <a:r>
              <a:rPr>
                <a:latin typeface="华文中宋"/>
                <a:ea typeface="华文中宋"/>
                <a:cs typeface="华文中宋"/>
              </a:rPr>
              <a:t>a) After approval, LQCDMaster submits the job and reports its job ID for monitoring.</a:t>
            </a:r>
          </a:p>
        </p:txBody>
      </p:sp>
      <p:pic>
        <p:nvPicPr>
          <p:cNvPr id="14" name="图片 2"/>
          <p:cNvPicPr>
            <a:picLocks noChangeAspect="1"/>
          </p:cNvPicPr>
          <p:nvPr/>
        </p:nvPicPr>
        <p:blipFill>
          <a:blip r:embed="rId3"/>
          <a:stretch>
            <a:fillRect/>
          </a:stretch>
        </p:blipFill>
        <p:spPr>
          <a:xfrm>
            <a:off x="1145077" y="1513144"/>
            <a:ext cx="9618813" cy="994166"/>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sp>
        <p:nvSpPr>
          <p:cNvPr id="6" name="文本框 5">
            <a:extLst>
              <a:ext uri="{FF2B5EF4-FFF2-40B4-BE49-F238E27FC236}">
                <a16:creationId xmlns:a16="http://schemas.microsoft.com/office/drawing/2014/main" id="{94CA088D-3E50-495C-A6D8-1D18787623DD}"/>
              </a:ext>
            </a:extLst>
          </p:cNvPr>
          <p:cNvSpPr>
            <a:spLocks noGrp="1"/>
          </p:cNvSpPr>
          <p:nvPr/>
        </p:nvSpPr>
        <p:spPr>
          <a:xfrm>
            <a:off x="697698" y="2507310"/>
            <a:ext cx="10513569" cy="502920"/>
          </a:xfrm>
          <a:prstGeom prst="rect">
            <a:avLst/>
          </a:prstGeom>
          <a:noFill/>
        </p:spPr>
        <p:txBody>
          <a:bodyPr wrap="square">
            <a:normAutofit/>
          </a:bodyPr>
          <a:lstStyle/>
          <a:p>
            <a:pPr>
              <a:lnSpc>
                <a:spcPct val="150000"/>
              </a:lnSpc>
              <a:buNone/>
            </a:pPr>
            <a:r>
              <a:rPr>
                <a:latin typeface="华文中宋"/>
                <a:ea typeface="华文中宋"/>
                <a:cs typeface="华文中宋"/>
              </a:rPr>
              <a:t>b) When the cluster job finishes, LQCDMaster prints the run log and output path.</a:t>
            </a:r>
          </a:p>
        </p:txBody>
      </p:sp>
      <p:pic>
        <p:nvPicPr>
          <p:cNvPr id="16" name="图片 9"/>
          <p:cNvPicPr>
            <a:picLocks noChangeAspect="1"/>
          </p:cNvPicPr>
          <p:nvPr/>
        </p:nvPicPr>
        <p:blipFill>
          <a:blip r:embed="rId4"/>
          <a:stretch>
            <a:fillRect/>
          </a:stretch>
        </p:blipFill>
        <p:spPr>
          <a:xfrm>
            <a:off x="1693110" y="3233960"/>
            <a:ext cx="8039159" cy="3390925"/>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sp>
        <p:nvSpPr>
          <p:cNvPr id="5" name="灯片编号占位符 4">
            <a:extLst>
              <a:ext uri="{FF2B5EF4-FFF2-40B4-BE49-F238E27FC236}">
                <a16:creationId xmlns:a16="http://schemas.microsoft.com/office/drawing/2014/main" id="{A1D80581-9928-E6AF-3776-749FAEFD3E99}"/>
              </a:ext>
            </a:extLst>
          </p:cNvPr>
          <p:cNvSpPr>
            <a:spLocks noGrp="1"/>
          </p:cNvSpPr>
          <p:nvPr>
            <p:ph type="sldNum" idx="12"/>
          </p:nvPr>
        </p:nvSpPr>
        <p:spPr/>
        <p:txBody>
          <a:bodyPr/>
          <a:lstStyle/>
          <a:p>
            <a:fld id="{80E125C9-FC07-40D1-A692-3FD969ED467D}" type="slidenum">
              <a:rPr/>
              <a:t>10</a:t>
            </a:fld>
            <a:endParaRPr/>
          </a:p>
        </p:txBody>
      </p:sp>
    </p:spTree>
    <p:extLst>
      <p:ext uri="{BB962C8B-B14F-4D97-AF65-F5344CB8AC3E}">
        <p14:creationId xmlns:p14="http://schemas.microsoft.com/office/powerpoint/2010/main" val="2049699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A953A874-0372-704D-653E-A892C49F8CB9}"/>
              </a:ext>
            </a:extLst>
          </p:cNvPr>
          <p:cNvSpPr>
            <a:spLocks noGrp="1"/>
          </p:cNvSpPr>
          <p:nvPr/>
        </p:nvSpPr>
        <p:spPr>
          <a:xfrm>
            <a:off x="4134913" y="181049"/>
            <a:ext cx="3639138" cy="523220"/>
          </a:xfrm>
          <a:prstGeom prst="rect">
            <a:avLst/>
          </a:prstGeom>
          <a:noFill/>
        </p:spPr>
        <p:txBody>
          <a:bodyPr wrap="square">
            <a:normAutofit fontScale="60802" lnSpcReduction="20000"/>
          </a:bodyPr>
          <a:lstStyle/>
          <a:p>
            <a:r>
              <a:rPr sz="2800">
                <a:solidFill>
                  <a:srgbClr val="002060"/>
                </a:solidFill>
                <a:latin typeface="华文中宋"/>
                <a:ea typeface="华文中宋"/>
                <a:cs typeface="华文中宋"/>
              </a:rPr>
              <a:t>Hands-on 5: Inspect the Results</a:t>
            </a:r>
          </a:p>
        </p:txBody>
      </p:sp>
      <p:sp>
        <p:nvSpPr>
          <p:cNvPr id="7" name="文本框 6">
            <a:extLst>
              <a:ext uri="{FF2B5EF4-FFF2-40B4-BE49-F238E27FC236}">
                <a16:creationId xmlns:a16="http://schemas.microsoft.com/office/drawing/2014/main" id="{F9AB7C79-0E15-5F8A-C598-EECC52F20C2A}"/>
              </a:ext>
            </a:extLst>
          </p:cNvPr>
          <p:cNvSpPr>
            <a:spLocks noGrp="1"/>
          </p:cNvSpPr>
          <p:nvPr/>
        </p:nvSpPr>
        <p:spPr>
          <a:xfrm>
            <a:off x="697700" y="953999"/>
            <a:ext cx="11162286" cy="4206240"/>
          </a:xfrm>
          <a:prstGeom prst="rect">
            <a:avLst/>
          </a:prstGeom>
          <a:noFill/>
        </p:spPr>
        <p:txBody>
          <a:bodyPr wrap="square">
            <a:normAutofit/>
          </a:bodyPr>
          <a:lstStyle/>
          <a:p>
            <a:pPr marL="342900" indent="-342900">
              <a:lnSpc>
                <a:spcPct val="150000"/>
              </a:lnSpc>
              <a:buAutoNum type="alphaLcParenR"/>
            </a:pPr>
            <a:r>
              <a:rPr>
                <a:latin typeface="华文中宋"/>
                <a:ea typeface="华文中宋"/>
                <a:cs typeface="华文中宋"/>
              </a:rPr>
              <a:t>Go to your working directory: cd ../</a:t>
            </a:r>
            <a:r>
              <a:rPr>
                <a:solidFill>
                  <a:srgbClr val="FF0000"/>
                </a:solidFill>
                <a:latin typeface="华文中宋"/>
                <a:ea typeface="华文中宋"/>
                <a:cs typeface="华文中宋"/>
              </a:rPr>
              <a:t>Tanjinxin</a:t>
            </a:r>
            <a:r>
              <a:rPr>
                <a:latin typeface="华文中宋"/>
                <a:ea typeface="华文中宋"/>
                <a:cs typeface="华文中宋"/>
              </a:rPr>
              <a:t>/pion2pt/</a:t>
            </a:r>
          </a:p>
          <a:p>
            <a:pPr marL="342900" indent="-342900">
              <a:lnSpc>
                <a:spcPct val="150000"/>
              </a:lnSpc>
              <a:buAutoNum type="alphaLcParenR"/>
            </a:pPr>
            <a:r>
              <a:rPr>
                <a:latin typeface="华文中宋"/>
                <a:ea typeface="华文中宋"/>
                <a:cs typeface="华文中宋"/>
              </a:rPr>
              <a:t>List its contents: ls</a:t>
            </a: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r>
              <a:rPr>
                <a:latin typeface="华文中宋"/>
                <a:ea typeface="华文中宋"/>
                <a:cs typeface="华文中宋"/>
              </a:rPr>
              <a:t>Open the executor directory: cd executor_v1</a:t>
            </a:r>
          </a:p>
          <a:p>
            <a:pPr marL="342900" indent="-342900">
              <a:lnSpc>
                <a:spcPct val="150000"/>
              </a:lnSpc>
              <a:buAutoNum type="alphaLcParenR"/>
            </a:pPr>
            <a:r>
              <a:rPr>
                <a:latin typeface="华文中宋"/>
                <a:ea typeface="华文中宋"/>
                <a:cs typeface="华文中宋"/>
              </a:rPr>
              <a:t>List its contents: ls </a:t>
            </a: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r>
              <a:rPr>
                <a:latin typeface="华文中宋"/>
                <a:ea typeface="华文中宋"/>
                <a:cs typeface="华文中宋"/>
              </a:rPr>
              <a:t>Open the two-point correlator data file: vi pion_two_point_cfg10000.txt</a:t>
            </a:r>
          </a:p>
        </p:txBody>
      </p:sp>
      <p:pic>
        <p:nvPicPr>
          <p:cNvPr id="21" name="图片 8"/>
          <p:cNvPicPr>
            <a:picLocks noChangeAspect="1"/>
          </p:cNvPicPr>
          <p:nvPr/>
        </p:nvPicPr>
        <p:blipFill>
          <a:blip r:embed="rId3"/>
          <a:stretch>
            <a:fillRect/>
          </a:stretch>
        </p:blipFill>
        <p:spPr>
          <a:xfrm>
            <a:off x="2820312" y="1920164"/>
            <a:ext cx="5358048" cy="583550"/>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pic>
        <p:nvPicPr>
          <p:cNvPr id="22" name="图片 11"/>
          <p:cNvPicPr>
            <a:picLocks noChangeAspect="1"/>
          </p:cNvPicPr>
          <p:nvPr/>
        </p:nvPicPr>
        <p:blipFill>
          <a:blip r:embed="rId4"/>
          <a:stretch>
            <a:fillRect/>
          </a:stretch>
        </p:blipFill>
        <p:spPr>
          <a:xfrm>
            <a:off x="1334413" y="3725690"/>
            <a:ext cx="9077391" cy="695330"/>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pic>
        <p:nvPicPr>
          <p:cNvPr id="23" name="图片 13"/>
          <p:cNvPicPr>
            <a:picLocks noChangeAspect="1"/>
          </p:cNvPicPr>
          <p:nvPr/>
        </p:nvPicPr>
        <p:blipFill>
          <a:blip r:embed="rId5"/>
          <a:srcRect b="76097"/>
          <a:stretch>
            <a:fillRect/>
          </a:stretch>
        </p:blipFill>
        <p:spPr>
          <a:xfrm>
            <a:off x="2401211" y="5241436"/>
            <a:ext cx="3838603" cy="1170250"/>
          </a:xfrm>
          <a:prstGeom prst="rect">
            <a:avLst/>
          </a:prstGeom>
          <a:ln w="28575">
            <a:solidFill>
              <a:schemeClr val="accent1">
                <a:lumMod val="60000"/>
                <a:lumOff val="40000"/>
              </a:schemeClr>
            </a:solidFill>
          </a:ln>
          <a:effectLst>
            <a:outerShdw blurRad="50800" dist="38100" dir="2700000" algn="tl" rotWithShape="0">
              <a:prstClr val="black">
                <a:alpha val="40000"/>
              </a:prstClr>
            </a:outerShdw>
          </a:effectLst>
        </p:spPr>
      </p:pic>
      <p:sp>
        <p:nvSpPr>
          <p:cNvPr id="15" name="文本框 14">
            <a:extLst>
              <a:ext uri="{FF2B5EF4-FFF2-40B4-BE49-F238E27FC236}">
                <a16:creationId xmlns:a16="http://schemas.microsoft.com/office/drawing/2014/main" id="{DA38A1B7-2968-E09D-F018-0349C5E952F9}"/>
              </a:ext>
            </a:extLst>
          </p:cNvPr>
          <p:cNvSpPr>
            <a:spLocks noGrp="1"/>
          </p:cNvSpPr>
          <p:nvPr/>
        </p:nvSpPr>
        <p:spPr>
          <a:xfrm>
            <a:off x="3905250" y="6400800"/>
            <a:ext cx="2238375" cy="266700"/>
          </a:xfrm>
          <a:prstGeom prst="rect">
            <a:avLst/>
          </a:prstGeom>
          <a:noFill/>
        </p:spPr>
        <p:txBody>
          <a:bodyPr wrap="square" lIns="9525" tIns="0" rIns="9525" bIns="0" anchor="ctr">
            <a:normAutofit/>
          </a:bodyPr>
          <a:lstStyle/>
          <a:p>
            <a:pPr algn="ctr">
              <a:defRPr sz="1125">
                <a:solidFill>
                  <a:srgbClr val="111111"/>
                </a:solidFill>
                <a:latin typeface="Calibri"/>
                <a:ea typeface="Calibri"/>
                <a:cs typeface="Calibri"/>
              </a:defRPr>
            </a:pPr>
            <a:r>
              <a:rPr sz="1125">
                <a:solidFill>
                  <a:srgbClr val="111111"/>
                </a:solidFill>
                <a:latin typeface="Calibri"/>
                <a:ea typeface="Calibri"/>
                <a:cs typeface="Calibri"/>
              </a:rPr>
              <a:t>(Type :q to exit.)</a:t>
            </a:r>
            <a:endParaRPr>
              <a:latin typeface="华文中宋"/>
              <a:ea typeface="华文中宋"/>
              <a:cs typeface="华文中宋"/>
            </a:endParaRPr>
          </a:p>
        </p:txBody>
      </p:sp>
      <p:sp>
        <p:nvSpPr>
          <p:cNvPr id="4" name="灯片编号占位符 3">
            <a:extLst>
              <a:ext uri="{FF2B5EF4-FFF2-40B4-BE49-F238E27FC236}">
                <a16:creationId xmlns:a16="http://schemas.microsoft.com/office/drawing/2014/main" id="{077DAA8D-79B9-C108-D645-223783CC4093}"/>
              </a:ext>
            </a:extLst>
          </p:cNvPr>
          <p:cNvSpPr>
            <a:spLocks noGrp="1"/>
          </p:cNvSpPr>
          <p:nvPr>
            <p:ph type="sldNum" idx="12"/>
          </p:nvPr>
        </p:nvSpPr>
        <p:spPr/>
        <p:txBody>
          <a:bodyPr/>
          <a:lstStyle/>
          <a:p>
            <a:fld id="{80E125C9-FC07-40D1-A692-3FD969ED467D}" type="slidenum">
              <a:rPr/>
              <a:t>11</a:t>
            </a:fld>
            <a:endParaRPr/>
          </a:p>
        </p:txBody>
      </p:sp>
    </p:spTree>
    <p:extLst>
      <p:ext uri="{BB962C8B-B14F-4D97-AF65-F5344CB8AC3E}">
        <p14:creationId xmlns:p14="http://schemas.microsoft.com/office/powerpoint/2010/main" val="3271031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6ED4637-525C-1EE4-7E31-195E14001721}"/>
              </a:ext>
            </a:extLst>
          </p:cNvPr>
          <p:cNvSpPr>
            <a:spLocks noGrp="1"/>
          </p:cNvSpPr>
          <p:nvPr/>
        </p:nvSpPr>
        <p:spPr>
          <a:xfrm>
            <a:off x="3571110" y="2887058"/>
            <a:ext cx="5049780" cy="769441"/>
          </a:xfrm>
          <a:prstGeom prst="rect">
            <a:avLst/>
          </a:prstGeom>
          <a:noFill/>
        </p:spPr>
        <p:txBody>
          <a:bodyPr wrap="square">
            <a:normAutofit fontScale="71612" lnSpcReduction="20000"/>
          </a:bodyPr>
          <a:lstStyle/>
          <a:p>
            <a:pPr algn="ctr">
              <a:buNone/>
            </a:pPr>
            <a:r>
              <a:rPr sz="4400">
                <a:solidFill>
                  <a:srgbClr val="002060"/>
                </a:solidFill>
                <a:latin typeface="华文中宋"/>
                <a:ea typeface="华文中宋"/>
                <a:cs typeface="华文中宋"/>
              </a:rPr>
              <a:t>Installing LQCDMaster</a:t>
            </a:r>
          </a:p>
        </p:txBody>
      </p:sp>
      <p:sp>
        <p:nvSpPr>
          <p:cNvPr id="3" name="灯片编号占位符 2">
            <a:extLst>
              <a:ext uri="{FF2B5EF4-FFF2-40B4-BE49-F238E27FC236}">
                <a16:creationId xmlns:a16="http://schemas.microsoft.com/office/drawing/2014/main" id="{9A53A58A-1938-B12A-3063-24F040EEC284}"/>
              </a:ext>
            </a:extLst>
          </p:cNvPr>
          <p:cNvSpPr>
            <a:spLocks noGrp="1"/>
          </p:cNvSpPr>
          <p:nvPr>
            <p:ph type="sldNum" idx="12"/>
          </p:nvPr>
        </p:nvSpPr>
        <p:spPr/>
        <p:txBody>
          <a:bodyPr/>
          <a:lstStyle/>
          <a:p>
            <a:fld id="{80E125C9-FC07-40D1-A692-3FD969ED467D}" type="slidenum">
              <a:rPr/>
              <a:t>12</a:t>
            </a:fld>
            <a:endParaRPr/>
          </a:p>
        </p:txBody>
      </p:sp>
    </p:spTree>
    <p:extLst>
      <p:ext uri="{BB962C8B-B14F-4D97-AF65-F5344CB8AC3E}">
        <p14:creationId xmlns:p14="http://schemas.microsoft.com/office/powerpoint/2010/main" val="143721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8FB433E-9E39-9389-75CA-CBCFE9FE51AF}"/>
              </a:ext>
            </a:extLst>
          </p:cNvPr>
          <p:cNvSpPr>
            <a:spLocks noGrp="1"/>
          </p:cNvSpPr>
          <p:nvPr/>
        </p:nvSpPr>
        <p:spPr>
          <a:xfrm>
            <a:off x="697700" y="1246900"/>
            <a:ext cx="11162286" cy="5444760"/>
          </a:xfrm>
          <a:prstGeom prst="rect">
            <a:avLst/>
          </a:prstGeom>
          <a:noFill/>
        </p:spPr>
        <p:txBody>
          <a:bodyPr wrap="square">
            <a:normAutofit/>
          </a:bodyPr>
          <a:lstStyle/>
          <a:p>
            <a:pPr marL="342900" indent="-342900">
              <a:lnSpc>
                <a:spcPct val="150000"/>
              </a:lnSpc>
              <a:buAutoNum type="alphaLcParenR"/>
            </a:pPr>
            <a:r>
              <a:rPr>
                <a:latin typeface="华文中宋"/>
                <a:ea typeface="华文中宋"/>
                <a:cs typeface="华文中宋"/>
              </a:rPr>
              <a:t>With Git installed, run: git clone </a:t>
            </a:r>
            <a:r>
              <a:rPr>
                <a:latin typeface="华文中宋"/>
                <a:ea typeface="华文中宋"/>
                <a:cs typeface="华文中宋"/>
                <a:hlinkClick r:id="rId3"/>
              </a:rPr>
              <a:t>https://github.com/sjtu-sai-agents/LQCD_Master.git</a:t>
            </a: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r>
              <a:rPr>
                <a:latin typeface="华文中宋"/>
                <a:ea typeface="华文中宋"/>
                <a:cs typeface="华文中宋"/>
              </a:rPr>
              <a:t>Wait for the download to finish.</a:t>
            </a: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r>
              <a:rPr>
                <a:latin typeface="华文中宋"/>
                <a:ea typeface="华文中宋"/>
                <a:cs typeface="华文中宋"/>
              </a:rPr>
              <a:t>Create a virtual environment with Conda: conda create -n LQCDMaster_test python=3.9</a:t>
            </a: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r>
              <a:rPr>
                <a:latin typeface="华文中宋"/>
                <a:ea typeface="华文中宋"/>
                <a:cs typeface="华文中宋"/>
              </a:rPr>
              <a:t>Activate the environment: conda activate LQCDMaster_test</a:t>
            </a: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a:p>
            <a:pPr marL="342900" indent="-342900">
              <a:lnSpc>
                <a:spcPct val="150000"/>
              </a:lnSpc>
              <a:buAutoNum type="alphaLcParenR"/>
            </a:pPr>
            <a:endParaRPr>
              <a:latin typeface="华文中宋"/>
              <a:ea typeface="华文中宋"/>
              <a:cs typeface="华文中宋"/>
            </a:endParaRPr>
          </a:p>
        </p:txBody>
      </p:sp>
      <p:pic>
        <p:nvPicPr>
          <p:cNvPr id="30" name="图片 12"/>
          <p:cNvPicPr>
            <a:picLocks noChangeAspect="1"/>
          </p:cNvPicPr>
          <p:nvPr/>
        </p:nvPicPr>
        <p:blipFill>
          <a:blip r:embed="rId4"/>
          <a:stretch>
            <a:fillRect/>
          </a:stretch>
        </p:blipFill>
        <p:spPr>
          <a:xfrm>
            <a:off x="1023422" y="1819246"/>
            <a:ext cx="9147247" cy="267668"/>
          </a:xfrm>
          <a:prstGeom prst="rect">
            <a:avLst/>
          </a:prstGeom>
        </p:spPr>
      </p:pic>
      <p:pic>
        <p:nvPicPr>
          <p:cNvPr id="31" name="图片 16"/>
          <p:cNvPicPr>
            <a:picLocks noChangeAspect="1"/>
          </p:cNvPicPr>
          <p:nvPr/>
        </p:nvPicPr>
        <p:blipFill>
          <a:blip r:embed="rId5"/>
          <a:stretch>
            <a:fillRect/>
          </a:stretch>
        </p:blipFill>
        <p:spPr>
          <a:xfrm>
            <a:off x="1023422" y="2518440"/>
            <a:ext cx="7496230" cy="1457336"/>
          </a:xfrm>
          <a:prstGeom prst="rect">
            <a:avLst/>
          </a:prstGeom>
        </p:spPr>
      </p:pic>
      <p:pic>
        <p:nvPicPr>
          <p:cNvPr id="32" name="图片 18"/>
          <p:cNvPicPr>
            <a:picLocks noChangeAspect="1"/>
          </p:cNvPicPr>
          <p:nvPr/>
        </p:nvPicPr>
        <p:blipFill>
          <a:blip r:embed="rId6"/>
          <a:stretch>
            <a:fillRect/>
          </a:stretch>
        </p:blipFill>
        <p:spPr>
          <a:xfrm>
            <a:off x="1023422" y="4717959"/>
            <a:ext cx="6134145" cy="238127"/>
          </a:xfrm>
          <a:prstGeom prst="rect">
            <a:avLst/>
          </a:prstGeom>
        </p:spPr>
      </p:pic>
      <p:sp>
        <p:nvSpPr>
          <p:cNvPr id="21" name="文本框 20">
            <a:extLst>
              <a:ext uri="{FF2B5EF4-FFF2-40B4-BE49-F238E27FC236}">
                <a16:creationId xmlns:a16="http://schemas.microsoft.com/office/drawing/2014/main" id="{DD60E85E-100E-BD0A-AD48-F1AE14FFD5FF}"/>
              </a:ext>
            </a:extLst>
          </p:cNvPr>
          <p:cNvSpPr>
            <a:spLocks noGrp="1"/>
          </p:cNvSpPr>
          <p:nvPr/>
        </p:nvSpPr>
        <p:spPr>
          <a:xfrm>
            <a:off x="3714750" y="133350"/>
            <a:ext cx="4762500" cy="495300"/>
          </a:xfrm>
          <a:prstGeom prst="rect">
            <a:avLst/>
          </a:prstGeom>
          <a:noFill/>
        </p:spPr>
        <p:txBody>
          <a:bodyPr wrap="square" lIns="19050" tIns="0" rIns="19050" bIns="0" anchor="ctr">
            <a:normAutofit/>
          </a:bodyPr>
          <a:lstStyle/>
          <a:p>
            <a:pPr algn="ctr">
              <a:defRPr sz="2250">
                <a:solidFill>
                  <a:srgbClr val="0B2F6B"/>
                </a:solidFill>
                <a:latin typeface="Calibri"/>
                <a:ea typeface="Calibri"/>
                <a:cs typeface="Calibri"/>
              </a:defRPr>
            </a:pPr>
            <a:r>
              <a:rPr sz="2250">
                <a:solidFill>
                  <a:srgbClr val="0B2F6B"/>
                </a:solidFill>
                <a:latin typeface="Calibri"/>
                <a:ea typeface="Calibri"/>
                <a:cs typeface="Calibri"/>
              </a:rPr>
              <a:t>Installing LQCDMaster</a:t>
            </a:r>
            <a:endParaRPr sz="2800">
              <a:solidFill>
                <a:srgbClr val="002060"/>
              </a:solidFill>
              <a:latin typeface="华文中宋"/>
              <a:ea typeface="华文中宋"/>
              <a:cs typeface="华文中宋"/>
            </a:endParaRPr>
          </a:p>
        </p:txBody>
      </p:sp>
      <p:sp>
        <p:nvSpPr>
          <p:cNvPr id="24" name="文本框 23">
            <a:extLst>
              <a:ext uri="{FF2B5EF4-FFF2-40B4-BE49-F238E27FC236}">
                <a16:creationId xmlns:a16="http://schemas.microsoft.com/office/drawing/2014/main" id="{AAE44FDD-6894-8F5D-BA47-4F2A7C244F61}"/>
              </a:ext>
            </a:extLst>
          </p:cNvPr>
          <p:cNvSpPr>
            <a:spLocks noGrp="1"/>
          </p:cNvSpPr>
          <p:nvPr/>
        </p:nvSpPr>
        <p:spPr>
          <a:xfrm>
            <a:off x="1857091" y="704269"/>
            <a:ext cx="7614585" cy="307777"/>
          </a:xfrm>
          <a:prstGeom prst="rect">
            <a:avLst/>
          </a:prstGeom>
          <a:noFill/>
        </p:spPr>
        <p:txBody>
          <a:bodyPr wrap="square">
            <a:normAutofit/>
          </a:bodyPr>
          <a:lstStyle/>
          <a:p>
            <a:r>
              <a:rPr sz="1400" b="1"/>
              <a:t>Prerequisite: PyQUDA is installed. Repository: https://github.com/CLQCD/PyQUDA.git</a:t>
            </a:r>
          </a:p>
        </p:txBody>
      </p:sp>
      <p:pic>
        <p:nvPicPr>
          <p:cNvPr id="35" name="图片 25"/>
          <p:cNvPicPr>
            <a:picLocks noChangeAspect="1"/>
          </p:cNvPicPr>
          <p:nvPr/>
        </p:nvPicPr>
        <p:blipFill>
          <a:blip r:embed="rId7"/>
          <a:stretch>
            <a:fillRect/>
          </a:stretch>
        </p:blipFill>
        <p:spPr>
          <a:xfrm>
            <a:off x="1023422" y="5532346"/>
            <a:ext cx="5334039" cy="438153"/>
          </a:xfrm>
          <a:prstGeom prst="rect">
            <a:avLst/>
          </a:prstGeom>
        </p:spPr>
      </p:pic>
      <p:sp>
        <p:nvSpPr>
          <p:cNvPr id="2" name="灯片编号占位符 1">
            <a:extLst>
              <a:ext uri="{FF2B5EF4-FFF2-40B4-BE49-F238E27FC236}">
                <a16:creationId xmlns:a16="http://schemas.microsoft.com/office/drawing/2014/main" id="{876229FE-B979-AA65-035B-0E77DFD6E108}"/>
              </a:ext>
            </a:extLst>
          </p:cNvPr>
          <p:cNvSpPr>
            <a:spLocks noGrp="1"/>
          </p:cNvSpPr>
          <p:nvPr>
            <p:ph type="sldNum" idx="12"/>
          </p:nvPr>
        </p:nvSpPr>
        <p:spPr/>
        <p:txBody>
          <a:bodyPr/>
          <a:lstStyle/>
          <a:p>
            <a:fld id="{80E125C9-FC07-40D1-A692-3FD969ED467D}" type="slidenum">
              <a:rPr/>
              <a:t>13</a:t>
            </a:fld>
            <a:endParaRPr/>
          </a:p>
        </p:txBody>
      </p:sp>
    </p:spTree>
    <p:extLst>
      <p:ext uri="{BB962C8B-B14F-4D97-AF65-F5344CB8AC3E}">
        <p14:creationId xmlns:p14="http://schemas.microsoft.com/office/powerpoint/2010/main" val="401943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CA95A2B-D632-55E8-50A8-F15E6029FDD0}"/>
              </a:ext>
            </a:extLst>
          </p:cNvPr>
          <p:cNvSpPr>
            <a:spLocks noGrp="1"/>
          </p:cNvSpPr>
          <p:nvPr/>
        </p:nvSpPr>
        <p:spPr>
          <a:xfrm>
            <a:off x="697700" y="953999"/>
            <a:ext cx="11162286" cy="5860259"/>
          </a:xfrm>
          <a:prstGeom prst="rect">
            <a:avLst/>
          </a:prstGeom>
          <a:noFill/>
        </p:spPr>
        <p:txBody>
          <a:bodyPr wrap="square">
            <a:normAutofit/>
          </a:bodyPr>
          <a:lstStyle/>
          <a:p>
            <a:pPr marL="342900" indent="-342900">
              <a:lnSpc>
                <a:spcPct val="150000"/>
              </a:lnSpc>
              <a:buAutoNum type="alphaLcParenR"/>
            </a:pPr>
            <a:r>
              <a:rPr dirty="0">
                <a:latin typeface="华文中宋"/>
                <a:ea typeface="华文中宋"/>
                <a:cs typeface="华文中宋"/>
              </a:rPr>
              <a:t>Copy .</a:t>
            </a:r>
            <a:r>
              <a:rPr dirty="0" err="1">
                <a:latin typeface="华文中宋"/>
                <a:ea typeface="华文中宋"/>
                <a:cs typeface="华文中宋"/>
              </a:rPr>
              <a:t>env.template</a:t>
            </a:r>
            <a:r>
              <a:rPr dirty="0">
                <a:latin typeface="华文中宋"/>
                <a:ea typeface="华文中宋"/>
                <a:cs typeface="华文中宋"/>
              </a:rPr>
              <a:t> to .env, then enter your API key.</a:t>
            </a: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r>
              <a:rPr dirty="0">
                <a:latin typeface="华文中宋"/>
                <a:ea typeface="华文中宋"/>
                <a:cs typeface="华文中宋"/>
              </a:rPr>
              <a:t>In the </a:t>
            </a:r>
            <a:r>
              <a:rPr dirty="0" err="1">
                <a:latin typeface="华文中宋"/>
                <a:ea typeface="华文中宋"/>
                <a:cs typeface="华文中宋"/>
              </a:rPr>
              <a:t>LQCDMaster</a:t>
            </a:r>
            <a:r>
              <a:rPr dirty="0">
                <a:latin typeface="华文中宋"/>
                <a:ea typeface="华文中宋"/>
                <a:cs typeface="华文中宋"/>
              </a:rPr>
              <a:t> directory, install the dependencies: pip install -r requirements.txt</a:t>
            </a: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r>
              <a:rPr dirty="0">
                <a:latin typeface="华文中宋"/>
                <a:ea typeface="华文中宋"/>
                <a:cs typeface="华文中宋"/>
              </a:rPr>
              <a:t>Edit configs to set the ensemble, gauge path and </a:t>
            </a:r>
            <a:r>
              <a:rPr dirty="0" err="1">
                <a:latin typeface="华文中宋"/>
                <a:ea typeface="华文中宋"/>
                <a:cs typeface="华文中宋"/>
              </a:rPr>
              <a:t>PyQUDA</a:t>
            </a:r>
            <a:r>
              <a:rPr dirty="0">
                <a:latin typeface="华文中宋"/>
                <a:ea typeface="华文中宋"/>
                <a:cs typeface="华文中宋"/>
              </a:rPr>
              <a:t> environment.</a:t>
            </a: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AutoNum type="alphaLcParenR"/>
            </a:pPr>
            <a:endParaRPr dirty="0">
              <a:latin typeface="华文中宋"/>
              <a:ea typeface="华文中宋"/>
              <a:cs typeface="华文中宋"/>
            </a:endParaRPr>
          </a:p>
          <a:p>
            <a:pPr marL="342900" indent="-342900">
              <a:lnSpc>
                <a:spcPct val="150000"/>
              </a:lnSpc>
              <a:buFontTx/>
              <a:buAutoNum type="alphaLcParenR"/>
            </a:pPr>
            <a:r>
              <a:rPr lang="en-US" altLang="zh-CN" dirty="0">
                <a:latin typeface="华文中宋"/>
                <a:ea typeface="华文中宋"/>
              </a:rPr>
              <a:t>Run </a:t>
            </a:r>
            <a:r>
              <a:rPr lang="en-US" altLang="zh-CN" dirty="0" err="1">
                <a:latin typeface="华文中宋"/>
                <a:ea typeface="华文中宋"/>
              </a:rPr>
              <a:t>LQCDMaster</a:t>
            </a:r>
            <a:r>
              <a:rPr lang="en-US" altLang="zh-CN" dirty="0">
                <a:latin typeface="华文中宋"/>
                <a:ea typeface="华文中宋"/>
              </a:rPr>
              <a:t> as shown in the hands-on slides.</a:t>
            </a:r>
            <a:r>
              <a:rPr dirty="0">
                <a:latin typeface="华文中宋"/>
                <a:ea typeface="华文中宋"/>
                <a:cs typeface="华文中宋"/>
              </a:rPr>
              <a:t> </a:t>
            </a:r>
          </a:p>
        </p:txBody>
      </p:sp>
      <p:sp>
        <p:nvSpPr>
          <p:cNvPr id="21" name="文本框 20">
            <a:extLst>
              <a:ext uri="{FF2B5EF4-FFF2-40B4-BE49-F238E27FC236}">
                <a16:creationId xmlns:a16="http://schemas.microsoft.com/office/drawing/2014/main" id="{1721CF5A-D3B5-8FE7-3616-978BBBAAA341}"/>
              </a:ext>
            </a:extLst>
          </p:cNvPr>
          <p:cNvSpPr>
            <a:spLocks noGrp="1"/>
          </p:cNvSpPr>
          <p:nvPr/>
        </p:nvSpPr>
        <p:spPr>
          <a:xfrm>
            <a:off x="3714750" y="133350"/>
            <a:ext cx="4762500" cy="495300"/>
          </a:xfrm>
          <a:prstGeom prst="rect">
            <a:avLst/>
          </a:prstGeom>
          <a:noFill/>
        </p:spPr>
        <p:txBody>
          <a:bodyPr wrap="square" lIns="19050" tIns="0" rIns="19050" bIns="0" anchor="ctr">
            <a:normAutofit/>
          </a:bodyPr>
          <a:lstStyle/>
          <a:p>
            <a:pPr algn="ctr">
              <a:defRPr sz="2250">
                <a:solidFill>
                  <a:srgbClr val="0B2F6B"/>
                </a:solidFill>
                <a:latin typeface="Calibri"/>
                <a:ea typeface="Calibri"/>
                <a:cs typeface="Calibri"/>
              </a:defRPr>
            </a:pPr>
            <a:r>
              <a:rPr sz="2250">
                <a:solidFill>
                  <a:srgbClr val="0B2F6B"/>
                </a:solidFill>
                <a:latin typeface="Calibri"/>
                <a:ea typeface="Calibri"/>
                <a:cs typeface="Calibri"/>
              </a:rPr>
              <a:t>Installing LQCDMaster</a:t>
            </a:r>
            <a:endParaRPr sz="2800">
              <a:solidFill>
                <a:srgbClr val="002060"/>
              </a:solidFill>
              <a:latin typeface="华文中宋"/>
              <a:ea typeface="华文中宋"/>
              <a:cs typeface="华文中宋"/>
            </a:endParaRPr>
          </a:p>
        </p:txBody>
      </p:sp>
      <p:pic>
        <p:nvPicPr>
          <p:cNvPr id="30" name="图片 3"/>
          <p:cNvPicPr>
            <a:picLocks noChangeAspect="1"/>
          </p:cNvPicPr>
          <p:nvPr/>
        </p:nvPicPr>
        <p:blipFill>
          <a:blip r:embed="rId3"/>
          <a:stretch>
            <a:fillRect/>
          </a:stretch>
        </p:blipFill>
        <p:spPr>
          <a:xfrm>
            <a:off x="1155789" y="1391138"/>
            <a:ext cx="3171848" cy="1000132"/>
          </a:xfrm>
          <a:prstGeom prst="rect">
            <a:avLst/>
          </a:prstGeom>
        </p:spPr>
      </p:pic>
      <p:pic>
        <p:nvPicPr>
          <p:cNvPr id="31" name="图片 5"/>
          <p:cNvPicPr>
            <a:picLocks noChangeAspect="1"/>
          </p:cNvPicPr>
          <p:nvPr/>
        </p:nvPicPr>
        <p:blipFill>
          <a:blip r:embed="rId4"/>
          <a:stretch>
            <a:fillRect/>
          </a:stretch>
        </p:blipFill>
        <p:spPr>
          <a:xfrm>
            <a:off x="4554376" y="1647300"/>
            <a:ext cx="2324117" cy="361953"/>
          </a:xfrm>
          <a:prstGeom prst="rect">
            <a:avLst/>
          </a:prstGeom>
        </p:spPr>
      </p:pic>
      <p:pic>
        <p:nvPicPr>
          <p:cNvPr id="32" name="图片 9"/>
          <p:cNvPicPr>
            <a:picLocks noChangeAspect="1"/>
          </p:cNvPicPr>
          <p:nvPr/>
        </p:nvPicPr>
        <p:blipFill>
          <a:blip r:embed="rId5"/>
          <a:stretch>
            <a:fillRect/>
          </a:stretch>
        </p:blipFill>
        <p:spPr>
          <a:xfrm>
            <a:off x="1155789" y="3905769"/>
            <a:ext cx="9515545" cy="1171584"/>
          </a:xfrm>
          <a:prstGeom prst="rect">
            <a:avLst/>
          </a:prstGeom>
        </p:spPr>
      </p:pic>
      <p:pic>
        <p:nvPicPr>
          <p:cNvPr id="33" name="图片 14"/>
          <p:cNvPicPr>
            <a:picLocks noChangeAspect="1"/>
          </p:cNvPicPr>
          <p:nvPr/>
        </p:nvPicPr>
        <p:blipFill>
          <a:blip r:embed="rId6"/>
          <a:srcRect r="21412" b="-8537"/>
          <a:stretch>
            <a:fillRect/>
          </a:stretch>
        </p:blipFill>
        <p:spPr>
          <a:xfrm>
            <a:off x="1155789" y="5210700"/>
            <a:ext cx="9386888" cy="1230244"/>
          </a:xfrm>
          <a:prstGeom prst="rect">
            <a:avLst/>
          </a:prstGeom>
        </p:spPr>
      </p:pic>
      <p:pic>
        <p:nvPicPr>
          <p:cNvPr id="34" name="图片 4"/>
          <p:cNvPicPr>
            <a:picLocks noChangeAspect="1"/>
          </p:cNvPicPr>
          <p:nvPr/>
        </p:nvPicPr>
        <p:blipFill>
          <a:blip r:embed="rId7"/>
          <a:stretch>
            <a:fillRect/>
          </a:stretch>
        </p:blipFill>
        <p:spPr>
          <a:xfrm>
            <a:off x="1155788" y="3110926"/>
            <a:ext cx="10541837" cy="361952"/>
          </a:xfrm>
          <a:prstGeom prst="rect">
            <a:avLst/>
          </a:prstGeom>
        </p:spPr>
      </p:pic>
      <p:sp>
        <p:nvSpPr>
          <p:cNvPr id="2" name="灯片编号占位符 1">
            <a:extLst>
              <a:ext uri="{FF2B5EF4-FFF2-40B4-BE49-F238E27FC236}">
                <a16:creationId xmlns:a16="http://schemas.microsoft.com/office/drawing/2014/main" id="{C23F6A10-69A7-1D2C-96DC-7E6081A96860}"/>
              </a:ext>
            </a:extLst>
          </p:cNvPr>
          <p:cNvSpPr>
            <a:spLocks noGrp="1"/>
          </p:cNvSpPr>
          <p:nvPr>
            <p:ph type="sldNum" idx="12"/>
          </p:nvPr>
        </p:nvSpPr>
        <p:spPr/>
        <p:txBody>
          <a:bodyPr/>
          <a:lstStyle/>
          <a:p>
            <a:fld id="{80E125C9-FC07-40D1-A692-3FD969ED467D}" type="slidenum">
              <a:rPr/>
              <a:t>14</a:t>
            </a:fld>
            <a:endParaRPr/>
          </a:p>
        </p:txBody>
      </p:sp>
      <p:sp>
        <p:nvSpPr>
          <p:cNvPr id="27" name="矩形 26">
            <a:extLst>
              <a:ext uri="{FF2B5EF4-FFF2-40B4-BE49-F238E27FC236}">
                <a16:creationId xmlns:a16="http://schemas.microsoft.com/office/drawing/2014/main" id="{52D71380-4D65-4237-BC4A-7C2A6A62BA22}"/>
              </a:ext>
            </a:extLst>
          </p:cNvPr>
          <p:cNvSpPr>
            <a:spLocks noGrp="1"/>
          </p:cNvSpPr>
          <p:nvPr/>
        </p:nvSpPr>
        <p:spPr>
          <a:xfrm>
            <a:off x="1190625" y="6496050"/>
            <a:ext cx="7429500" cy="257175"/>
          </a:xfrm>
          <a:prstGeom prst="rect">
            <a:avLst/>
          </a:prstGeom>
          <a:noFill/>
          <a:ln w="0">
            <a:noFill/>
          </a:ln>
        </p:spPr>
        <p:txBody>
          <a:bodyPr lIns="9525" tIns="0" rIns="9525" bIns="0" anchor="ctr">
            <a:normAutofit/>
          </a:bodyPr>
          <a:lstStyle/>
          <a:p>
            <a:pPr algn="l">
              <a:defRPr sz="1275">
                <a:solidFill>
                  <a:srgbClr val="111111"/>
                </a:solidFill>
                <a:latin typeface="Calibri"/>
                <a:ea typeface="Calibri"/>
                <a:cs typeface="Calibri"/>
              </a:defRPr>
            </a:pPr>
            <a:endParaRPr dirty="0">
              <a:latin typeface="华文中宋"/>
              <a:ea typeface="华文中宋"/>
            </a:endParaRPr>
          </a:p>
        </p:txBody>
      </p:sp>
    </p:spTree>
    <p:extLst>
      <p:ext uri="{BB962C8B-B14F-4D97-AF65-F5344CB8AC3E}">
        <p14:creationId xmlns:p14="http://schemas.microsoft.com/office/powerpoint/2010/main" val="1457424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28F54249-B0C4-A049-3F64-EBCD195AE813}"/>
              </a:ext>
            </a:extLst>
          </p:cNvPr>
          <p:cNvSpPr>
            <a:spLocks noGrp="1"/>
          </p:cNvSpPr>
          <p:nvPr/>
        </p:nvSpPr>
        <p:spPr>
          <a:xfrm>
            <a:off x="3047405" y="1888517"/>
            <a:ext cx="6097190" cy="2834640"/>
          </a:xfrm>
          <a:prstGeom prst="rect">
            <a:avLst/>
          </a:prstGeom>
          <a:noFill/>
        </p:spPr>
        <p:txBody>
          <a:bodyPr wrap="square">
            <a:normAutofit/>
          </a:bodyPr>
          <a:lstStyle/>
          <a:p>
            <a:pPr algn="ctr">
              <a:buNone/>
            </a:pPr>
            <a:r>
              <a:rPr sz="4400" dirty="0">
                <a:solidFill>
                  <a:srgbClr val="002060"/>
                </a:solidFill>
                <a:latin typeface="华文中宋"/>
                <a:ea typeface="华文中宋"/>
                <a:cs typeface="华文中宋"/>
              </a:rPr>
              <a:t>Advanced Topics</a:t>
            </a:r>
          </a:p>
          <a:p>
            <a:pPr algn="ctr">
              <a:buNone/>
            </a:pPr>
            <a:r>
              <a:rPr sz="4400" dirty="0">
                <a:solidFill>
                  <a:srgbClr val="002060"/>
                </a:solidFill>
                <a:latin typeface="华文中宋"/>
                <a:ea typeface="华文中宋"/>
                <a:cs typeface="华文中宋"/>
              </a:rPr>
              <a:t>Lattice Workflow and Implementation Details</a:t>
            </a:r>
          </a:p>
          <a:p>
            <a:pPr algn="ctr">
              <a:buNone/>
            </a:pPr>
            <a:endParaRPr sz="4800" b="1" dirty="0"/>
          </a:p>
        </p:txBody>
      </p:sp>
      <p:sp>
        <p:nvSpPr>
          <p:cNvPr id="6" name="灯片编号占位符 5">
            <a:extLst>
              <a:ext uri="{FF2B5EF4-FFF2-40B4-BE49-F238E27FC236}">
                <a16:creationId xmlns:a16="http://schemas.microsoft.com/office/drawing/2014/main" id="{EB1EE472-E7B4-FF32-99F6-AB58D0113DF6}"/>
              </a:ext>
            </a:extLst>
          </p:cNvPr>
          <p:cNvSpPr>
            <a:spLocks noGrp="1"/>
          </p:cNvSpPr>
          <p:nvPr>
            <p:ph type="sldNum" idx="12"/>
          </p:nvPr>
        </p:nvSpPr>
        <p:spPr/>
        <p:txBody>
          <a:bodyPr/>
          <a:lstStyle/>
          <a:p>
            <a:fld id="{80E125C9-FC07-40D1-A692-3FD969ED467D}" type="slidenum">
              <a:rPr/>
              <a:t>15</a:t>
            </a:fld>
            <a:endParaRPr/>
          </a:p>
        </p:txBody>
      </p:sp>
    </p:spTree>
    <p:extLst>
      <p:ext uri="{BB962C8B-B14F-4D97-AF65-F5344CB8AC3E}">
        <p14:creationId xmlns:p14="http://schemas.microsoft.com/office/powerpoint/2010/main" val="3818444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B33F942B-456F-1F4A-55F0-4DA35DDDE441}"/>
              </a:ext>
            </a:extLst>
          </p:cNvPr>
          <p:cNvSpPr>
            <a:spLocks noGrp="1"/>
          </p:cNvSpPr>
          <p:nvPr/>
        </p:nvSpPr>
        <p:spPr>
          <a:xfrm>
            <a:off x="1762125" y="95250"/>
            <a:ext cx="8667750" cy="533400"/>
          </a:xfrm>
          <a:prstGeom prst="rect">
            <a:avLst/>
          </a:prstGeom>
          <a:noFill/>
        </p:spPr>
        <p:txBody>
          <a:bodyPr wrap="square" lIns="19050" tIns="0" rIns="19050" bIns="0" anchor="ctr">
            <a:normAutofit/>
          </a:bodyPr>
          <a:lstStyle/>
          <a:p>
            <a:pPr algn="ctr">
              <a:buNone/>
              <a:defRPr sz="2550">
                <a:solidFill>
                  <a:srgbClr val="0B2F6B"/>
                </a:solidFill>
                <a:latin typeface="Calibri"/>
                <a:ea typeface="Calibri"/>
                <a:cs typeface="Calibri"/>
              </a:defRPr>
            </a:pPr>
            <a:r>
              <a:rPr sz="2550">
                <a:solidFill>
                  <a:srgbClr val="0B2F6B"/>
                </a:solidFill>
                <a:latin typeface="Calibri"/>
                <a:ea typeface="Calibri"/>
                <a:cs typeface="Calibri"/>
              </a:rPr>
              <a:t>Autonomous Code Generation with LQCDMaster</a:t>
            </a:r>
          </a:p>
        </p:txBody>
      </p:sp>
      <p:sp>
        <p:nvSpPr>
          <p:cNvPr id="7" name="文本框 6">
            <a:extLst>
              <a:ext uri="{FF2B5EF4-FFF2-40B4-BE49-F238E27FC236}">
                <a16:creationId xmlns:a16="http://schemas.microsoft.com/office/drawing/2014/main" id="{9A7C3F43-87E8-A918-124A-5605AF9AEF74}"/>
              </a:ext>
            </a:extLst>
          </p:cNvPr>
          <p:cNvSpPr>
            <a:spLocks noGrp="1"/>
          </p:cNvSpPr>
          <p:nvPr/>
        </p:nvSpPr>
        <p:spPr>
          <a:xfrm>
            <a:off x="1000125" y="666750"/>
            <a:ext cx="10191750" cy="1000125"/>
          </a:xfrm>
          <a:prstGeom prst="rect">
            <a:avLst/>
          </a:prstGeom>
          <a:noFill/>
        </p:spPr>
        <p:txBody>
          <a:bodyPr wrap="square" lIns="19050" tIns="9525" rIns="19050" bIns="9525" anchor="t">
            <a:normAutofit/>
          </a:bodyPr>
          <a:lstStyle/>
          <a:p>
            <a:pPr algn="l">
              <a:defRPr sz="1200">
                <a:solidFill>
                  <a:srgbClr val="111111"/>
                </a:solidFill>
                <a:latin typeface="Calibri"/>
                <a:ea typeface="Calibri"/>
                <a:cs typeface="Calibri"/>
              </a:defRPr>
            </a:pPr>
            <a:r>
              <a:rPr sz="1200" dirty="0">
                <a:solidFill>
                  <a:srgbClr val="111111"/>
                </a:solidFill>
                <a:latin typeface="Calibri"/>
                <a:ea typeface="Calibri"/>
                <a:cs typeface="Calibri"/>
              </a:rPr>
              <a:t>During execution, </a:t>
            </a:r>
            <a:r>
              <a:rPr sz="1200" dirty="0" err="1">
                <a:solidFill>
                  <a:srgbClr val="111111"/>
                </a:solidFill>
                <a:latin typeface="Calibri"/>
                <a:ea typeface="Calibri"/>
                <a:cs typeface="Calibri"/>
              </a:rPr>
              <a:t>LQCDMaster</a:t>
            </a:r>
            <a:r>
              <a:rPr sz="1200" dirty="0">
                <a:solidFill>
                  <a:srgbClr val="111111"/>
                </a:solidFill>
                <a:latin typeface="Calibri"/>
                <a:ea typeface="Calibri"/>
                <a:cs typeface="Calibri"/>
              </a:rPr>
              <a:t> generates the </a:t>
            </a:r>
            <a:r>
              <a:rPr sz="1200" dirty="0" err="1">
                <a:solidFill>
                  <a:srgbClr val="111111"/>
                </a:solidFill>
                <a:latin typeface="Calibri"/>
                <a:ea typeface="Calibri"/>
                <a:cs typeface="Calibri"/>
              </a:rPr>
              <a:t>PyQUDA</a:t>
            </a:r>
            <a:r>
              <a:rPr sz="1200" dirty="0">
                <a:solidFill>
                  <a:srgbClr val="111111"/>
                </a:solidFill>
                <a:latin typeface="Calibri"/>
                <a:ea typeface="Calibri"/>
                <a:cs typeface="Calibri"/>
              </a:rPr>
              <a:t> code at
/public/home/zhangjialu00/LQCD/Tanjinxin/pion2pt/executor_v1/main.py</a:t>
            </a:r>
          </a:p>
          <a:p>
            <a:pPr algn="l">
              <a:defRPr sz="1200">
                <a:solidFill>
                  <a:srgbClr val="111111"/>
                </a:solidFill>
                <a:latin typeface="Calibri"/>
                <a:ea typeface="Calibri"/>
                <a:cs typeface="Calibri"/>
              </a:defRPr>
            </a:pPr>
            <a:r>
              <a:rPr sz="1200" dirty="0">
                <a:solidFill>
                  <a:srgbClr val="111111"/>
                </a:solidFill>
                <a:latin typeface="Calibri"/>
                <a:ea typeface="Calibri"/>
                <a:cs typeface="Calibri"/>
              </a:rPr>
              <a:t>The script implements the complete workflow for computing the pion two-point correlator:</a:t>
            </a:r>
          </a:p>
        </p:txBody>
      </p:sp>
      <p:pic>
        <p:nvPicPr>
          <p:cNvPr id="29" name="图片 8"/>
          <p:cNvPicPr>
            <a:picLocks noChangeAspect="1"/>
          </p:cNvPicPr>
          <p:nvPr/>
        </p:nvPicPr>
        <p:blipFill>
          <a:blip r:embed="rId3"/>
          <a:stretch>
            <a:fillRect/>
          </a:stretch>
        </p:blipFill>
        <p:spPr>
          <a:xfrm>
            <a:off x="924644" y="1895806"/>
            <a:ext cx="3927632" cy="2530673"/>
          </a:xfrm>
          <a:prstGeom prst="rect">
            <a:avLst/>
          </a:prstGeom>
        </p:spPr>
      </p:pic>
      <p:pic>
        <p:nvPicPr>
          <p:cNvPr id="30" name="图片 10"/>
          <p:cNvPicPr>
            <a:picLocks noChangeAspect="1"/>
          </p:cNvPicPr>
          <p:nvPr/>
        </p:nvPicPr>
        <p:blipFill>
          <a:blip r:embed="rId4"/>
          <a:stretch>
            <a:fillRect/>
          </a:stretch>
        </p:blipFill>
        <p:spPr>
          <a:xfrm>
            <a:off x="6181005" y="2044280"/>
            <a:ext cx="5336382" cy="2291908"/>
          </a:xfrm>
          <a:prstGeom prst="rect">
            <a:avLst/>
          </a:prstGeom>
        </p:spPr>
      </p:pic>
      <p:pic>
        <p:nvPicPr>
          <p:cNvPr id="31" name="图片 12"/>
          <p:cNvPicPr>
            <a:picLocks noChangeAspect="1"/>
          </p:cNvPicPr>
          <p:nvPr/>
        </p:nvPicPr>
        <p:blipFill>
          <a:blip r:embed="rId5"/>
          <a:stretch>
            <a:fillRect/>
          </a:stretch>
        </p:blipFill>
        <p:spPr>
          <a:xfrm>
            <a:off x="3178968" y="5007116"/>
            <a:ext cx="5545859" cy="1762062"/>
          </a:xfrm>
          <a:prstGeom prst="rect">
            <a:avLst/>
          </a:prstGeom>
        </p:spPr>
      </p:pic>
      <p:cxnSp>
        <p:nvCxnSpPr>
          <p:cNvPr id="32" name="直接箭头连接符 14"/>
          <p:cNvCxnSpPr/>
          <p:nvPr/>
        </p:nvCxnSpPr>
        <p:spPr>
          <a:xfrm>
            <a:off x="5064919" y="3161142"/>
            <a:ext cx="995361"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15"/>
          <p:cNvCxnSpPr/>
          <p:nvPr/>
        </p:nvCxnSpPr>
        <p:spPr>
          <a:xfrm flipH="1">
            <a:off x="7400568" y="4415056"/>
            <a:ext cx="323851" cy="51319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1FCF5BBA-C8DD-BB3D-E0D1-A3461A9A725E}"/>
              </a:ext>
            </a:extLst>
          </p:cNvPr>
          <p:cNvSpPr>
            <a:spLocks noGrp="1"/>
          </p:cNvSpPr>
          <p:nvPr/>
        </p:nvSpPr>
        <p:spPr>
          <a:xfrm>
            <a:off x="1190625" y="4429125"/>
            <a:ext cx="3524250" cy="285750"/>
          </a:xfrm>
          <a:prstGeom prst="rect">
            <a:avLst/>
          </a:prstGeom>
          <a:noFill/>
        </p:spPr>
        <p:txBody>
          <a:bodyPr wrap="square" lIns="9525" tIns="0" rIns="9525" bIns="0" anchor="ctr">
            <a:normAutofit/>
          </a:bodyPr>
          <a:lstStyle/>
          <a:p>
            <a:pPr algn="ctr">
              <a:defRPr sz="1125">
                <a:solidFill>
                  <a:srgbClr val="111111"/>
                </a:solidFill>
                <a:latin typeface="Calibri"/>
                <a:ea typeface="Calibri"/>
                <a:cs typeface="Calibri"/>
              </a:defRPr>
            </a:pPr>
            <a:r>
              <a:rPr sz="1125">
                <a:solidFill>
                  <a:srgbClr val="111111"/>
                </a:solidFill>
                <a:latin typeface="Calibri"/>
                <a:ea typeface="Calibri"/>
                <a:cs typeface="Calibri"/>
              </a:rPr>
              <a:t>1. Set ensemble parameters</a:t>
            </a:r>
          </a:p>
        </p:txBody>
      </p:sp>
      <p:sp>
        <p:nvSpPr>
          <p:cNvPr id="20" name="文本框 19">
            <a:extLst>
              <a:ext uri="{FF2B5EF4-FFF2-40B4-BE49-F238E27FC236}">
                <a16:creationId xmlns:a16="http://schemas.microsoft.com/office/drawing/2014/main" id="{AECEF552-D627-35C1-1215-1996417A4823}"/>
              </a:ext>
            </a:extLst>
          </p:cNvPr>
          <p:cNvSpPr>
            <a:spLocks noGrp="1"/>
          </p:cNvSpPr>
          <p:nvPr/>
        </p:nvSpPr>
        <p:spPr>
          <a:xfrm>
            <a:off x="8239125" y="4400550"/>
            <a:ext cx="2190750" cy="400050"/>
          </a:xfrm>
          <a:prstGeom prst="rect">
            <a:avLst/>
          </a:prstGeom>
          <a:noFill/>
        </p:spPr>
        <p:txBody>
          <a:bodyPr wrap="square" lIns="9525" tIns="0" rIns="9525" bIns="0" anchor="ctr">
            <a:normAutofit/>
          </a:bodyPr>
          <a:lstStyle/>
          <a:p>
            <a:pPr algn="ctr">
              <a:defRPr sz="1125">
                <a:solidFill>
                  <a:srgbClr val="111111"/>
                </a:solidFill>
                <a:latin typeface="Calibri"/>
                <a:ea typeface="Calibri"/>
                <a:cs typeface="Calibri"/>
              </a:defRPr>
            </a:pPr>
            <a:r>
              <a:rPr sz="1125">
                <a:solidFill>
                  <a:srgbClr val="111111"/>
                </a:solidFill>
                <a:latin typeface="Calibri"/>
                <a:ea typeface="Calibri"/>
                <a:cs typeface="Calibri"/>
              </a:rPr>
              <a:t>2. Solve the propagator</a:t>
            </a:r>
          </a:p>
        </p:txBody>
      </p:sp>
      <p:sp>
        <p:nvSpPr>
          <p:cNvPr id="22" name="文本框 21">
            <a:extLst>
              <a:ext uri="{FF2B5EF4-FFF2-40B4-BE49-F238E27FC236}">
                <a16:creationId xmlns:a16="http://schemas.microsoft.com/office/drawing/2014/main" id="{8EB033D7-AB0A-884F-55BC-521247B40ED0}"/>
              </a:ext>
            </a:extLst>
          </p:cNvPr>
          <p:cNvSpPr>
            <a:spLocks noGrp="1"/>
          </p:cNvSpPr>
          <p:nvPr/>
        </p:nvSpPr>
        <p:spPr>
          <a:xfrm>
            <a:off x="8858250" y="5905500"/>
            <a:ext cx="2619375" cy="409575"/>
          </a:xfrm>
          <a:prstGeom prst="rect">
            <a:avLst/>
          </a:prstGeom>
          <a:noFill/>
        </p:spPr>
        <p:txBody>
          <a:bodyPr wrap="square" lIns="9525" tIns="0" rIns="9525" bIns="0" anchor="ctr">
            <a:normAutofit/>
          </a:bodyPr>
          <a:lstStyle/>
          <a:p>
            <a:pPr algn="ctr">
              <a:defRPr sz="1125">
                <a:solidFill>
                  <a:srgbClr val="111111"/>
                </a:solidFill>
                <a:latin typeface="Calibri"/>
                <a:ea typeface="Calibri"/>
                <a:cs typeface="Calibri"/>
              </a:defRPr>
            </a:pPr>
            <a:r>
              <a:rPr sz="1125">
                <a:solidFill>
                  <a:srgbClr val="111111"/>
                </a:solidFill>
                <a:latin typeface="Calibri"/>
                <a:ea typeface="Calibri"/>
                <a:cs typeface="Calibri"/>
              </a:rPr>
              <a:t>3. Wick contractions for the 2pt correlator</a:t>
            </a:r>
            <a:endParaRPr>
              <a:latin typeface="华文中宋"/>
              <a:ea typeface="华文中宋"/>
              <a:cs typeface="华文中宋"/>
            </a:endParaRPr>
          </a:p>
        </p:txBody>
      </p:sp>
      <p:sp>
        <p:nvSpPr>
          <p:cNvPr id="23" name="灯片编号占位符 22">
            <a:extLst>
              <a:ext uri="{FF2B5EF4-FFF2-40B4-BE49-F238E27FC236}">
                <a16:creationId xmlns:a16="http://schemas.microsoft.com/office/drawing/2014/main" id="{B75CE5B3-1D99-EFB1-319E-E957AFCDC211}"/>
              </a:ext>
            </a:extLst>
          </p:cNvPr>
          <p:cNvSpPr>
            <a:spLocks noGrp="1"/>
          </p:cNvSpPr>
          <p:nvPr>
            <p:ph type="sldNum" idx="12"/>
          </p:nvPr>
        </p:nvSpPr>
        <p:spPr>
          <a:xfrm>
            <a:off x="9282113" y="6404053"/>
            <a:ext cx="2743200" cy="365125"/>
          </a:xfrm>
        </p:spPr>
        <p:txBody>
          <a:bodyPr/>
          <a:lstStyle/>
          <a:p>
            <a:fld id="{80E125C9-FC07-40D1-A692-3FD969ED467D}" type="slidenum">
              <a:rPr/>
              <a:t>16</a:t>
            </a:fld>
            <a:endParaRPr/>
          </a:p>
        </p:txBody>
      </p:sp>
    </p:spTree>
    <p:extLst>
      <p:ext uri="{BB962C8B-B14F-4D97-AF65-F5344CB8AC3E}">
        <p14:creationId xmlns:p14="http://schemas.microsoft.com/office/powerpoint/2010/main" val="2410475223"/>
      </p:ext>
    </p:extLst>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a:solidFill>
            <a:schemeClr val="phClr"/>
          </a:solidFill>
          <a:prstDash val="solid"/>
        </a:ln>
        <a:ln w="12700">
          <a:solidFill>
            <a:schemeClr val="phClr"/>
          </a:solidFill>
          <a:prstDash val="solid"/>
        </a:ln>
        <a:ln w="12700">
          <a:gradFill>
            <a:gsLst>
              <a:gs pos="0">
                <a:schemeClr val="phClr"/>
              </a:gs>
              <a:gs pos="100000">
                <a:schemeClr val="phClr"/>
              </a:gs>
            </a:gsLst>
            <a:lin ang="2700000" scaled="1"/>
          </a:gradFill>
          <a:prstDash val="solid"/>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gs>
            <a:gs pos="100000">
              <a:schemeClr val="phClr"/>
            </a:gs>
          </a:gsLst>
          <a:lin ang="2700000" scaled="0"/>
        </a:gradFill>
      </a:fillStyleLst>
      <a:lnStyleLst>
        <a:ln w="12700">
          <a:solidFill>
            <a:schemeClr val="phClr"/>
          </a:solidFill>
          <a:prstDash val="solid"/>
        </a:ln>
        <a:ln w="12700">
          <a:solidFill>
            <a:schemeClr val="phClr"/>
          </a:solidFill>
          <a:prstDash val="solid"/>
        </a:ln>
        <a:ln w="12700">
          <a:gradFill>
            <a:gsLst>
              <a:gs pos="0">
                <a:schemeClr val="phClr"/>
              </a:gs>
              <a:gs pos="100000">
                <a:schemeClr val="phClr"/>
              </a:gs>
            </a:gsLst>
            <a:lin ang="2700000" scaled="1"/>
          </a:gradFill>
          <a:prstDash val="solid"/>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801</Words>
  <Application>Microsoft Office PowerPoint</Application>
  <DocSecurity>0</DocSecurity>
  <PresentationFormat>宽屏</PresentationFormat>
  <Paragraphs>130</Paragraphs>
  <Slides>16</Slides>
  <Notes>15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16</vt:i4>
      </vt:variant>
    </vt:vector>
  </HeadingPairs>
  <TitlesOfParts>
    <vt:vector size="22" baseType="lpstr">
      <vt:lpstr>华文中宋</vt:lpstr>
      <vt:lpstr>Arial</vt:lpstr>
      <vt:lpstr>Calibri</vt:lpstr>
      <vt:lpstr>Cambria Math</vt:lpstr>
      <vt:lpstr>Times New Roman</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金鑫 谭</cp:lastModifiedBy>
  <cp:revision>1</cp:revision>
  <dcterms:created xsi:type="dcterms:W3CDTF">2026-09-14T16:20:20Z</dcterms:created>
  <dcterms:modified xsi:type="dcterms:W3CDTF">2026-09-14T18:00:52Z</dcterms:modified>
</cp:coreProperties>
</file>