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sldIdLst>
    <p:sldId id="256" r:id="rId2"/>
    <p:sldId id="257" r:id="rId3"/>
    <p:sldId id="259" r:id="rId4"/>
    <p:sldId id="264" r:id="rId5"/>
    <p:sldId id="262" r:id="rId6"/>
    <p:sldId id="263" r:id="rId7"/>
    <p:sldId id="261" r:id="rId8"/>
    <p:sldId id="260" r:id="rId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AEF713-69A7-4054-A427-D61711D49486}" type="datetimeFigureOut">
              <a:rPr lang="zh-CN" altLang="en-US" smtClean="0"/>
              <a:t>2021/7/13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1D54E5-5185-4B33-BDC9-200AA5355DCD}" type="slidenum">
              <a:rPr lang="zh-CN" altLang="en-US" smtClean="0"/>
              <a:t>‹#›</a:t>
            </a:fld>
            <a:endParaRPr lang="zh-CN" altLang="en-US"/>
          </a:p>
        </p:txBody>
      </p:sp>
    </p:spTree>
    <p:extLst>
      <p:ext uri="{BB962C8B-B14F-4D97-AF65-F5344CB8AC3E}">
        <p14:creationId xmlns:p14="http://schemas.microsoft.com/office/powerpoint/2010/main" val="3590480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471D54E5-5185-4B33-BDC9-200AA5355DCD}" type="slidenum">
              <a:rPr lang="zh-CN" altLang="en-US" smtClean="0"/>
              <a:t>3</a:t>
            </a:fld>
            <a:endParaRPr lang="zh-CN" altLang="en-US"/>
          </a:p>
        </p:txBody>
      </p:sp>
    </p:spTree>
    <p:extLst>
      <p:ext uri="{BB962C8B-B14F-4D97-AF65-F5344CB8AC3E}">
        <p14:creationId xmlns:p14="http://schemas.microsoft.com/office/powerpoint/2010/main" val="1787500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B1DC00A-8BE8-4A35-A50A-319AB984CBEE}"/>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4F231FF5-198D-40A0-8CDA-4DF3CA35CD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D4EDA48A-93DB-4986-A8D7-599D59E3B632}"/>
              </a:ext>
            </a:extLst>
          </p:cNvPr>
          <p:cNvSpPr>
            <a:spLocks noGrp="1"/>
          </p:cNvSpPr>
          <p:nvPr>
            <p:ph type="dt" sz="half" idx="10"/>
          </p:nvPr>
        </p:nvSpPr>
        <p:spPr/>
        <p:txBody>
          <a:bodyPr/>
          <a:lstStyle/>
          <a:p>
            <a:fld id="{C4A3702B-2450-4FAA-AF97-8DD9702B7CD0}" type="datetime1">
              <a:rPr lang="zh-CN" altLang="en-US" smtClean="0"/>
              <a:t>2021/7/13</a:t>
            </a:fld>
            <a:endParaRPr lang="zh-CN" altLang="en-US"/>
          </a:p>
        </p:txBody>
      </p:sp>
      <p:sp>
        <p:nvSpPr>
          <p:cNvPr id="5" name="页脚占位符 4">
            <a:extLst>
              <a:ext uri="{FF2B5EF4-FFF2-40B4-BE49-F238E27FC236}">
                <a16:creationId xmlns:a16="http://schemas.microsoft.com/office/drawing/2014/main" id="{D63D9B00-B507-4A91-B76C-D6D48D8984D0}"/>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542A99C3-8DF2-48D7-852C-E75641318B41}"/>
              </a:ext>
            </a:extLst>
          </p:cNvPr>
          <p:cNvSpPr>
            <a:spLocks noGrp="1"/>
          </p:cNvSpPr>
          <p:nvPr>
            <p:ph type="sldNum" sz="quarter" idx="12"/>
          </p:nvPr>
        </p:nvSpPr>
        <p:spPr/>
        <p:txBody>
          <a:bodyPr/>
          <a:lstStyle/>
          <a:p>
            <a:fld id="{D3BDF781-1766-47A7-BEEE-C0CA571E2904}" type="slidenum">
              <a:rPr lang="zh-CN" altLang="en-US" smtClean="0"/>
              <a:t>‹#›</a:t>
            </a:fld>
            <a:endParaRPr lang="zh-CN" altLang="en-US"/>
          </a:p>
        </p:txBody>
      </p:sp>
    </p:spTree>
    <p:extLst>
      <p:ext uri="{BB962C8B-B14F-4D97-AF65-F5344CB8AC3E}">
        <p14:creationId xmlns:p14="http://schemas.microsoft.com/office/powerpoint/2010/main" val="1330395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9CAEB2A-1BCE-46D2-8910-4A85C627510D}"/>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442D0675-650A-400E-9B08-4F42D7C8EEA9}"/>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B9F28DCD-0190-492A-9DF4-7286D2BF18F8}"/>
              </a:ext>
            </a:extLst>
          </p:cNvPr>
          <p:cNvSpPr>
            <a:spLocks noGrp="1"/>
          </p:cNvSpPr>
          <p:nvPr>
            <p:ph type="dt" sz="half" idx="10"/>
          </p:nvPr>
        </p:nvSpPr>
        <p:spPr/>
        <p:txBody>
          <a:bodyPr/>
          <a:lstStyle/>
          <a:p>
            <a:fld id="{965B6F9B-A861-4C0A-987C-E42AF867F227}" type="datetime1">
              <a:rPr lang="zh-CN" altLang="en-US" smtClean="0"/>
              <a:t>2021/7/13</a:t>
            </a:fld>
            <a:endParaRPr lang="zh-CN" altLang="en-US"/>
          </a:p>
        </p:txBody>
      </p:sp>
      <p:sp>
        <p:nvSpPr>
          <p:cNvPr id="5" name="页脚占位符 4">
            <a:extLst>
              <a:ext uri="{FF2B5EF4-FFF2-40B4-BE49-F238E27FC236}">
                <a16:creationId xmlns:a16="http://schemas.microsoft.com/office/drawing/2014/main" id="{1BC5A5E3-698B-48BE-9416-E0CD82BAC998}"/>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CCE57309-458F-4824-819F-02F72B001A3D}"/>
              </a:ext>
            </a:extLst>
          </p:cNvPr>
          <p:cNvSpPr>
            <a:spLocks noGrp="1"/>
          </p:cNvSpPr>
          <p:nvPr>
            <p:ph type="sldNum" sz="quarter" idx="12"/>
          </p:nvPr>
        </p:nvSpPr>
        <p:spPr/>
        <p:txBody>
          <a:bodyPr/>
          <a:lstStyle/>
          <a:p>
            <a:fld id="{D3BDF781-1766-47A7-BEEE-C0CA571E2904}" type="slidenum">
              <a:rPr lang="zh-CN" altLang="en-US" smtClean="0"/>
              <a:t>‹#›</a:t>
            </a:fld>
            <a:endParaRPr lang="zh-CN" altLang="en-US"/>
          </a:p>
        </p:txBody>
      </p:sp>
    </p:spTree>
    <p:extLst>
      <p:ext uri="{BB962C8B-B14F-4D97-AF65-F5344CB8AC3E}">
        <p14:creationId xmlns:p14="http://schemas.microsoft.com/office/powerpoint/2010/main" val="1631642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C7B11BC1-02F3-4A07-8A3B-27E88E6AD895}"/>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B71B7336-51EB-4696-A0E0-D1B918FCDEDB}"/>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3BFF526-F475-4F71-BF63-AD63E4B6FC79}"/>
              </a:ext>
            </a:extLst>
          </p:cNvPr>
          <p:cNvSpPr>
            <a:spLocks noGrp="1"/>
          </p:cNvSpPr>
          <p:nvPr>
            <p:ph type="dt" sz="half" idx="10"/>
          </p:nvPr>
        </p:nvSpPr>
        <p:spPr/>
        <p:txBody>
          <a:bodyPr/>
          <a:lstStyle/>
          <a:p>
            <a:fld id="{9EA01739-BECC-410B-991E-2910AA52C942}" type="datetime1">
              <a:rPr lang="zh-CN" altLang="en-US" smtClean="0"/>
              <a:t>2021/7/13</a:t>
            </a:fld>
            <a:endParaRPr lang="zh-CN" altLang="en-US"/>
          </a:p>
        </p:txBody>
      </p:sp>
      <p:sp>
        <p:nvSpPr>
          <p:cNvPr id="5" name="页脚占位符 4">
            <a:extLst>
              <a:ext uri="{FF2B5EF4-FFF2-40B4-BE49-F238E27FC236}">
                <a16:creationId xmlns:a16="http://schemas.microsoft.com/office/drawing/2014/main" id="{22E3041C-EAA7-4FF3-A0A4-7C225B241AD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F4E1822-0AD1-4EBA-A7CA-9300AED6FB6F}"/>
              </a:ext>
            </a:extLst>
          </p:cNvPr>
          <p:cNvSpPr>
            <a:spLocks noGrp="1"/>
          </p:cNvSpPr>
          <p:nvPr>
            <p:ph type="sldNum" sz="quarter" idx="12"/>
          </p:nvPr>
        </p:nvSpPr>
        <p:spPr/>
        <p:txBody>
          <a:bodyPr/>
          <a:lstStyle/>
          <a:p>
            <a:fld id="{D3BDF781-1766-47A7-BEEE-C0CA571E2904}" type="slidenum">
              <a:rPr lang="zh-CN" altLang="en-US" smtClean="0"/>
              <a:t>‹#›</a:t>
            </a:fld>
            <a:endParaRPr lang="zh-CN" altLang="en-US"/>
          </a:p>
        </p:txBody>
      </p:sp>
    </p:spTree>
    <p:extLst>
      <p:ext uri="{BB962C8B-B14F-4D97-AF65-F5344CB8AC3E}">
        <p14:creationId xmlns:p14="http://schemas.microsoft.com/office/powerpoint/2010/main" val="765189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0BAD2E4-D988-4F2D-9C26-3B3B107638CF}"/>
              </a:ext>
            </a:extLst>
          </p:cNvPr>
          <p:cNvSpPr>
            <a:spLocks noGrp="1"/>
          </p:cNvSpPr>
          <p:nvPr>
            <p:ph type="title"/>
          </p:nvPr>
        </p:nvSpPr>
        <p:spPr>
          <a:xfrm>
            <a:off x="838200" y="136525"/>
            <a:ext cx="10515600" cy="979272"/>
          </a:xfrm>
        </p:spPr>
        <p:txBody>
          <a:bodyPr/>
          <a:lstStyle/>
          <a:p>
            <a:r>
              <a:rPr lang="zh-CN" altLang="en-US" dirty="0"/>
              <a:t>单击此处编辑母版标题样式</a:t>
            </a:r>
          </a:p>
        </p:txBody>
      </p:sp>
      <p:sp>
        <p:nvSpPr>
          <p:cNvPr id="3" name="内容占位符 2">
            <a:extLst>
              <a:ext uri="{FF2B5EF4-FFF2-40B4-BE49-F238E27FC236}">
                <a16:creationId xmlns:a16="http://schemas.microsoft.com/office/drawing/2014/main" id="{38945A73-435D-43BA-9353-EE2EC2D058C9}"/>
              </a:ext>
            </a:extLst>
          </p:cNvPr>
          <p:cNvSpPr>
            <a:spLocks noGrp="1"/>
          </p:cNvSpPr>
          <p:nvPr>
            <p:ph idx="1"/>
          </p:nvPr>
        </p:nvSpPr>
        <p:spPr>
          <a:xfrm>
            <a:off x="838200" y="1280160"/>
            <a:ext cx="10515600" cy="4896803"/>
          </a:xfrm>
        </p:spPr>
        <p:txBody>
          <a:body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p>
        </p:txBody>
      </p:sp>
      <p:sp>
        <p:nvSpPr>
          <p:cNvPr id="4" name="日期占位符 3">
            <a:extLst>
              <a:ext uri="{FF2B5EF4-FFF2-40B4-BE49-F238E27FC236}">
                <a16:creationId xmlns:a16="http://schemas.microsoft.com/office/drawing/2014/main" id="{DE2A585B-0EDA-44F9-8A11-078088010D7B}"/>
              </a:ext>
            </a:extLst>
          </p:cNvPr>
          <p:cNvSpPr>
            <a:spLocks noGrp="1"/>
          </p:cNvSpPr>
          <p:nvPr>
            <p:ph type="dt" sz="half" idx="10"/>
          </p:nvPr>
        </p:nvSpPr>
        <p:spPr/>
        <p:txBody>
          <a:bodyPr/>
          <a:lstStyle/>
          <a:p>
            <a:fld id="{DDCA2234-348D-4781-82B4-6337FF2CDE4A}" type="datetime1">
              <a:rPr lang="zh-CN" altLang="en-US" smtClean="0"/>
              <a:t>2021/7/13</a:t>
            </a:fld>
            <a:endParaRPr lang="zh-CN" altLang="en-US"/>
          </a:p>
        </p:txBody>
      </p:sp>
      <p:sp>
        <p:nvSpPr>
          <p:cNvPr id="5" name="页脚占位符 4">
            <a:extLst>
              <a:ext uri="{FF2B5EF4-FFF2-40B4-BE49-F238E27FC236}">
                <a16:creationId xmlns:a16="http://schemas.microsoft.com/office/drawing/2014/main" id="{EED17C81-6185-4B71-BC09-2D43B8743DC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F1B21DC-4F6D-4C93-B650-BC035F282BC3}"/>
              </a:ext>
            </a:extLst>
          </p:cNvPr>
          <p:cNvSpPr>
            <a:spLocks noGrp="1"/>
          </p:cNvSpPr>
          <p:nvPr>
            <p:ph type="sldNum" sz="quarter" idx="12"/>
          </p:nvPr>
        </p:nvSpPr>
        <p:spPr/>
        <p:txBody>
          <a:bodyPr/>
          <a:lstStyle/>
          <a:p>
            <a:fld id="{D3BDF781-1766-47A7-BEEE-C0CA571E2904}" type="slidenum">
              <a:rPr lang="zh-CN" altLang="en-US" smtClean="0"/>
              <a:t>‹#›</a:t>
            </a:fld>
            <a:endParaRPr lang="zh-CN" altLang="en-US"/>
          </a:p>
        </p:txBody>
      </p:sp>
    </p:spTree>
    <p:extLst>
      <p:ext uri="{BB962C8B-B14F-4D97-AF65-F5344CB8AC3E}">
        <p14:creationId xmlns:p14="http://schemas.microsoft.com/office/powerpoint/2010/main" val="3675974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498543D-4F90-4492-A254-C115D347DC8F}"/>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34120F62-C713-4177-989F-CDC0BE5442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405BB664-51D2-4357-8ED5-B24511C9D262}"/>
              </a:ext>
            </a:extLst>
          </p:cNvPr>
          <p:cNvSpPr>
            <a:spLocks noGrp="1"/>
          </p:cNvSpPr>
          <p:nvPr>
            <p:ph type="dt" sz="half" idx="10"/>
          </p:nvPr>
        </p:nvSpPr>
        <p:spPr/>
        <p:txBody>
          <a:bodyPr/>
          <a:lstStyle/>
          <a:p>
            <a:fld id="{0566E07B-2A04-4A24-80CC-F9490F106327}" type="datetime1">
              <a:rPr lang="zh-CN" altLang="en-US" smtClean="0"/>
              <a:t>2021/7/13</a:t>
            </a:fld>
            <a:endParaRPr lang="zh-CN" altLang="en-US"/>
          </a:p>
        </p:txBody>
      </p:sp>
      <p:sp>
        <p:nvSpPr>
          <p:cNvPr id="5" name="页脚占位符 4">
            <a:extLst>
              <a:ext uri="{FF2B5EF4-FFF2-40B4-BE49-F238E27FC236}">
                <a16:creationId xmlns:a16="http://schemas.microsoft.com/office/drawing/2014/main" id="{3CEFFD62-474C-4E86-8891-6D0EA6F42AA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D748E98-AD36-474E-8C67-4F330B99CCCC}"/>
              </a:ext>
            </a:extLst>
          </p:cNvPr>
          <p:cNvSpPr>
            <a:spLocks noGrp="1"/>
          </p:cNvSpPr>
          <p:nvPr>
            <p:ph type="sldNum" sz="quarter" idx="12"/>
          </p:nvPr>
        </p:nvSpPr>
        <p:spPr/>
        <p:txBody>
          <a:bodyPr/>
          <a:lstStyle/>
          <a:p>
            <a:fld id="{D3BDF781-1766-47A7-BEEE-C0CA571E2904}" type="slidenum">
              <a:rPr lang="zh-CN" altLang="en-US" smtClean="0"/>
              <a:t>‹#›</a:t>
            </a:fld>
            <a:endParaRPr lang="zh-CN" altLang="en-US"/>
          </a:p>
        </p:txBody>
      </p:sp>
    </p:spTree>
    <p:extLst>
      <p:ext uri="{BB962C8B-B14F-4D97-AF65-F5344CB8AC3E}">
        <p14:creationId xmlns:p14="http://schemas.microsoft.com/office/powerpoint/2010/main" val="1427328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89BA5F5-B18E-43A3-9355-12E9A4C46EAD}"/>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6DCC9B7E-9E43-44CE-A751-D1CFE55AC993}"/>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980CEAF2-F049-47F6-B250-C6CA41F3D47B}"/>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E767FE4B-1CCA-4D27-B3DB-17F115108494}"/>
              </a:ext>
            </a:extLst>
          </p:cNvPr>
          <p:cNvSpPr>
            <a:spLocks noGrp="1"/>
          </p:cNvSpPr>
          <p:nvPr>
            <p:ph type="dt" sz="half" idx="10"/>
          </p:nvPr>
        </p:nvSpPr>
        <p:spPr/>
        <p:txBody>
          <a:bodyPr/>
          <a:lstStyle/>
          <a:p>
            <a:fld id="{49913644-5AB2-4D15-804C-1316D23C00F8}" type="datetime1">
              <a:rPr lang="zh-CN" altLang="en-US" smtClean="0"/>
              <a:t>2021/7/13</a:t>
            </a:fld>
            <a:endParaRPr lang="zh-CN" altLang="en-US"/>
          </a:p>
        </p:txBody>
      </p:sp>
      <p:sp>
        <p:nvSpPr>
          <p:cNvPr id="6" name="页脚占位符 5">
            <a:extLst>
              <a:ext uri="{FF2B5EF4-FFF2-40B4-BE49-F238E27FC236}">
                <a16:creationId xmlns:a16="http://schemas.microsoft.com/office/drawing/2014/main" id="{F5CF1517-BA3D-418E-A282-BD7FB2BDBC24}"/>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82B7362D-7B89-420E-9907-DD85032136A5}"/>
              </a:ext>
            </a:extLst>
          </p:cNvPr>
          <p:cNvSpPr>
            <a:spLocks noGrp="1"/>
          </p:cNvSpPr>
          <p:nvPr>
            <p:ph type="sldNum" sz="quarter" idx="12"/>
          </p:nvPr>
        </p:nvSpPr>
        <p:spPr/>
        <p:txBody>
          <a:bodyPr/>
          <a:lstStyle/>
          <a:p>
            <a:fld id="{D3BDF781-1766-47A7-BEEE-C0CA571E2904}" type="slidenum">
              <a:rPr lang="zh-CN" altLang="en-US" smtClean="0"/>
              <a:t>‹#›</a:t>
            </a:fld>
            <a:endParaRPr lang="zh-CN" altLang="en-US"/>
          </a:p>
        </p:txBody>
      </p:sp>
    </p:spTree>
    <p:extLst>
      <p:ext uri="{BB962C8B-B14F-4D97-AF65-F5344CB8AC3E}">
        <p14:creationId xmlns:p14="http://schemas.microsoft.com/office/powerpoint/2010/main" val="34148102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8BB03DF-4FB3-4E4B-82CB-A99CE121A1A7}"/>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ECC4C5A8-A7F8-402D-9696-F33CFC4A74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91124F51-A980-4AAF-8079-AD98D4386291}"/>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AD5B0246-7D8E-4989-8558-AFE151F7EC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995E07AA-3EAB-4AB3-9A73-3974A76616FF}"/>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4DFA770D-9041-4B85-9F81-BCD75449434B}"/>
              </a:ext>
            </a:extLst>
          </p:cNvPr>
          <p:cNvSpPr>
            <a:spLocks noGrp="1"/>
          </p:cNvSpPr>
          <p:nvPr>
            <p:ph type="dt" sz="half" idx="10"/>
          </p:nvPr>
        </p:nvSpPr>
        <p:spPr/>
        <p:txBody>
          <a:bodyPr/>
          <a:lstStyle/>
          <a:p>
            <a:fld id="{A426534D-1029-4184-AD72-8E3563A5628C}" type="datetime1">
              <a:rPr lang="zh-CN" altLang="en-US" smtClean="0"/>
              <a:t>2021/7/13</a:t>
            </a:fld>
            <a:endParaRPr lang="zh-CN" altLang="en-US"/>
          </a:p>
        </p:txBody>
      </p:sp>
      <p:sp>
        <p:nvSpPr>
          <p:cNvPr id="8" name="页脚占位符 7">
            <a:extLst>
              <a:ext uri="{FF2B5EF4-FFF2-40B4-BE49-F238E27FC236}">
                <a16:creationId xmlns:a16="http://schemas.microsoft.com/office/drawing/2014/main" id="{6E4E3E63-6543-4AF8-9C2E-790C44024D2D}"/>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B3EF4957-4859-418A-9908-BD88D9000715}"/>
              </a:ext>
            </a:extLst>
          </p:cNvPr>
          <p:cNvSpPr>
            <a:spLocks noGrp="1"/>
          </p:cNvSpPr>
          <p:nvPr>
            <p:ph type="sldNum" sz="quarter" idx="12"/>
          </p:nvPr>
        </p:nvSpPr>
        <p:spPr/>
        <p:txBody>
          <a:bodyPr/>
          <a:lstStyle/>
          <a:p>
            <a:fld id="{D3BDF781-1766-47A7-BEEE-C0CA571E2904}" type="slidenum">
              <a:rPr lang="zh-CN" altLang="en-US" smtClean="0"/>
              <a:t>‹#›</a:t>
            </a:fld>
            <a:endParaRPr lang="zh-CN" altLang="en-US"/>
          </a:p>
        </p:txBody>
      </p:sp>
    </p:spTree>
    <p:extLst>
      <p:ext uri="{BB962C8B-B14F-4D97-AF65-F5344CB8AC3E}">
        <p14:creationId xmlns:p14="http://schemas.microsoft.com/office/powerpoint/2010/main" val="2175485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C399C52-B494-4B78-A062-611D85156BC1}"/>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751D34BC-CA1D-4F42-B109-02CE6CB81FF1}"/>
              </a:ext>
            </a:extLst>
          </p:cNvPr>
          <p:cNvSpPr>
            <a:spLocks noGrp="1"/>
          </p:cNvSpPr>
          <p:nvPr>
            <p:ph type="dt" sz="half" idx="10"/>
          </p:nvPr>
        </p:nvSpPr>
        <p:spPr/>
        <p:txBody>
          <a:bodyPr/>
          <a:lstStyle/>
          <a:p>
            <a:fld id="{5530E5C0-BB66-48EA-B63C-12B4DA62CA94}" type="datetime1">
              <a:rPr lang="zh-CN" altLang="en-US" smtClean="0"/>
              <a:t>2021/7/13</a:t>
            </a:fld>
            <a:endParaRPr lang="zh-CN" altLang="en-US"/>
          </a:p>
        </p:txBody>
      </p:sp>
      <p:sp>
        <p:nvSpPr>
          <p:cNvPr id="4" name="页脚占位符 3">
            <a:extLst>
              <a:ext uri="{FF2B5EF4-FFF2-40B4-BE49-F238E27FC236}">
                <a16:creationId xmlns:a16="http://schemas.microsoft.com/office/drawing/2014/main" id="{EEAF27D6-2DBA-412E-8118-9B4355DB582A}"/>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9D46786E-E0D2-4AAD-A9E7-50136C77132E}"/>
              </a:ext>
            </a:extLst>
          </p:cNvPr>
          <p:cNvSpPr>
            <a:spLocks noGrp="1"/>
          </p:cNvSpPr>
          <p:nvPr>
            <p:ph type="sldNum" sz="quarter" idx="12"/>
          </p:nvPr>
        </p:nvSpPr>
        <p:spPr/>
        <p:txBody>
          <a:bodyPr/>
          <a:lstStyle/>
          <a:p>
            <a:fld id="{D3BDF781-1766-47A7-BEEE-C0CA571E2904}" type="slidenum">
              <a:rPr lang="zh-CN" altLang="en-US" smtClean="0"/>
              <a:t>‹#›</a:t>
            </a:fld>
            <a:endParaRPr lang="zh-CN" altLang="en-US"/>
          </a:p>
        </p:txBody>
      </p:sp>
    </p:spTree>
    <p:extLst>
      <p:ext uri="{BB962C8B-B14F-4D97-AF65-F5344CB8AC3E}">
        <p14:creationId xmlns:p14="http://schemas.microsoft.com/office/powerpoint/2010/main" val="3410973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1FF7CBD4-8AC8-4C7F-8DB9-97C09E158EA4}"/>
              </a:ext>
            </a:extLst>
          </p:cNvPr>
          <p:cNvSpPr>
            <a:spLocks noGrp="1"/>
          </p:cNvSpPr>
          <p:nvPr>
            <p:ph type="dt" sz="half" idx="10"/>
          </p:nvPr>
        </p:nvSpPr>
        <p:spPr/>
        <p:txBody>
          <a:bodyPr/>
          <a:lstStyle/>
          <a:p>
            <a:fld id="{D9BD0046-20FD-4BA6-8611-6D84CE38A408}" type="datetime1">
              <a:rPr lang="zh-CN" altLang="en-US" smtClean="0"/>
              <a:t>2021/7/13</a:t>
            </a:fld>
            <a:endParaRPr lang="zh-CN" altLang="en-US"/>
          </a:p>
        </p:txBody>
      </p:sp>
      <p:sp>
        <p:nvSpPr>
          <p:cNvPr id="3" name="页脚占位符 2">
            <a:extLst>
              <a:ext uri="{FF2B5EF4-FFF2-40B4-BE49-F238E27FC236}">
                <a16:creationId xmlns:a16="http://schemas.microsoft.com/office/drawing/2014/main" id="{301DD9F8-FA6A-4519-8DD3-0C2A13A27347}"/>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821B752D-4866-4711-8F4C-D2AFAA95EF00}"/>
              </a:ext>
            </a:extLst>
          </p:cNvPr>
          <p:cNvSpPr>
            <a:spLocks noGrp="1"/>
          </p:cNvSpPr>
          <p:nvPr>
            <p:ph type="sldNum" sz="quarter" idx="12"/>
          </p:nvPr>
        </p:nvSpPr>
        <p:spPr/>
        <p:txBody>
          <a:bodyPr/>
          <a:lstStyle/>
          <a:p>
            <a:fld id="{D3BDF781-1766-47A7-BEEE-C0CA571E2904}" type="slidenum">
              <a:rPr lang="zh-CN" altLang="en-US" smtClean="0"/>
              <a:t>‹#›</a:t>
            </a:fld>
            <a:endParaRPr lang="zh-CN" altLang="en-US"/>
          </a:p>
        </p:txBody>
      </p:sp>
    </p:spTree>
    <p:extLst>
      <p:ext uri="{BB962C8B-B14F-4D97-AF65-F5344CB8AC3E}">
        <p14:creationId xmlns:p14="http://schemas.microsoft.com/office/powerpoint/2010/main" val="3625689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D26B3F8-C091-4302-BC61-540FB6267DD9}"/>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5E1DE69E-D567-4E86-922C-8F9A9B12D6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1EF47665-4EBD-4257-89A3-0C1592F06F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D3970B17-F59F-47E4-BB96-C7B3B2AEEA58}"/>
              </a:ext>
            </a:extLst>
          </p:cNvPr>
          <p:cNvSpPr>
            <a:spLocks noGrp="1"/>
          </p:cNvSpPr>
          <p:nvPr>
            <p:ph type="dt" sz="half" idx="10"/>
          </p:nvPr>
        </p:nvSpPr>
        <p:spPr/>
        <p:txBody>
          <a:bodyPr/>
          <a:lstStyle/>
          <a:p>
            <a:fld id="{7C970565-312B-4D5E-8951-E2529A5BA971}" type="datetime1">
              <a:rPr lang="zh-CN" altLang="en-US" smtClean="0"/>
              <a:t>2021/7/13</a:t>
            </a:fld>
            <a:endParaRPr lang="zh-CN" altLang="en-US"/>
          </a:p>
        </p:txBody>
      </p:sp>
      <p:sp>
        <p:nvSpPr>
          <p:cNvPr id="6" name="页脚占位符 5">
            <a:extLst>
              <a:ext uri="{FF2B5EF4-FFF2-40B4-BE49-F238E27FC236}">
                <a16:creationId xmlns:a16="http://schemas.microsoft.com/office/drawing/2014/main" id="{6E797734-AC29-419A-B448-EE80964C9494}"/>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EBC90131-98F7-4700-A6BF-DF2AE920787D}"/>
              </a:ext>
            </a:extLst>
          </p:cNvPr>
          <p:cNvSpPr>
            <a:spLocks noGrp="1"/>
          </p:cNvSpPr>
          <p:nvPr>
            <p:ph type="sldNum" sz="quarter" idx="12"/>
          </p:nvPr>
        </p:nvSpPr>
        <p:spPr/>
        <p:txBody>
          <a:bodyPr/>
          <a:lstStyle/>
          <a:p>
            <a:fld id="{D3BDF781-1766-47A7-BEEE-C0CA571E2904}" type="slidenum">
              <a:rPr lang="zh-CN" altLang="en-US" smtClean="0"/>
              <a:t>‹#›</a:t>
            </a:fld>
            <a:endParaRPr lang="zh-CN" altLang="en-US"/>
          </a:p>
        </p:txBody>
      </p:sp>
    </p:spTree>
    <p:extLst>
      <p:ext uri="{BB962C8B-B14F-4D97-AF65-F5344CB8AC3E}">
        <p14:creationId xmlns:p14="http://schemas.microsoft.com/office/powerpoint/2010/main" val="567024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D1E2929-A677-4693-904E-F953AC545CB1}"/>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9494C0CF-669E-446A-99DC-3284822EF2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0586162D-362A-4CDA-8B11-AEC533E0DA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4C71A0AD-AEB0-4F07-AE9D-073C2401A73C}"/>
              </a:ext>
            </a:extLst>
          </p:cNvPr>
          <p:cNvSpPr>
            <a:spLocks noGrp="1"/>
          </p:cNvSpPr>
          <p:nvPr>
            <p:ph type="dt" sz="half" idx="10"/>
          </p:nvPr>
        </p:nvSpPr>
        <p:spPr/>
        <p:txBody>
          <a:bodyPr/>
          <a:lstStyle/>
          <a:p>
            <a:fld id="{3C1AD2E2-C5B0-464C-83B3-7734BBB84966}" type="datetime1">
              <a:rPr lang="zh-CN" altLang="en-US" smtClean="0"/>
              <a:t>2021/7/13</a:t>
            </a:fld>
            <a:endParaRPr lang="zh-CN" altLang="en-US"/>
          </a:p>
        </p:txBody>
      </p:sp>
      <p:sp>
        <p:nvSpPr>
          <p:cNvPr id="6" name="页脚占位符 5">
            <a:extLst>
              <a:ext uri="{FF2B5EF4-FFF2-40B4-BE49-F238E27FC236}">
                <a16:creationId xmlns:a16="http://schemas.microsoft.com/office/drawing/2014/main" id="{1FACFD51-7C61-4637-94B1-C823DC5386F7}"/>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8CBC37D7-9195-42AF-BFE2-6E43D7CE9786}"/>
              </a:ext>
            </a:extLst>
          </p:cNvPr>
          <p:cNvSpPr>
            <a:spLocks noGrp="1"/>
          </p:cNvSpPr>
          <p:nvPr>
            <p:ph type="sldNum" sz="quarter" idx="12"/>
          </p:nvPr>
        </p:nvSpPr>
        <p:spPr/>
        <p:txBody>
          <a:bodyPr/>
          <a:lstStyle/>
          <a:p>
            <a:fld id="{D3BDF781-1766-47A7-BEEE-C0CA571E2904}" type="slidenum">
              <a:rPr lang="zh-CN" altLang="en-US" smtClean="0"/>
              <a:t>‹#›</a:t>
            </a:fld>
            <a:endParaRPr lang="zh-CN" altLang="en-US"/>
          </a:p>
        </p:txBody>
      </p:sp>
    </p:spTree>
    <p:extLst>
      <p:ext uri="{BB962C8B-B14F-4D97-AF65-F5344CB8AC3E}">
        <p14:creationId xmlns:p14="http://schemas.microsoft.com/office/powerpoint/2010/main" val="4216134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29CDD677-52F2-4196-8CEB-AB0E0FCA03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DA0F2D97-FC42-4999-8A9B-F66C50738B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0D33D8BC-7AB7-4517-9446-8A34092311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366DC0-6D79-43C2-AD1E-E35EC255D546}" type="datetime1">
              <a:rPr lang="zh-CN" altLang="en-US" smtClean="0"/>
              <a:t>2021/7/13</a:t>
            </a:fld>
            <a:endParaRPr lang="zh-CN" altLang="en-US"/>
          </a:p>
        </p:txBody>
      </p:sp>
      <p:sp>
        <p:nvSpPr>
          <p:cNvPr id="5" name="页脚占位符 4">
            <a:extLst>
              <a:ext uri="{FF2B5EF4-FFF2-40B4-BE49-F238E27FC236}">
                <a16:creationId xmlns:a16="http://schemas.microsoft.com/office/drawing/2014/main" id="{D167994B-2CE8-4804-862A-EB58362F7D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C8AD7C87-EC74-4B6C-8AFE-47883DD577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BDF781-1766-47A7-BEEE-C0CA571E2904}" type="slidenum">
              <a:rPr lang="zh-CN" altLang="en-US" smtClean="0"/>
              <a:t>‹#›</a:t>
            </a:fld>
            <a:endParaRPr lang="zh-CN" altLang="en-US"/>
          </a:p>
        </p:txBody>
      </p:sp>
    </p:spTree>
    <p:extLst>
      <p:ext uri="{BB962C8B-B14F-4D97-AF65-F5344CB8AC3E}">
        <p14:creationId xmlns:p14="http://schemas.microsoft.com/office/powerpoint/2010/main" val="16305289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176A200-16AD-4F5C-B0FA-70A42F278AD9}"/>
              </a:ext>
            </a:extLst>
          </p:cNvPr>
          <p:cNvSpPr>
            <a:spLocks noGrp="1"/>
          </p:cNvSpPr>
          <p:nvPr>
            <p:ph type="ctrTitle"/>
          </p:nvPr>
        </p:nvSpPr>
        <p:spPr/>
        <p:txBody>
          <a:bodyPr/>
          <a:lstStyle/>
          <a:p>
            <a:r>
              <a:rPr lang="en-US" altLang="zh-CN" dirty="0"/>
              <a:t>Jet clustering problems</a:t>
            </a:r>
            <a:endParaRPr lang="zh-CN" altLang="en-US" dirty="0"/>
          </a:p>
        </p:txBody>
      </p:sp>
      <p:sp>
        <p:nvSpPr>
          <p:cNvPr id="3" name="副标题 2">
            <a:extLst>
              <a:ext uri="{FF2B5EF4-FFF2-40B4-BE49-F238E27FC236}">
                <a16:creationId xmlns:a16="http://schemas.microsoft.com/office/drawing/2014/main" id="{077626C3-2412-4EDD-B94D-2F44A311DE6E}"/>
              </a:ext>
            </a:extLst>
          </p:cNvPr>
          <p:cNvSpPr>
            <a:spLocks noGrp="1"/>
          </p:cNvSpPr>
          <p:nvPr>
            <p:ph type="subTitle" idx="1"/>
          </p:nvPr>
        </p:nvSpPr>
        <p:spPr/>
        <p:txBody>
          <a:bodyPr/>
          <a:lstStyle/>
          <a:p>
            <a:r>
              <a:rPr lang="en-US" altLang="zh-CN" dirty="0"/>
              <a:t>Xuliang Zhu</a:t>
            </a:r>
            <a:endParaRPr lang="zh-CN" altLang="en-US" dirty="0"/>
          </a:p>
        </p:txBody>
      </p:sp>
    </p:spTree>
    <p:extLst>
      <p:ext uri="{BB962C8B-B14F-4D97-AF65-F5344CB8AC3E}">
        <p14:creationId xmlns:p14="http://schemas.microsoft.com/office/powerpoint/2010/main" val="3084252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985E8F2-FA6F-49C1-A220-E907B1E49E3B}"/>
              </a:ext>
            </a:extLst>
          </p:cNvPr>
          <p:cNvSpPr>
            <a:spLocks noGrp="1"/>
          </p:cNvSpPr>
          <p:nvPr>
            <p:ph type="title"/>
          </p:nvPr>
        </p:nvSpPr>
        <p:spPr/>
        <p:txBody>
          <a:bodyPr/>
          <a:lstStyle/>
          <a:p>
            <a:r>
              <a:rPr lang="en-US" altLang="zh-CN" dirty="0" err="1"/>
              <a:t>NJets</a:t>
            </a:r>
            <a:r>
              <a:rPr lang="en-US" altLang="zh-CN" dirty="0"/>
              <a:t> in different channels</a:t>
            </a:r>
            <a:endParaRPr lang="zh-CN" altLang="en-US" dirty="0"/>
          </a:p>
        </p:txBody>
      </p:sp>
      <p:sp>
        <p:nvSpPr>
          <p:cNvPr id="3" name="内容占位符 2">
            <a:extLst>
              <a:ext uri="{FF2B5EF4-FFF2-40B4-BE49-F238E27FC236}">
                <a16:creationId xmlns:a16="http://schemas.microsoft.com/office/drawing/2014/main" id="{76DEBBE5-F5CB-403E-981E-9BFDFD600023}"/>
              </a:ext>
            </a:extLst>
          </p:cNvPr>
          <p:cNvSpPr>
            <a:spLocks noGrp="1"/>
          </p:cNvSpPr>
          <p:nvPr>
            <p:ph idx="1"/>
          </p:nvPr>
        </p:nvSpPr>
        <p:spPr/>
        <p:txBody>
          <a:bodyPr/>
          <a:lstStyle/>
          <a:p>
            <a:pPr marL="0" indent="0">
              <a:buNone/>
            </a:pPr>
            <a:r>
              <a:rPr lang="en-US" altLang="zh-CN" dirty="0"/>
              <a:t>Column: H final states</a:t>
            </a:r>
          </a:p>
          <a:p>
            <a:pPr marL="0" indent="0">
              <a:buNone/>
            </a:pPr>
            <a:r>
              <a:rPr lang="en-US" altLang="zh-CN" dirty="0"/>
              <a:t>Rows: Z final states, classify by different number of jets.</a:t>
            </a:r>
            <a:endParaRPr lang="zh-CN" altLang="en-US" dirty="0"/>
          </a:p>
        </p:txBody>
      </p:sp>
      <mc:AlternateContent xmlns:mc="http://schemas.openxmlformats.org/markup-compatibility/2006">
        <mc:Choice xmlns:a14="http://schemas.microsoft.com/office/drawing/2010/main" Requires="a14">
          <p:graphicFrame>
            <p:nvGraphicFramePr>
              <p:cNvPr id="4" name="表格 16">
                <a:extLst>
                  <a:ext uri="{FF2B5EF4-FFF2-40B4-BE49-F238E27FC236}">
                    <a16:creationId xmlns:a16="http://schemas.microsoft.com/office/drawing/2014/main" id="{4FA3D246-1AD6-4827-B327-D0574A82E1E6}"/>
                  </a:ext>
                </a:extLst>
              </p:cNvPr>
              <p:cNvGraphicFramePr>
                <a:graphicFrameLocks noGrp="1"/>
              </p:cNvGraphicFramePr>
              <p:nvPr>
                <p:extLst>
                  <p:ext uri="{D42A27DB-BD31-4B8C-83A1-F6EECF244321}">
                    <p14:modId xmlns:p14="http://schemas.microsoft.com/office/powerpoint/2010/main" val="1497514599"/>
                  </p:ext>
                </p:extLst>
              </p:nvPr>
            </p:nvGraphicFramePr>
            <p:xfrm>
              <a:off x="712734" y="2475705"/>
              <a:ext cx="11126339" cy="3012257"/>
            </p:xfrm>
            <a:graphic>
              <a:graphicData uri="http://schemas.openxmlformats.org/drawingml/2006/table">
                <a:tbl>
                  <a:tblPr firstRow="1" bandRow="1">
                    <a:tableStyleId>{5C22544A-7EE6-4342-B048-85BDC9FD1C3A}</a:tableStyleId>
                  </a:tblPr>
                  <a:tblGrid>
                    <a:gridCol w="3335961">
                      <a:extLst>
                        <a:ext uri="{9D8B030D-6E8A-4147-A177-3AD203B41FA5}">
                          <a16:colId xmlns:a16="http://schemas.microsoft.com/office/drawing/2014/main" val="4052309962"/>
                        </a:ext>
                      </a:extLst>
                    </a:gridCol>
                    <a:gridCol w="3895189">
                      <a:extLst>
                        <a:ext uri="{9D8B030D-6E8A-4147-A177-3AD203B41FA5}">
                          <a16:colId xmlns:a16="http://schemas.microsoft.com/office/drawing/2014/main" val="1960506986"/>
                        </a:ext>
                      </a:extLst>
                    </a:gridCol>
                    <a:gridCol w="3895189">
                      <a:extLst>
                        <a:ext uri="{9D8B030D-6E8A-4147-A177-3AD203B41FA5}">
                          <a16:colId xmlns:a16="http://schemas.microsoft.com/office/drawing/2014/main" val="368618520"/>
                        </a:ext>
                      </a:extLst>
                    </a:gridCol>
                  </a:tblGrid>
                  <a:tr h="719092">
                    <a:tc>
                      <a:txBody>
                        <a:bodyPr/>
                        <a:lstStyle/>
                        <a:p>
                          <a:pPr algn="ctr"/>
                          <a:r>
                            <a:rPr lang="en-US" altLang="zh-CN" dirty="0" err="1"/>
                            <a:t>NJet</a:t>
                          </a:r>
                          <a:endParaRPr lang="zh-CN" altLang="en-US" dirty="0"/>
                        </a:p>
                      </a:txBody>
                      <a:tcPr anchor="ctr"/>
                    </a:tc>
                    <a:tc>
                      <a:txBody>
                        <a:bodyPr/>
                        <a:lstStyle/>
                        <a:p>
                          <a:pPr algn="ctr"/>
                          <a:r>
                            <a:rPr lang="en-US" altLang="zh-CN" sz="1800" b="0" i="0" dirty="0">
                              <a:latin typeface="Cambria Math" panose="02040503050406030204" pitchFamily="18" charset="0"/>
                            </a:rPr>
                            <a:t>Signal</a:t>
                          </a:r>
                        </a:p>
                        <a:p>
                          <a:pPr algn="ctr"/>
                          <a14:m>
                            <m:oMath xmlns:m="http://schemas.openxmlformats.org/officeDocument/2006/math">
                              <m:r>
                                <a:rPr lang="en-US" altLang="zh-CN" sz="1800" b="0" i="1" smtClean="0">
                                  <a:latin typeface="Cambria Math" panose="02040503050406030204" pitchFamily="18" charset="0"/>
                                </a:rPr>
                                <m:t>𝐻</m:t>
                              </m:r>
                              <m:r>
                                <a:rPr lang="en-US" altLang="zh-CN" sz="1800" b="0" i="1" smtClean="0">
                                  <a:latin typeface="Cambria Math" panose="02040503050406030204" pitchFamily="18" charset="0"/>
                                </a:rPr>
                                <m:t>→</m:t>
                              </m:r>
                              <m:sSub>
                                <m:sSubPr>
                                  <m:ctrlPr>
                                    <a:rPr lang="en-US" altLang="zh-CN" sz="1800" b="0" i="1" smtClean="0">
                                      <a:latin typeface="Cambria Math" panose="02040503050406030204" pitchFamily="18" charset="0"/>
                                    </a:rPr>
                                  </m:ctrlPr>
                                </m:sSubPr>
                                <m:e>
                                  <m:r>
                                    <a:rPr lang="en-US" altLang="zh-CN" sz="1800" b="0" i="1" smtClean="0">
                                      <a:latin typeface="Cambria Math" panose="02040503050406030204" pitchFamily="18" charset="0"/>
                                    </a:rPr>
                                    <m:t>h</m:t>
                                  </m:r>
                                </m:e>
                                <m:sub>
                                  <m:r>
                                    <a:rPr lang="en-US" altLang="zh-CN" sz="1800" b="0" i="1" smtClean="0">
                                      <a:latin typeface="Cambria Math" panose="02040503050406030204" pitchFamily="18" charset="0"/>
                                    </a:rPr>
                                    <m:t>1</m:t>
                                  </m:r>
                                </m:sub>
                              </m:sSub>
                              <m:sSub>
                                <m:sSubPr>
                                  <m:ctrlPr>
                                    <a:rPr lang="en-US" altLang="zh-CN" sz="1800" b="0" i="1" smtClean="0">
                                      <a:latin typeface="Cambria Math" panose="02040503050406030204" pitchFamily="18" charset="0"/>
                                    </a:rPr>
                                  </m:ctrlPr>
                                </m:sSubPr>
                                <m:e>
                                  <m:r>
                                    <a:rPr lang="en-US" altLang="zh-CN" sz="1800" b="0" i="1" smtClean="0">
                                      <a:latin typeface="Cambria Math" panose="02040503050406030204" pitchFamily="18" charset="0"/>
                                    </a:rPr>
                                    <m:t>h</m:t>
                                  </m:r>
                                </m:e>
                                <m:sub>
                                  <m:r>
                                    <a:rPr lang="en-US" altLang="zh-CN" sz="1800" b="0" i="1" smtClean="0">
                                      <a:latin typeface="Cambria Math" panose="02040503050406030204" pitchFamily="18" charset="0"/>
                                    </a:rPr>
                                    <m:t>1</m:t>
                                  </m:r>
                                </m:sub>
                              </m:sSub>
                              <m:r>
                                <a:rPr lang="en-US" altLang="zh-CN" sz="1800" b="0" i="1" smtClean="0">
                                  <a:latin typeface="Cambria Math" panose="02040503050406030204" pitchFamily="18" charset="0"/>
                                </a:rPr>
                                <m:t>→</m:t>
                              </m:r>
                              <m:r>
                                <a:rPr lang="en-US" altLang="zh-CN" sz="1800" b="0" i="1" smtClean="0">
                                  <a:latin typeface="Cambria Math" panose="02040503050406030204" pitchFamily="18" charset="0"/>
                                </a:rPr>
                                <m:t>𝑏𝑏𝑏𝑏</m:t>
                              </m:r>
                              <m:r>
                                <a:rPr lang="en-US" altLang="zh-CN" sz="1800" b="0" i="1" smtClean="0">
                                  <a:latin typeface="Cambria Math" panose="02040503050406030204" pitchFamily="18" charset="0"/>
                                </a:rPr>
                                <m:t>→4</m:t>
                              </m:r>
                              <m:r>
                                <a:rPr lang="en-US" altLang="zh-CN" sz="1800" b="0" i="1" smtClean="0">
                                  <a:latin typeface="Cambria Math" panose="02040503050406030204" pitchFamily="18" charset="0"/>
                                </a:rPr>
                                <m:t>𝑗𝑒𝑡𝑠</m:t>
                              </m:r>
                            </m:oMath>
                          </a14:m>
                          <a:r>
                            <a:rPr lang="en-US" altLang="zh-CN" sz="1800" b="0" dirty="0"/>
                            <a:t> </a:t>
                          </a:r>
                          <a:endParaRPr lang="zh-CN" altLang="en-US" dirty="0"/>
                        </a:p>
                      </a:txBody>
                      <a:tcPr anchor="ctr"/>
                    </a:tc>
                    <a:tc>
                      <a:txBody>
                        <a:bodyPr/>
                        <a:lstStyle/>
                        <a:p>
                          <a:pPr algn="ctr"/>
                          <a:r>
                            <a:rPr lang="en-US" altLang="zh-CN" sz="1800" b="0" i="0" dirty="0">
                              <a:latin typeface="Cambria Math" panose="02040503050406030204" pitchFamily="18" charset="0"/>
                            </a:rPr>
                            <a:t>SM background</a:t>
                          </a:r>
                        </a:p>
                        <a:p>
                          <a:pPr algn="ctr"/>
                          <a14:m>
                            <m:oMathPara xmlns:m="http://schemas.openxmlformats.org/officeDocument/2006/math">
                              <m:oMathParaPr>
                                <m:jc m:val="centerGroup"/>
                              </m:oMathParaPr>
                              <m:oMath xmlns:m="http://schemas.openxmlformats.org/officeDocument/2006/math">
                                <m:r>
                                  <a:rPr lang="en-US" altLang="zh-CN" sz="1800" b="0" i="1" smtClean="0">
                                    <a:latin typeface="Cambria Math" panose="02040503050406030204" pitchFamily="18" charset="0"/>
                                  </a:rPr>
                                  <m:t>𝐻</m:t>
                                </m:r>
                                <m:r>
                                  <a:rPr lang="en-US" altLang="zh-CN" sz="1800" b="0" i="1" smtClean="0">
                                    <a:latin typeface="Cambria Math" panose="02040503050406030204" pitchFamily="18" charset="0"/>
                                  </a:rPr>
                                  <m:t>→</m:t>
                                </m:r>
                                <m:r>
                                  <a:rPr lang="en-US" altLang="zh-CN" sz="1800" b="0" i="1" smtClean="0">
                                    <a:latin typeface="Cambria Math" panose="02040503050406030204" pitchFamily="18" charset="0"/>
                                  </a:rPr>
                                  <m:t>𝑏𝑏</m:t>
                                </m:r>
                                <m:r>
                                  <a:rPr lang="en-US" altLang="zh-CN" sz="1800" b="0" i="1" smtClean="0">
                                    <a:latin typeface="Cambria Math" panose="02040503050406030204" pitchFamily="18" charset="0"/>
                                  </a:rPr>
                                  <m:t>→2</m:t>
                                </m:r>
                                <m:r>
                                  <a:rPr lang="en-US" altLang="zh-CN" sz="1800" b="0" i="1" smtClean="0">
                                    <a:latin typeface="Cambria Math" panose="02040503050406030204" pitchFamily="18" charset="0"/>
                                  </a:rPr>
                                  <m:t>𝑗𝑒𝑡𝑠</m:t>
                                </m:r>
                              </m:oMath>
                            </m:oMathPara>
                          </a14:m>
                          <a:endParaRPr lang="zh-CN" altLang="en-US" dirty="0"/>
                        </a:p>
                      </a:txBody>
                      <a:tcPr anchor="ctr"/>
                    </a:tc>
                    <a:extLst>
                      <a:ext uri="{0D108BD9-81ED-4DB2-BD59-A6C34878D82A}">
                        <a16:rowId xmlns:a16="http://schemas.microsoft.com/office/drawing/2014/main" val="1468120277"/>
                      </a:ext>
                    </a:extLst>
                  </a:tr>
                  <a:tr h="72221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altLang="zh-CN" sz="1800" b="0" i="1" dirty="0" smtClean="0">
                                    <a:latin typeface="Cambria Math" panose="02040503050406030204" pitchFamily="18" charset="0"/>
                                  </a:rPr>
                                  <m:t>𝑍</m:t>
                                </m:r>
                                <m:r>
                                  <a:rPr lang="en-US" altLang="zh-CN" sz="1800" b="0" i="1" dirty="0" smtClean="0">
                                    <a:latin typeface="Cambria Math" panose="02040503050406030204" pitchFamily="18" charset="0"/>
                                  </a:rPr>
                                  <m:t>→</m:t>
                                </m:r>
                                <m:r>
                                  <a:rPr lang="en-US" altLang="zh-CN" sz="1800" b="0" i="1" dirty="0" smtClean="0">
                                    <a:latin typeface="Cambria Math" panose="02040503050406030204" pitchFamily="18" charset="0"/>
                                  </a:rPr>
                                  <m:t>𝑒𝑒</m:t>
                                </m:r>
                                <m:r>
                                  <m:rPr>
                                    <m:lit/>
                                  </m:rPr>
                                  <a:rPr lang="en-US" altLang="zh-CN" sz="1800" b="0" i="1" dirty="0" smtClean="0">
                                    <a:latin typeface="Cambria Math" panose="02040503050406030204" pitchFamily="18" charset="0"/>
                                  </a:rPr>
                                  <m:t>/</m:t>
                                </m:r>
                                <m:r>
                                  <a:rPr lang="en-US" altLang="zh-CN" sz="1800" b="0" i="1" dirty="0" smtClean="0">
                                    <a:latin typeface="Cambria Math" panose="02040503050406030204" pitchFamily="18" charset="0"/>
                                  </a:rPr>
                                  <m:t>𝜇𝜇</m:t>
                                </m:r>
                                <m:r>
                                  <m:rPr>
                                    <m:lit/>
                                  </m:rPr>
                                  <a:rPr lang="en-US" altLang="zh-CN" sz="1800" b="0" i="1" dirty="0" smtClean="0">
                                    <a:latin typeface="Cambria Math" panose="02040503050406030204" pitchFamily="18" charset="0"/>
                                  </a:rPr>
                                  <m:t>/</m:t>
                                </m:r>
                                <m:r>
                                  <a:rPr lang="en-US" altLang="zh-CN" sz="1800" b="0" i="1" dirty="0" smtClean="0">
                                    <a:latin typeface="Cambria Math" panose="02040503050406030204" pitchFamily="18" charset="0"/>
                                  </a:rPr>
                                  <m:t>𝜏𝜏</m:t>
                                </m:r>
                                <m:r>
                                  <a:rPr lang="en-US" altLang="zh-CN" sz="1800" b="0" i="1" dirty="0" smtClean="0">
                                    <a:latin typeface="Cambria Math" panose="02040503050406030204" pitchFamily="18" charset="0"/>
                                  </a:rPr>
                                  <m:t>→2 </m:t>
                                </m:r>
                                <m:r>
                                  <a:rPr lang="en-US" altLang="zh-CN" sz="1800" b="0" i="1" dirty="0" smtClean="0">
                                    <a:latin typeface="Cambria Math" panose="02040503050406030204" pitchFamily="18" charset="0"/>
                                  </a:rPr>
                                  <m:t>𝑙𝑒𝑝𝑡𝑜𝑛</m:t>
                                </m:r>
                                <m:r>
                                  <a:rPr lang="en-US" altLang="zh-CN" sz="1800" b="0" i="1" dirty="0" smtClean="0">
                                    <a:latin typeface="Cambria Math" panose="02040503050406030204" pitchFamily="18" charset="0"/>
                                  </a:rPr>
                                  <m:t> </m:t>
                                </m:r>
                                <m:r>
                                  <a:rPr lang="en-US" altLang="zh-CN" sz="1800" b="0" i="1" dirty="0" smtClean="0">
                                    <a:latin typeface="Cambria Math" panose="02040503050406030204" pitchFamily="18" charset="0"/>
                                  </a:rPr>
                                  <m:t>𝑗𝑒𝑡𝑠</m:t>
                                </m:r>
                              </m:oMath>
                            </m:oMathPara>
                          </a14:m>
                          <a:endParaRPr lang="en-US" altLang="zh-CN" sz="1800" b="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800" b="0" dirty="0"/>
                            <a:t>BR=10%</a:t>
                          </a:r>
                        </a:p>
                      </a:txBody>
                      <a:tcPr anchor="ctr"/>
                    </a:tc>
                    <a:tc>
                      <a:txBody>
                        <a:bodyPr/>
                        <a:lstStyle/>
                        <a:p>
                          <a:pPr algn="ctr"/>
                          <a:r>
                            <a:rPr lang="en-US" altLang="zh-CN" dirty="0"/>
                            <a:t>6</a:t>
                          </a:r>
                        </a:p>
                        <a:p>
                          <a:pPr algn="ctr"/>
                          <a:r>
                            <a:rPr lang="en-US" altLang="zh-CN" dirty="0"/>
                            <a:t>Didn’t study yet</a:t>
                          </a:r>
                        </a:p>
                      </a:txBody>
                      <a:tcPr anchor="ctr"/>
                    </a:tc>
                    <a:tc>
                      <a:txBody>
                        <a:bodyPr/>
                        <a:lstStyle/>
                        <a:p>
                          <a:pPr algn="ctr"/>
                          <a:r>
                            <a:rPr lang="en-US" altLang="zh-CN" dirty="0"/>
                            <a:t>4</a:t>
                          </a:r>
                        </a:p>
                        <a:p>
                          <a:pPr algn="ctr"/>
                          <a:r>
                            <a:rPr lang="en-US" altLang="zh-CN" dirty="0"/>
                            <a:t>Events can be all excluded</a:t>
                          </a:r>
                          <a:endParaRPr lang="zh-CN" altLang="en-US" dirty="0"/>
                        </a:p>
                      </a:txBody>
                      <a:tcPr anchor="ctr"/>
                    </a:tc>
                    <a:extLst>
                      <a:ext uri="{0D108BD9-81ED-4DB2-BD59-A6C34878D82A}">
                        <a16:rowId xmlns:a16="http://schemas.microsoft.com/office/drawing/2014/main" val="2047284147"/>
                      </a:ext>
                    </a:extLst>
                  </a:tr>
                  <a:tr h="74642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altLang="zh-CN" sz="1800" b="0" i="1" smtClean="0">
                                    <a:latin typeface="Cambria Math" panose="02040503050406030204" pitchFamily="18" charset="0"/>
                                  </a:rPr>
                                  <m:t>𝑍</m:t>
                                </m:r>
                                <m:r>
                                  <a:rPr lang="en-US" altLang="zh-CN" sz="1800" b="0" i="1" smtClean="0">
                                    <a:latin typeface="Cambria Math" panose="02040503050406030204" pitchFamily="18" charset="0"/>
                                  </a:rPr>
                                  <m:t>→</m:t>
                                </m:r>
                                <m:r>
                                  <a:rPr lang="en-US" altLang="zh-CN" sz="1800" b="0" i="1" smtClean="0">
                                    <a:latin typeface="Cambria Math" panose="02040503050406030204" pitchFamily="18" charset="0"/>
                                  </a:rPr>
                                  <m:t>𝑖𝑛𝑣𝑖𝑠𝑖𝑏𝑙𝑒</m:t>
                                </m:r>
                              </m:oMath>
                            </m:oMathPara>
                          </a14:m>
                          <a:endParaRPr lang="en-US" altLang="zh-CN" sz="1800" b="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800" b="0" dirty="0"/>
                            <a:t>BR=20%</a:t>
                          </a:r>
                        </a:p>
                      </a:txBody>
                      <a:tcPr anchor="ctr"/>
                    </a:tc>
                    <a:tc>
                      <a:txBody>
                        <a:bodyPr/>
                        <a:lstStyle/>
                        <a:p>
                          <a:pPr algn="ctr"/>
                          <a:r>
                            <a:rPr lang="en-US" altLang="zh-CN" dirty="0"/>
                            <a:t>4</a:t>
                          </a:r>
                        </a:p>
                        <a:p>
                          <a:pPr algn="ctr"/>
                          <a:r>
                            <a:rPr lang="en-US" altLang="zh-CN" dirty="0"/>
                            <a:t>ok</a:t>
                          </a:r>
                          <a:endParaRPr lang="zh-CN" altLang="en-US" dirty="0"/>
                        </a:p>
                      </a:txBody>
                      <a:tcPr anchor="ctr"/>
                    </a:tc>
                    <a:tc>
                      <a:txBody>
                        <a:bodyPr/>
                        <a:lstStyle/>
                        <a:p>
                          <a:pPr algn="ctr"/>
                          <a:r>
                            <a:rPr lang="en-US" altLang="zh-CN" dirty="0"/>
                            <a:t>2</a:t>
                          </a:r>
                        </a:p>
                        <a:p>
                          <a:pPr algn="ctr"/>
                          <a:r>
                            <a:rPr lang="en-US" altLang="zh-CN" dirty="0"/>
                            <a:t>Still have 0.7% events left</a:t>
                          </a:r>
                          <a:endParaRPr lang="zh-CN" altLang="en-US" dirty="0"/>
                        </a:p>
                      </a:txBody>
                      <a:tcPr anchor="ctr"/>
                    </a:tc>
                    <a:extLst>
                      <a:ext uri="{0D108BD9-81ED-4DB2-BD59-A6C34878D82A}">
                        <a16:rowId xmlns:a16="http://schemas.microsoft.com/office/drawing/2014/main" val="1276433261"/>
                      </a:ext>
                    </a:extLst>
                  </a:tr>
                  <a:tr h="82452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altLang="zh-CN" sz="1800" b="0" i="1" smtClean="0">
                                    <a:latin typeface="Cambria Math" panose="02040503050406030204" pitchFamily="18" charset="0"/>
                                  </a:rPr>
                                  <m:t>𝑍</m:t>
                                </m:r>
                                <m:r>
                                  <a:rPr lang="en-US" altLang="zh-CN" sz="1800" b="0" i="1" smtClean="0">
                                    <a:latin typeface="Cambria Math" panose="02040503050406030204" pitchFamily="18" charset="0"/>
                                  </a:rPr>
                                  <m:t>→</m:t>
                                </m:r>
                                <m:r>
                                  <a:rPr lang="en-US" altLang="zh-CN" sz="1800" b="0" i="1" smtClean="0">
                                    <a:latin typeface="Cambria Math" panose="02040503050406030204" pitchFamily="18" charset="0"/>
                                  </a:rPr>
                                  <m:t>h𝑎𝑑𝑟𝑜𝑛𝑠</m:t>
                                </m:r>
                                <m:r>
                                  <a:rPr lang="en-US" altLang="zh-CN" sz="1800" b="0" i="1" smtClean="0">
                                    <a:latin typeface="Cambria Math" panose="02040503050406030204" pitchFamily="18" charset="0"/>
                                  </a:rPr>
                                  <m:t>→2</m:t>
                                </m:r>
                                <m:r>
                                  <a:rPr lang="en-US" altLang="zh-CN" sz="1800" b="0" i="1" smtClean="0">
                                    <a:latin typeface="Cambria Math" panose="02040503050406030204" pitchFamily="18" charset="0"/>
                                  </a:rPr>
                                  <m:t>𝑗𝑒𝑡𝑠</m:t>
                                </m:r>
                              </m:oMath>
                            </m:oMathPara>
                          </a14:m>
                          <a:endParaRPr lang="en-US" altLang="zh-CN" sz="1800" b="0" dirty="0"/>
                        </a:p>
                        <a:p>
                          <a:pPr algn="ctr"/>
                          <a:r>
                            <a:rPr lang="en-US" altLang="zh-CN" dirty="0"/>
                            <a:t>BR=70%</a:t>
                          </a:r>
                          <a:endParaRPr lang="zh-CN" altLang="en-US" dirty="0"/>
                        </a:p>
                      </a:txBody>
                      <a:tcPr anchor="ctr"/>
                    </a:tc>
                    <a:tc>
                      <a:txBody>
                        <a:bodyPr/>
                        <a:lstStyle/>
                        <a:p>
                          <a:pPr algn="ctr"/>
                          <a:r>
                            <a:rPr lang="en-US" altLang="zh-CN" dirty="0"/>
                            <a:t>6</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dirty="0"/>
                            <a:t>Difficult</a:t>
                          </a:r>
                          <a:r>
                            <a:rPr lang="en-US" altLang="zh-CN" baseline="0" dirty="0"/>
                            <a:t> to </a:t>
                          </a:r>
                          <a:r>
                            <a:rPr lang="en-US" altLang="zh-CN" dirty="0"/>
                            <a:t>reconstruct </a:t>
                          </a:r>
                          <a14:m>
                            <m:oMath xmlns:m="http://schemas.openxmlformats.org/officeDocument/2006/math">
                              <m:sSub>
                                <m:sSubPr>
                                  <m:ctrlPr>
                                    <a:rPr lang="en-US" altLang="zh-CN" b="0" i="1" smtClean="0">
                                      <a:latin typeface="Cambria Math" panose="02040503050406030204" pitchFamily="18" charset="0"/>
                                    </a:rPr>
                                  </m:ctrlPr>
                                </m:sSubPr>
                                <m:e>
                                  <m:r>
                                    <a:rPr lang="en-US" altLang="zh-CN" b="0" i="1" smtClean="0">
                                      <a:latin typeface="Cambria Math" panose="02040503050406030204" pitchFamily="18" charset="0"/>
                                    </a:rPr>
                                    <m:t>𝑚</m:t>
                                  </m:r>
                                </m:e>
                                <m:sub>
                                  <m:r>
                                    <a:rPr lang="en-US" altLang="zh-CN" b="0" i="1" smtClean="0">
                                      <a:latin typeface="Cambria Math" panose="02040503050406030204" pitchFamily="18" charset="0"/>
                                    </a:rPr>
                                    <m:t>𝑍</m:t>
                                  </m:r>
                                </m:sub>
                              </m:sSub>
                            </m:oMath>
                          </a14:m>
                          <a:r>
                            <a:rPr lang="en-US" altLang="zh-CN" dirty="0"/>
                            <a:t> and </a:t>
                          </a:r>
                          <a14:m>
                            <m:oMath xmlns:m="http://schemas.openxmlformats.org/officeDocument/2006/math">
                              <m:sSub>
                                <m:sSubPr>
                                  <m:ctrlPr>
                                    <a:rPr lang="en-US" altLang="zh-CN" b="0" i="1" smtClean="0">
                                      <a:latin typeface="Cambria Math" panose="02040503050406030204" pitchFamily="18" charset="0"/>
                                    </a:rPr>
                                  </m:ctrlPr>
                                </m:sSubPr>
                                <m:e>
                                  <m:r>
                                    <a:rPr lang="en-US" altLang="zh-CN" b="0" i="1" smtClean="0">
                                      <a:latin typeface="Cambria Math" panose="02040503050406030204" pitchFamily="18" charset="0"/>
                                    </a:rPr>
                                    <m:t>𝑚</m:t>
                                  </m:r>
                                </m:e>
                                <m:sub>
                                  <m:r>
                                    <a:rPr lang="en-US" altLang="zh-CN" b="0" i="1" smtClean="0">
                                      <a:latin typeface="Cambria Math" panose="02040503050406030204" pitchFamily="18" charset="0"/>
                                    </a:rPr>
                                    <m:t>h</m:t>
                                  </m:r>
                                  <m:r>
                                    <a:rPr lang="en-US" altLang="zh-CN" b="0" i="1" smtClean="0">
                                      <a:latin typeface="Cambria Math" panose="02040503050406030204" pitchFamily="18" charset="0"/>
                                    </a:rPr>
                                    <m:t>1</m:t>
                                  </m:r>
                                </m:sub>
                              </m:sSub>
                            </m:oMath>
                          </a14:m>
                          <a:r>
                            <a:rPr lang="en-US" altLang="zh-CN" b="0" dirty="0"/>
                            <a:t>?</a:t>
                          </a:r>
                        </a:p>
                      </a:txBody>
                      <a:tcPr anchor="ctr"/>
                    </a:tc>
                    <a:tc>
                      <a:txBody>
                        <a:bodyPr/>
                        <a:lstStyle/>
                        <a:p>
                          <a:pPr algn="ctr"/>
                          <a:r>
                            <a:rPr lang="en-US" altLang="zh-CN" dirty="0"/>
                            <a:t>4</a:t>
                          </a:r>
                        </a:p>
                        <a:p>
                          <a:pPr algn="ctr"/>
                          <a:r>
                            <a:rPr lang="en-US" altLang="zh-CN" dirty="0"/>
                            <a:t>See page 3</a:t>
                          </a:r>
                          <a:endParaRPr lang="zh-CN" altLang="en-US" dirty="0"/>
                        </a:p>
                      </a:txBody>
                      <a:tcPr anchor="ctr"/>
                    </a:tc>
                    <a:extLst>
                      <a:ext uri="{0D108BD9-81ED-4DB2-BD59-A6C34878D82A}">
                        <a16:rowId xmlns:a16="http://schemas.microsoft.com/office/drawing/2014/main" val="1761142366"/>
                      </a:ext>
                    </a:extLst>
                  </a:tr>
                </a:tbl>
              </a:graphicData>
            </a:graphic>
          </p:graphicFrame>
        </mc:Choice>
        <mc:Fallback>
          <p:graphicFrame>
            <p:nvGraphicFramePr>
              <p:cNvPr id="4" name="表格 16">
                <a:extLst>
                  <a:ext uri="{FF2B5EF4-FFF2-40B4-BE49-F238E27FC236}">
                    <a16:creationId xmlns:a16="http://schemas.microsoft.com/office/drawing/2014/main" id="{4FA3D246-1AD6-4827-B327-D0574A82E1E6}"/>
                  </a:ext>
                </a:extLst>
              </p:cNvPr>
              <p:cNvGraphicFramePr>
                <a:graphicFrameLocks noGrp="1"/>
              </p:cNvGraphicFramePr>
              <p:nvPr>
                <p:extLst>
                  <p:ext uri="{D42A27DB-BD31-4B8C-83A1-F6EECF244321}">
                    <p14:modId xmlns:p14="http://schemas.microsoft.com/office/powerpoint/2010/main" val="1497514599"/>
                  </p:ext>
                </p:extLst>
              </p:nvPr>
            </p:nvGraphicFramePr>
            <p:xfrm>
              <a:off x="712734" y="2475705"/>
              <a:ext cx="11126339" cy="3012257"/>
            </p:xfrm>
            <a:graphic>
              <a:graphicData uri="http://schemas.openxmlformats.org/drawingml/2006/table">
                <a:tbl>
                  <a:tblPr firstRow="1" bandRow="1">
                    <a:tableStyleId>{5C22544A-7EE6-4342-B048-85BDC9FD1C3A}</a:tableStyleId>
                  </a:tblPr>
                  <a:tblGrid>
                    <a:gridCol w="3335961">
                      <a:extLst>
                        <a:ext uri="{9D8B030D-6E8A-4147-A177-3AD203B41FA5}">
                          <a16:colId xmlns:a16="http://schemas.microsoft.com/office/drawing/2014/main" val="4052309962"/>
                        </a:ext>
                      </a:extLst>
                    </a:gridCol>
                    <a:gridCol w="3895189">
                      <a:extLst>
                        <a:ext uri="{9D8B030D-6E8A-4147-A177-3AD203B41FA5}">
                          <a16:colId xmlns:a16="http://schemas.microsoft.com/office/drawing/2014/main" val="1960506986"/>
                        </a:ext>
                      </a:extLst>
                    </a:gridCol>
                    <a:gridCol w="3895189">
                      <a:extLst>
                        <a:ext uri="{9D8B030D-6E8A-4147-A177-3AD203B41FA5}">
                          <a16:colId xmlns:a16="http://schemas.microsoft.com/office/drawing/2014/main" val="368618520"/>
                        </a:ext>
                      </a:extLst>
                    </a:gridCol>
                  </a:tblGrid>
                  <a:tr h="719092">
                    <a:tc>
                      <a:txBody>
                        <a:bodyPr/>
                        <a:lstStyle/>
                        <a:p>
                          <a:pPr algn="ctr"/>
                          <a:r>
                            <a:rPr lang="en-US" altLang="zh-CN" dirty="0" err="1"/>
                            <a:t>NJet</a:t>
                          </a:r>
                          <a:endParaRPr lang="zh-CN" altLang="en-US" dirty="0"/>
                        </a:p>
                      </a:txBody>
                      <a:tcPr anchor="ctr"/>
                    </a:tc>
                    <a:tc>
                      <a:txBody>
                        <a:bodyPr/>
                        <a:lstStyle/>
                        <a:p>
                          <a:endParaRPr lang="zh-CN"/>
                        </a:p>
                      </a:txBody>
                      <a:tcPr anchor="ctr">
                        <a:blipFill>
                          <a:blip r:embed="rId2"/>
                          <a:stretch>
                            <a:fillRect l="-85915" t="-847" r="-100782" b="-321186"/>
                          </a:stretch>
                        </a:blipFill>
                      </a:tcPr>
                    </a:tc>
                    <a:tc>
                      <a:txBody>
                        <a:bodyPr/>
                        <a:lstStyle/>
                        <a:p>
                          <a:endParaRPr lang="zh-CN"/>
                        </a:p>
                      </a:txBody>
                      <a:tcPr anchor="ctr">
                        <a:blipFill>
                          <a:blip r:embed="rId2"/>
                          <a:stretch>
                            <a:fillRect l="-185625" t="-847" r="-625" b="-321186"/>
                          </a:stretch>
                        </a:blipFill>
                      </a:tcPr>
                    </a:tc>
                    <a:extLst>
                      <a:ext uri="{0D108BD9-81ED-4DB2-BD59-A6C34878D82A}">
                        <a16:rowId xmlns:a16="http://schemas.microsoft.com/office/drawing/2014/main" val="1468120277"/>
                      </a:ext>
                    </a:extLst>
                  </a:tr>
                  <a:tr h="722214">
                    <a:tc>
                      <a:txBody>
                        <a:bodyPr/>
                        <a:lstStyle/>
                        <a:p>
                          <a:endParaRPr lang="zh-CN"/>
                        </a:p>
                      </a:txBody>
                      <a:tcPr anchor="ctr">
                        <a:blipFill>
                          <a:blip r:embed="rId2"/>
                          <a:stretch>
                            <a:fillRect l="-182" t="-100000" r="-234124" b="-218487"/>
                          </a:stretch>
                        </a:blipFill>
                      </a:tcPr>
                    </a:tc>
                    <a:tc>
                      <a:txBody>
                        <a:bodyPr/>
                        <a:lstStyle/>
                        <a:p>
                          <a:pPr algn="ctr"/>
                          <a:r>
                            <a:rPr lang="en-US" altLang="zh-CN" dirty="0"/>
                            <a:t>6</a:t>
                          </a:r>
                        </a:p>
                        <a:p>
                          <a:pPr algn="ctr"/>
                          <a:r>
                            <a:rPr lang="en-US" altLang="zh-CN" dirty="0"/>
                            <a:t>Didn’t study yet</a:t>
                          </a:r>
                        </a:p>
                      </a:txBody>
                      <a:tcPr anchor="ctr"/>
                    </a:tc>
                    <a:tc>
                      <a:txBody>
                        <a:bodyPr/>
                        <a:lstStyle/>
                        <a:p>
                          <a:pPr algn="ctr"/>
                          <a:r>
                            <a:rPr lang="en-US" altLang="zh-CN" dirty="0"/>
                            <a:t>4</a:t>
                          </a:r>
                        </a:p>
                        <a:p>
                          <a:pPr algn="ctr"/>
                          <a:r>
                            <a:rPr lang="en-US" altLang="zh-CN" dirty="0"/>
                            <a:t>Events can be all excluded</a:t>
                          </a:r>
                          <a:endParaRPr lang="zh-CN" altLang="en-US" dirty="0"/>
                        </a:p>
                      </a:txBody>
                      <a:tcPr anchor="ctr"/>
                    </a:tc>
                    <a:extLst>
                      <a:ext uri="{0D108BD9-81ED-4DB2-BD59-A6C34878D82A}">
                        <a16:rowId xmlns:a16="http://schemas.microsoft.com/office/drawing/2014/main" val="2047284147"/>
                      </a:ext>
                    </a:extLst>
                  </a:tr>
                  <a:tr h="746429">
                    <a:tc>
                      <a:txBody>
                        <a:bodyPr/>
                        <a:lstStyle/>
                        <a:p>
                          <a:endParaRPr lang="zh-CN"/>
                        </a:p>
                      </a:txBody>
                      <a:tcPr anchor="ctr">
                        <a:blipFill>
                          <a:blip r:embed="rId2"/>
                          <a:stretch>
                            <a:fillRect l="-182" t="-193496" r="-234124" b="-111382"/>
                          </a:stretch>
                        </a:blipFill>
                      </a:tcPr>
                    </a:tc>
                    <a:tc>
                      <a:txBody>
                        <a:bodyPr/>
                        <a:lstStyle/>
                        <a:p>
                          <a:pPr algn="ctr"/>
                          <a:r>
                            <a:rPr lang="en-US" altLang="zh-CN" dirty="0"/>
                            <a:t>4</a:t>
                          </a:r>
                        </a:p>
                        <a:p>
                          <a:pPr algn="ctr"/>
                          <a:r>
                            <a:rPr lang="en-US" altLang="zh-CN" dirty="0"/>
                            <a:t>ok</a:t>
                          </a:r>
                          <a:endParaRPr lang="zh-CN" altLang="en-US" dirty="0"/>
                        </a:p>
                      </a:txBody>
                      <a:tcPr anchor="ctr"/>
                    </a:tc>
                    <a:tc>
                      <a:txBody>
                        <a:bodyPr/>
                        <a:lstStyle/>
                        <a:p>
                          <a:pPr algn="ctr"/>
                          <a:r>
                            <a:rPr lang="en-US" altLang="zh-CN" dirty="0"/>
                            <a:t>2</a:t>
                          </a:r>
                        </a:p>
                        <a:p>
                          <a:pPr algn="ctr"/>
                          <a:r>
                            <a:rPr lang="en-US" altLang="zh-CN" dirty="0"/>
                            <a:t>Still have 0.7% events left</a:t>
                          </a:r>
                          <a:endParaRPr lang="zh-CN" altLang="en-US" dirty="0"/>
                        </a:p>
                      </a:txBody>
                      <a:tcPr anchor="ctr"/>
                    </a:tc>
                    <a:extLst>
                      <a:ext uri="{0D108BD9-81ED-4DB2-BD59-A6C34878D82A}">
                        <a16:rowId xmlns:a16="http://schemas.microsoft.com/office/drawing/2014/main" val="1276433261"/>
                      </a:ext>
                    </a:extLst>
                  </a:tr>
                  <a:tr h="824522">
                    <a:tc>
                      <a:txBody>
                        <a:bodyPr/>
                        <a:lstStyle/>
                        <a:p>
                          <a:endParaRPr lang="zh-CN"/>
                        </a:p>
                      </a:txBody>
                      <a:tcPr anchor="ctr">
                        <a:blipFill>
                          <a:blip r:embed="rId2"/>
                          <a:stretch>
                            <a:fillRect l="-182" t="-267407" r="-234124" b="-1481"/>
                          </a:stretch>
                        </a:blipFill>
                      </a:tcPr>
                    </a:tc>
                    <a:tc>
                      <a:txBody>
                        <a:bodyPr/>
                        <a:lstStyle/>
                        <a:p>
                          <a:endParaRPr lang="zh-CN"/>
                        </a:p>
                      </a:txBody>
                      <a:tcPr anchor="ctr">
                        <a:blipFill>
                          <a:blip r:embed="rId2"/>
                          <a:stretch>
                            <a:fillRect l="-85915" t="-267407" r="-100782" b="-1481"/>
                          </a:stretch>
                        </a:blipFill>
                      </a:tcPr>
                    </a:tc>
                    <a:tc>
                      <a:txBody>
                        <a:bodyPr/>
                        <a:lstStyle/>
                        <a:p>
                          <a:pPr algn="ctr"/>
                          <a:r>
                            <a:rPr lang="en-US" altLang="zh-CN" dirty="0"/>
                            <a:t>4</a:t>
                          </a:r>
                        </a:p>
                        <a:p>
                          <a:pPr algn="ctr"/>
                          <a:r>
                            <a:rPr lang="en-US" altLang="zh-CN" dirty="0"/>
                            <a:t>See page 3</a:t>
                          </a:r>
                          <a:endParaRPr lang="zh-CN" altLang="en-US" dirty="0"/>
                        </a:p>
                      </a:txBody>
                      <a:tcPr anchor="ctr"/>
                    </a:tc>
                    <a:extLst>
                      <a:ext uri="{0D108BD9-81ED-4DB2-BD59-A6C34878D82A}">
                        <a16:rowId xmlns:a16="http://schemas.microsoft.com/office/drawing/2014/main" val="1761142366"/>
                      </a:ext>
                    </a:extLst>
                  </a:tr>
                </a:tbl>
              </a:graphicData>
            </a:graphic>
          </p:graphicFrame>
        </mc:Fallback>
      </mc:AlternateContent>
      <p:sp>
        <p:nvSpPr>
          <p:cNvPr id="5" name="灯片编号占位符 4">
            <a:extLst>
              <a:ext uri="{FF2B5EF4-FFF2-40B4-BE49-F238E27FC236}">
                <a16:creationId xmlns:a16="http://schemas.microsoft.com/office/drawing/2014/main" id="{DE126521-8B48-418B-9178-043B3CD2BC54}"/>
              </a:ext>
            </a:extLst>
          </p:cNvPr>
          <p:cNvSpPr>
            <a:spLocks noGrp="1"/>
          </p:cNvSpPr>
          <p:nvPr>
            <p:ph type="sldNum" sz="quarter" idx="12"/>
          </p:nvPr>
        </p:nvSpPr>
        <p:spPr/>
        <p:txBody>
          <a:bodyPr/>
          <a:lstStyle/>
          <a:p>
            <a:fld id="{D3BDF781-1766-47A7-BEEE-C0CA571E2904}" type="slidenum">
              <a:rPr lang="zh-CN" altLang="en-US" smtClean="0"/>
              <a:t>2</a:t>
            </a:fld>
            <a:endParaRPr lang="zh-CN" altLang="en-US"/>
          </a:p>
        </p:txBody>
      </p:sp>
    </p:spTree>
    <p:extLst>
      <p:ext uri="{BB962C8B-B14F-4D97-AF65-F5344CB8AC3E}">
        <p14:creationId xmlns:p14="http://schemas.microsoft.com/office/powerpoint/2010/main" val="3091601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标题 1">
                <a:extLst>
                  <a:ext uri="{FF2B5EF4-FFF2-40B4-BE49-F238E27FC236}">
                    <a16:creationId xmlns:a16="http://schemas.microsoft.com/office/drawing/2014/main" id="{83E475EE-83F0-450A-8397-4A1F0759FE81}"/>
                  </a:ext>
                </a:extLst>
              </p:cNvPr>
              <p:cNvSpPr>
                <a:spLocks noGrp="1"/>
              </p:cNvSpPr>
              <p:nvPr>
                <p:ph type="title"/>
              </p:nvPr>
            </p:nvSpPr>
            <p:spPr/>
            <p:txBody>
              <a:bodyPr>
                <a:normAutofit/>
              </a:bodyPr>
              <a:lstStyle/>
              <a:p>
                <a14:m>
                  <m:oMath xmlns:m="http://schemas.openxmlformats.org/officeDocument/2006/math">
                    <m:r>
                      <a:rPr lang="en-US" altLang="zh-CN" sz="4400" b="0" i="1" smtClean="0">
                        <a:latin typeface="Cambria Math" panose="02040503050406030204" pitchFamily="18" charset="0"/>
                      </a:rPr>
                      <m:t>𝑍</m:t>
                    </m:r>
                    <m:r>
                      <a:rPr lang="en-US" altLang="zh-CN" sz="4400" b="0" i="1" smtClean="0">
                        <a:latin typeface="Cambria Math" panose="02040503050406030204" pitchFamily="18" charset="0"/>
                      </a:rPr>
                      <m:t>→</m:t>
                    </m:r>
                    <m:r>
                      <a:rPr lang="en-US" altLang="zh-CN" sz="4400" b="0" i="1" smtClean="0">
                        <a:latin typeface="Cambria Math" panose="02040503050406030204" pitchFamily="18" charset="0"/>
                      </a:rPr>
                      <m:t>𝑖𝑛𝑣𝑖𝑠𝑖𝑏𝑙𝑒</m:t>
                    </m:r>
                    <m:r>
                      <a:rPr lang="en-US" altLang="zh-CN" sz="4400" b="0" i="1" smtClean="0">
                        <a:latin typeface="Cambria Math" panose="02040503050406030204" pitchFamily="18" charset="0"/>
                      </a:rPr>
                      <m:t>, </m:t>
                    </m:r>
                    <m:r>
                      <a:rPr lang="en-US" altLang="zh-CN" i="1" smtClean="0">
                        <a:latin typeface="Cambria Math" panose="02040503050406030204" pitchFamily="18" charset="0"/>
                      </a:rPr>
                      <m:t>𝐻</m:t>
                    </m:r>
                    <m:r>
                      <a:rPr lang="en-US" altLang="zh-CN" i="1" smtClean="0">
                        <a:latin typeface="Cambria Math" panose="02040503050406030204" pitchFamily="18" charset="0"/>
                      </a:rPr>
                      <m:t>→</m:t>
                    </m:r>
                    <m:r>
                      <a:rPr lang="en-US" altLang="zh-CN" i="1" smtClean="0">
                        <a:latin typeface="Cambria Math" panose="02040503050406030204" pitchFamily="18" charset="0"/>
                      </a:rPr>
                      <m:t>𝑏𝑏</m:t>
                    </m:r>
                  </m:oMath>
                </a14:m>
                <a:r>
                  <a:rPr lang="en-US" altLang="zh-CN" sz="4400" b="0" dirty="0"/>
                  <a:t> </a:t>
                </a:r>
                <a:endParaRPr lang="zh-CN" altLang="en-US" dirty="0"/>
              </a:p>
            </p:txBody>
          </p:sp>
        </mc:Choice>
        <mc:Fallback xmlns="">
          <p:sp>
            <p:nvSpPr>
              <p:cNvPr id="2" name="标题 1">
                <a:extLst>
                  <a:ext uri="{FF2B5EF4-FFF2-40B4-BE49-F238E27FC236}">
                    <a16:creationId xmlns:a16="http://schemas.microsoft.com/office/drawing/2014/main" id="{83E475EE-83F0-450A-8397-4A1F0759FE81}"/>
                  </a:ext>
                </a:extLst>
              </p:cNvPr>
              <p:cNvSpPr>
                <a:spLocks noGrp="1" noRot="1" noChangeAspect="1" noMove="1" noResize="1" noEditPoints="1" noAdjustHandles="1" noChangeArrowheads="1" noChangeShapeType="1" noTextEdit="1"/>
              </p:cNvSpPr>
              <p:nvPr>
                <p:ph type="title"/>
              </p:nvPr>
            </p:nvSpPr>
            <p:spPr>
              <a:blipFill>
                <a:blip r:embed="rId3"/>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3" name="内容占位符 2">
                <a:extLst>
                  <a:ext uri="{FF2B5EF4-FFF2-40B4-BE49-F238E27FC236}">
                    <a16:creationId xmlns:a16="http://schemas.microsoft.com/office/drawing/2014/main" id="{74952012-68E1-4A05-BA30-708019918B55}"/>
                  </a:ext>
                </a:extLst>
              </p:cNvPr>
              <p:cNvSpPr>
                <a:spLocks noGrp="1"/>
              </p:cNvSpPr>
              <p:nvPr>
                <p:ph idx="1"/>
              </p:nvPr>
            </p:nvSpPr>
            <p:spPr>
              <a:xfrm>
                <a:off x="838200" y="1146868"/>
                <a:ext cx="10515600" cy="2279786"/>
              </a:xfrm>
            </p:spPr>
            <p:txBody>
              <a:bodyPr>
                <a:normAutofit lnSpcReduction="10000"/>
              </a:bodyPr>
              <a:lstStyle/>
              <a:p>
                <a:r>
                  <a:rPr lang="en-US" altLang="zh-CN" dirty="0"/>
                  <a:t>Jet clustering in </a:t>
                </a:r>
                <a:r>
                  <a:rPr lang="en-US" altLang="zh-CN" dirty="0" err="1"/>
                  <a:t>LcfiplusProcessor</a:t>
                </a:r>
                <a:r>
                  <a:rPr lang="en-US" altLang="zh-CN" dirty="0"/>
                  <a:t>: First, the vertices and leptons are treated as jet cores. If the number of jet cores is larger than the required number of jets, the nearest jet cores are combined until the required number is reached.</a:t>
                </a:r>
              </a:p>
              <a:p>
                <a:r>
                  <a:rPr lang="en-US" altLang="zh-CN" dirty="0"/>
                  <a:t>If use </a:t>
                </a:r>
                <a:r>
                  <a:rPr lang="en-US" altLang="zh-CN" dirty="0" err="1"/>
                  <a:t>NJets</a:t>
                </a:r>
                <a:r>
                  <a:rPr lang="en-US" altLang="zh-CN" dirty="0"/>
                  <a:t>=4 and without applying </a:t>
                </a:r>
                <a14:m>
                  <m:oMath xmlns:m="http://schemas.openxmlformats.org/officeDocument/2006/math">
                    <m:sSub>
                      <m:sSubPr>
                        <m:ctrlPr>
                          <a:rPr lang="en-US" altLang="zh-CN" b="0" i="1" smtClean="0">
                            <a:latin typeface="Cambria Math" panose="02040503050406030204" pitchFamily="18" charset="0"/>
                          </a:rPr>
                        </m:ctrlPr>
                      </m:sSubPr>
                      <m:e>
                        <m:r>
                          <a:rPr lang="en-US" altLang="zh-CN" b="0" i="1" smtClean="0">
                            <a:latin typeface="Cambria Math" panose="02040503050406030204" pitchFamily="18" charset="0"/>
                          </a:rPr>
                          <m:t>𝑌</m:t>
                        </m:r>
                      </m:e>
                      <m:sub>
                        <m:r>
                          <a:rPr lang="en-US" altLang="zh-CN" b="0" i="1" smtClean="0">
                            <a:latin typeface="Cambria Math" panose="02040503050406030204" pitchFamily="18" charset="0"/>
                          </a:rPr>
                          <m:t>𝑐𝑢𝑡</m:t>
                        </m:r>
                      </m:sub>
                    </m:sSub>
                  </m:oMath>
                </a14:m>
                <a:r>
                  <a:rPr lang="en-US" altLang="zh-CN" dirty="0"/>
                  <a:t>, I failed to separate the background (</a:t>
                </a:r>
                <a14:m>
                  <m:oMath xmlns:m="http://schemas.openxmlformats.org/officeDocument/2006/math">
                    <m:r>
                      <a:rPr lang="en-US" altLang="zh-CN" i="1" smtClean="0">
                        <a:latin typeface="Cambria Math" panose="02040503050406030204" pitchFamily="18" charset="0"/>
                      </a:rPr>
                      <m:t>𝑍</m:t>
                    </m:r>
                    <m:r>
                      <a:rPr lang="en-US" altLang="zh-CN" i="1" smtClean="0">
                        <a:latin typeface="Cambria Math" panose="02040503050406030204" pitchFamily="18" charset="0"/>
                      </a:rPr>
                      <m:t>→</m:t>
                    </m:r>
                    <m:r>
                      <a:rPr lang="en-US" altLang="zh-CN" i="1" smtClean="0">
                        <a:latin typeface="Cambria Math" panose="02040503050406030204" pitchFamily="18" charset="0"/>
                      </a:rPr>
                      <m:t>𝑖𝑛𝑣𝑖𝑠𝑖𝑏𝑙𝑒</m:t>
                    </m:r>
                    <m:r>
                      <a:rPr lang="en-US" altLang="zh-CN" i="1" smtClean="0">
                        <a:latin typeface="Cambria Math" panose="02040503050406030204" pitchFamily="18" charset="0"/>
                      </a:rPr>
                      <m:t>, </m:t>
                    </m:r>
                    <m:r>
                      <a:rPr lang="en-US" altLang="zh-CN" i="1" smtClean="0">
                        <a:latin typeface="Cambria Math" panose="02040503050406030204" pitchFamily="18" charset="0"/>
                      </a:rPr>
                      <m:t>𝐻</m:t>
                    </m:r>
                    <m:r>
                      <a:rPr lang="en-US" altLang="zh-CN" i="1" smtClean="0">
                        <a:latin typeface="Cambria Math" panose="02040503050406030204" pitchFamily="18" charset="0"/>
                      </a:rPr>
                      <m:t>→</m:t>
                    </m:r>
                    <m:r>
                      <a:rPr lang="en-US" altLang="zh-CN" i="1" smtClean="0">
                        <a:latin typeface="Cambria Math" panose="02040503050406030204" pitchFamily="18" charset="0"/>
                      </a:rPr>
                      <m:t>𝑏𝑏</m:t>
                    </m:r>
                  </m:oMath>
                </a14:m>
                <a:r>
                  <a:rPr lang="en-US" altLang="zh-CN" dirty="0"/>
                  <a:t> ) and signals.</a:t>
                </a:r>
                <a:endParaRPr lang="zh-CN" altLang="en-US" dirty="0"/>
              </a:p>
            </p:txBody>
          </p:sp>
        </mc:Choice>
        <mc:Fallback xmlns="">
          <p:sp>
            <p:nvSpPr>
              <p:cNvPr id="3" name="内容占位符 2">
                <a:extLst>
                  <a:ext uri="{FF2B5EF4-FFF2-40B4-BE49-F238E27FC236}">
                    <a16:creationId xmlns:a16="http://schemas.microsoft.com/office/drawing/2014/main" id="{74952012-68E1-4A05-BA30-708019918B55}"/>
                  </a:ext>
                </a:extLst>
              </p:cNvPr>
              <p:cNvSpPr>
                <a:spLocks noGrp="1" noRot="1" noChangeAspect="1" noMove="1" noResize="1" noEditPoints="1" noAdjustHandles="1" noChangeArrowheads="1" noChangeShapeType="1" noTextEdit="1"/>
              </p:cNvSpPr>
              <p:nvPr>
                <p:ph idx="1"/>
              </p:nvPr>
            </p:nvSpPr>
            <p:spPr>
              <a:xfrm>
                <a:off x="838200" y="1146868"/>
                <a:ext cx="10515600" cy="2279786"/>
              </a:xfrm>
              <a:blipFill>
                <a:blip r:embed="rId4"/>
                <a:stretch>
                  <a:fillRect l="-1043" t="-6150" b="-7219"/>
                </a:stretch>
              </a:blipFill>
            </p:spPr>
            <p:txBody>
              <a:bodyPr/>
              <a:lstStyle/>
              <a:p>
                <a:r>
                  <a:rPr lang="zh-CN" altLang="en-US">
                    <a:noFill/>
                  </a:rPr>
                  <a:t> </a:t>
                </a:r>
              </a:p>
            </p:txBody>
          </p:sp>
        </mc:Fallback>
      </mc:AlternateContent>
      <p:pic>
        <p:nvPicPr>
          <p:cNvPr id="4" name="图片 3">
            <a:extLst>
              <a:ext uri="{FF2B5EF4-FFF2-40B4-BE49-F238E27FC236}">
                <a16:creationId xmlns:a16="http://schemas.microsoft.com/office/drawing/2014/main" id="{B0F3BB12-F528-4FAA-B8AE-D68E119AD4A4}"/>
              </a:ext>
            </a:extLst>
          </p:cNvPr>
          <p:cNvPicPr>
            <a:picLocks noChangeAspect="1"/>
          </p:cNvPicPr>
          <p:nvPr/>
        </p:nvPicPr>
        <p:blipFill>
          <a:blip r:embed="rId5"/>
          <a:stretch>
            <a:fillRect/>
          </a:stretch>
        </p:blipFill>
        <p:spPr>
          <a:xfrm>
            <a:off x="1224088" y="3750255"/>
            <a:ext cx="4581591" cy="3107745"/>
          </a:xfrm>
          <a:prstGeom prst="rect">
            <a:avLst/>
          </a:prstGeom>
        </p:spPr>
      </p:pic>
      <mc:AlternateContent xmlns:mc="http://schemas.openxmlformats.org/markup-compatibility/2006" xmlns:a14="http://schemas.microsoft.com/office/drawing/2010/main">
        <mc:Choice Requires="a14">
          <p:sp>
            <p:nvSpPr>
              <p:cNvPr id="6" name="文本框 5">
                <a:extLst>
                  <a:ext uri="{FF2B5EF4-FFF2-40B4-BE49-F238E27FC236}">
                    <a16:creationId xmlns:a16="http://schemas.microsoft.com/office/drawing/2014/main" id="{0CD2A83F-F0B0-44E0-8542-86376AE7AE61}"/>
                  </a:ext>
                </a:extLst>
              </p:cNvPr>
              <p:cNvSpPr txBox="1"/>
              <p:nvPr/>
            </p:nvSpPr>
            <p:spPr>
              <a:xfrm>
                <a:off x="2010955" y="3603990"/>
                <a:ext cx="3413301" cy="338554"/>
              </a:xfrm>
              <a:prstGeom prst="rect">
                <a:avLst/>
              </a:prstGeom>
              <a:solidFill>
                <a:schemeClr val="bg1"/>
              </a:solidFill>
            </p:spPr>
            <p:txBody>
              <a:bodyPr wrap="square">
                <a:spAutoFit/>
              </a:bodyPr>
              <a:lstStyle/>
              <a:p>
                <a:r>
                  <a:rPr lang="en-US" altLang="zh-CN" sz="1600" b="0" dirty="0"/>
                  <a:t>h1InvMass</a:t>
                </a:r>
                <a14:m>
                  <m:oMath xmlns:m="http://schemas.openxmlformats.org/officeDocument/2006/math">
                    <m:r>
                      <a:rPr lang="en-US" altLang="zh-CN" sz="1600" b="0" i="1" smtClean="0">
                        <a:latin typeface="Cambria Math" panose="02040503050406030204" pitchFamily="18" charset="0"/>
                      </a:rPr>
                      <m:t>(</m:t>
                    </m:r>
                    <m:r>
                      <a:rPr lang="en-US" altLang="zh-CN" sz="1600" i="1" smtClean="0">
                        <a:latin typeface="Cambria Math" panose="02040503050406030204" pitchFamily="18" charset="0"/>
                      </a:rPr>
                      <m:t>𝑍</m:t>
                    </m:r>
                    <m:r>
                      <a:rPr lang="en-US" altLang="zh-CN" sz="1600" i="1" smtClean="0">
                        <a:latin typeface="Cambria Math" panose="02040503050406030204" pitchFamily="18" charset="0"/>
                      </a:rPr>
                      <m:t>→</m:t>
                    </m:r>
                    <m:r>
                      <a:rPr lang="en-US" altLang="zh-CN" sz="1600" i="1" smtClean="0">
                        <a:latin typeface="Cambria Math" panose="02040503050406030204" pitchFamily="18" charset="0"/>
                      </a:rPr>
                      <m:t>𝑖𝑛𝑣𝑖𝑠𝑖𝑏𝑙𝑒</m:t>
                    </m:r>
                    <m:r>
                      <a:rPr lang="en-US" altLang="zh-CN" sz="1600" i="1" smtClean="0">
                        <a:latin typeface="Cambria Math" panose="02040503050406030204" pitchFamily="18" charset="0"/>
                      </a:rPr>
                      <m:t>, </m:t>
                    </m:r>
                    <m:r>
                      <a:rPr lang="en-US" altLang="zh-CN" sz="1600" i="1" smtClean="0">
                        <a:latin typeface="Cambria Math" panose="02040503050406030204" pitchFamily="18" charset="0"/>
                      </a:rPr>
                      <m:t>𝐻</m:t>
                    </m:r>
                    <m:r>
                      <a:rPr lang="en-US" altLang="zh-CN" sz="1600" i="1" smtClean="0">
                        <a:latin typeface="Cambria Math" panose="02040503050406030204" pitchFamily="18" charset="0"/>
                      </a:rPr>
                      <m:t>→</m:t>
                    </m:r>
                    <m:r>
                      <a:rPr lang="en-US" altLang="zh-CN" sz="1600" i="1" smtClean="0">
                        <a:latin typeface="Cambria Math" panose="02040503050406030204" pitchFamily="18" charset="0"/>
                      </a:rPr>
                      <m:t>𝑏𝑏</m:t>
                    </m:r>
                    <m:r>
                      <a:rPr lang="en-US" altLang="zh-CN" sz="1600" b="0" i="1" smtClean="0">
                        <a:latin typeface="Cambria Math" panose="02040503050406030204" pitchFamily="18" charset="0"/>
                      </a:rPr>
                      <m:t>)</m:t>
                    </m:r>
                  </m:oMath>
                </a14:m>
                <a:r>
                  <a:rPr lang="en-US" altLang="zh-CN" sz="1600" dirty="0"/>
                  <a:t> </a:t>
                </a:r>
                <a:endParaRPr lang="zh-CN" altLang="en-US" sz="1600" dirty="0"/>
              </a:p>
            </p:txBody>
          </p:sp>
        </mc:Choice>
        <mc:Fallback xmlns="">
          <p:sp>
            <p:nvSpPr>
              <p:cNvPr id="6" name="文本框 5">
                <a:extLst>
                  <a:ext uri="{FF2B5EF4-FFF2-40B4-BE49-F238E27FC236}">
                    <a16:creationId xmlns:a16="http://schemas.microsoft.com/office/drawing/2014/main" id="{0CD2A83F-F0B0-44E0-8542-86376AE7AE61}"/>
                  </a:ext>
                </a:extLst>
              </p:cNvPr>
              <p:cNvSpPr txBox="1">
                <a:spLocks noRot="1" noChangeAspect="1" noMove="1" noResize="1" noEditPoints="1" noAdjustHandles="1" noChangeArrowheads="1" noChangeShapeType="1" noTextEdit="1"/>
              </p:cNvSpPr>
              <p:nvPr/>
            </p:nvSpPr>
            <p:spPr>
              <a:xfrm>
                <a:off x="2010955" y="3603990"/>
                <a:ext cx="3413301" cy="338554"/>
              </a:xfrm>
              <a:prstGeom prst="rect">
                <a:avLst/>
              </a:prstGeom>
              <a:blipFill>
                <a:blip r:embed="rId6"/>
                <a:stretch>
                  <a:fillRect l="-1071" t="-5357" b="-21429"/>
                </a:stretch>
              </a:blipFill>
            </p:spPr>
            <p:txBody>
              <a:bodyPr/>
              <a:lstStyle/>
              <a:p>
                <a:r>
                  <a:rPr lang="zh-CN" altLang="en-US">
                    <a:noFill/>
                  </a:rPr>
                  <a:t> </a:t>
                </a:r>
              </a:p>
            </p:txBody>
          </p:sp>
        </mc:Fallback>
      </mc:AlternateContent>
      <p:pic>
        <p:nvPicPr>
          <p:cNvPr id="7" name="图片 6">
            <a:extLst>
              <a:ext uri="{FF2B5EF4-FFF2-40B4-BE49-F238E27FC236}">
                <a16:creationId xmlns:a16="http://schemas.microsoft.com/office/drawing/2014/main" id="{D6CF2E50-5B07-4C98-BF34-71B83F3AF25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572299" y="3724311"/>
            <a:ext cx="4522680" cy="3067106"/>
          </a:xfrm>
          <a:prstGeom prst="rect">
            <a:avLst/>
          </a:prstGeom>
        </p:spPr>
      </p:pic>
      <mc:AlternateContent xmlns:mc="http://schemas.openxmlformats.org/markup-compatibility/2006" xmlns:a14="http://schemas.microsoft.com/office/drawing/2010/main">
        <mc:Choice Requires="a14">
          <p:sp>
            <p:nvSpPr>
              <p:cNvPr id="8" name="文本框 7">
                <a:extLst>
                  <a:ext uri="{FF2B5EF4-FFF2-40B4-BE49-F238E27FC236}">
                    <a16:creationId xmlns:a16="http://schemas.microsoft.com/office/drawing/2014/main" id="{E80EB162-D175-4250-B9BB-3BADF719DF9A}"/>
                  </a:ext>
                </a:extLst>
              </p:cNvPr>
              <p:cNvSpPr txBox="1"/>
              <p:nvPr/>
            </p:nvSpPr>
            <p:spPr>
              <a:xfrm>
                <a:off x="6489434" y="3566677"/>
                <a:ext cx="4874667" cy="338554"/>
              </a:xfrm>
              <a:prstGeom prst="rect">
                <a:avLst/>
              </a:prstGeom>
              <a:solidFill>
                <a:schemeClr val="bg1"/>
              </a:solidFill>
            </p:spPr>
            <p:txBody>
              <a:bodyPr wrap="square">
                <a:spAutoFit/>
              </a:bodyPr>
              <a:lstStyle/>
              <a:p>
                <a:r>
                  <a:rPr lang="en-US" altLang="zh-CN" sz="1600" b="0" dirty="0"/>
                  <a:t>h1InvMass</a:t>
                </a:r>
                <a14:m>
                  <m:oMath xmlns:m="http://schemas.openxmlformats.org/officeDocument/2006/math">
                    <m:r>
                      <a:rPr lang="en-US" altLang="zh-CN" sz="1600" b="0" i="1" smtClean="0">
                        <a:latin typeface="Cambria Math" panose="02040503050406030204" pitchFamily="18" charset="0"/>
                      </a:rPr>
                      <m:t>(</m:t>
                    </m:r>
                    <m:r>
                      <a:rPr lang="en-US" altLang="zh-CN" sz="1600" b="0" i="1" smtClean="0">
                        <a:latin typeface="Cambria Math" panose="02040503050406030204" pitchFamily="18" charset="0"/>
                      </a:rPr>
                      <m:t>𝑍</m:t>
                    </m:r>
                    <m:r>
                      <a:rPr lang="en-US" altLang="zh-CN" sz="1600" b="0" i="1" smtClean="0">
                        <a:latin typeface="Cambria Math" panose="02040503050406030204" pitchFamily="18" charset="0"/>
                      </a:rPr>
                      <m:t>→</m:t>
                    </m:r>
                    <m:r>
                      <a:rPr lang="en-US" altLang="zh-CN" sz="1600" b="0" i="1" smtClean="0">
                        <a:latin typeface="Cambria Math" panose="02040503050406030204" pitchFamily="18" charset="0"/>
                      </a:rPr>
                      <m:t>𝑖𝑛𝑣𝑖𝑠𝑖𝑏𝑙𝑒</m:t>
                    </m:r>
                    <m:r>
                      <a:rPr lang="en-US" altLang="zh-CN" sz="1600" b="0" i="1" smtClean="0">
                        <a:latin typeface="Cambria Math" panose="02040503050406030204" pitchFamily="18" charset="0"/>
                      </a:rPr>
                      <m:t>, </m:t>
                    </m:r>
                    <m:r>
                      <a:rPr lang="en-US" altLang="zh-CN" sz="1600" b="0" i="1" smtClean="0">
                        <a:latin typeface="Cambria Math" panose="02040503050406030204" pitchFamily="18" charset="0"/>
                      </a:rPr>
                      <m:t>𝐻</m:t>
                    </m:r>
                    <m:r>
                      <a:rPr lang="en-US" altLang="zh-CN" sz="1600" b="0" i="1" smtClean="0">
                        <a:latin typeface="Cambria Math" panose="02040503050406030204" pitchFamily="18" charset="0"/>
                      </a:rPr>
                      <m:t>→</m:t>
                    </m:r>
                    <m:r>
                      <a:rPr lang="en-US" altLang="zh-CN" sz="1600" b="0" i="1" smtClean="0">
                        <a:latin typeface="Cambria Math" panose="02040503050406030204" pitchFamily="18" charset="0"/>
                      </a:rPr>
                      <m:t>𝑏𝑏𝑏𝑏</m:t>
                    </m:r>
                    <m:r>
                      <a:rPr lang="en-US" altLang="zh-CN" sz="1600" b="0" i="1" smtClean="0">
                        <a:latin typeface="Cambria Math" panose="02040503050406030204" pitchFamily="18" charset="0"/>
                      </a:rPr>
                      <m:t>,  </m:t>
                    </m:r>
                    <m:sSub>
                      <m:sSubPr>
                        <m:ctrlPr>
                          <a:rPr lang="en-US" altLang="zh-CN" sz="1600" b="0" i="1" smtClean="0">
                            <a:latin typeface="Cambria Math" panose="02040503050406030204" pitchFamily="18" charset="0"/>
                          </a:rPr>
                        </m:ctrlPr>
                      </m:sSubPr>
                      <m:e>
                        <m:r>
                          <a:rPr lang="en-US" altLang="zh-CN" sz="1600" b="0" i="1" smtClean="0">
                            <a:latin typeface="Cambria Math" panose="02040503050406030204" pitchFamily="18" charset="0"/>
                          </a:rPr>
                          <m:t>𝑚</m:t>
                        </m:r>
                      </m:e>
                      <m:sub>
                        <m:r>
                          <a:rPr lang="en-US" altLang="zh-CN" sz="1600" b="0" i="1" smtClean="0">
                            <a:latin typeface="Cambria Math" panose="02040503050406030204" pitchFamily="18" charset="0"/>
                          </a:rPr>
                          <m:t>1</m:t>
                        </m:r>
                      </m:sub>
                    </m:sSub>
                    <m:r>
                      <a:rPr lang="en-US" altLang="zh-CN" sz="1600" b="0" i="1" smtClean="0">
                        <a:latin typeface="Cambria Math" panose="02040503050406030204" pitchFamily="18" charset="0"/>
                      </a:rPr>
                      <m:t>=20</m:t>
                    </m:r>
                    <m:r>
                      <m:rPr>
                        <m:sty m:val="p"/>
                      </m:rPr>
                      <a:rPr lang="en-US" altLang="zh-CN" sz="1600" b="0" i="0" smtClean="0">
                        <a:latin typeface="Cambria Math" panose="02040503050406030204" pitchFamily="18" charset="0"/>
                      </a:rPr>
                      <m:t>GeV</m:t>
                    </m:r>
                    <m:r>
                      <a:rPr lang="en-US" altLang="zh-CN" sz="1600" b="0" i="1" smtClean="0">
                        <a:latin typeface="Cambria Math" panose="02040503050406030204" pitchFamily="18" charset="0"/>
                      </a:rPr>
                      <m:t>)</m:t>
                    </m:r>
                  </m:oMath>
                </a14:m>
                <a:r>
                  <a:rPr lang="en-US" altLang="zh-CN" sz="1600" dirty="0"/>
                  <a:t> </a:t>
                </a:r>
                <a:endParaRPr lang="zh-CN" altLang="en-US" sz="1600" dirty="0"/>
              </a:p>
            </p:txBody>
          </p:sp>
        </mc:Choice>
        <mc:Fallback xmlns="">
          <p:sp>
            <p:nvSpPr>
              <p:cNvPr id="8" name="文本框 7">
                <a:extLst>
                  <a:ext uri="{FF2B5EF4-FFF2-40B4-BE49-F238E27FC236}">
                    <a16:creationId xmlns:a16="http://schemas.microsoft.com/office/drawing/2014/main" id="{E80EB162-D175-4250-B9BB-3BADF719DF9A}"/>
                  </a:ext>
                </a:extLst>
              </p:cNvPr>
              <p:cNvSpPr txBox="1">
                <a:spLocks noRot="1" noChangeAspect="1" noMove="1" noResize="1" noEditPoints="1" noAdjustHandles="1" noChangeArrowheads="1" noChangeShapeType="1" noTextEdit="1"/>
              </p:cNvSpPr>
              <p:nvPr/>
            </p:nvSpPr>
            <p:spPr>
              <a:xfrm>
                <a:off x="6489434" y="3566677"/>
                <a:ext cx="4874667" cy="338554"/>
              </a:xfrm>
              <a:prstGeom prst="rect">
                <a:avLst/>
              </a:prstGeom>
              <a:blipFill>
                <a:blip r:embed="rId8"/>
                <a:stretch>
                  <a:fillRect l="-751" t="-5357" b="-21429"/>
                </a:stretch>
              </a:blipFill>
            </p:spPr>
            <p:txBody>
              <a:bodyPr/>
              <a:lstStyle/>
              <a:p>
                <a:r>
                  <a:rPr lang="zh-CN" altLang="en-US">
                    <a:noFill/>
                  </a:rPr>
                  <a:t> </a:t>
                </a:r>
              </a:p>
            </p:txBody>
          </p:sp>
        </mc:Fallback>
      </mc:AlternateContent>
      <p:sp>
        <p:nvSpPr>
          <p:cNvPr id="9" name="灯片编号占位符 8">
            <a:extLst>
              <a:ext uri="{FF2B5EF4-FFF2-40B4-BE49-F238E27FC236}">
                <a16:creationId xmlns:a16="http://schemas.microsoft.com/office/drawing/2014/main" id="{8A493C60-89EB-4CA7-BC33-2D7988EEC30F}"/>
              </a:ext>
            </a:extLst>
          </p:cNvPr>
          <p:cNvSpPr>
            <a:spLocks noGrp="1"/>
          </p:cNvSpPr>
          <p:nvPr>
            <p:ph type="sldNum" sz="quarter" idx="12"/>
          </p:nvPr>
        </p:nvSpPr>
        <p:spPr/>
        <p:txBody>
          <a:bodyPr/>
          <a:lstStyle/>
          <a:p>
            <a:fld id="{D3BDF781-1766-47A7-BEEE-C0CA571E2904}" type="slidenum">
              <a:rPr lang="zh-CN" altLang="en-US" smtClean="0"/>
              <a:t>3</a:t>
            </a:fld>
            <a:endParaRPr lang="zh-CN" altLang="en-US"/>
          </a:p>
        </p:txBody>
      </p:sp>
    </p:spTree>
    <p:extLst>
      <p:ext uri="{BB962C8B-B14F-4D97-AF65-F5344CB8AC3E}">
        <p14:creationId xmlns:p14="http://schemas.microsoft.com/office/powerpoint/2010/main" val="2532193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4ADB836-3DA3-4360-877D-2F7AB6FEC009}"/>
              </a:ext>
            </a:extLst>
          </p:cNvPr>
          <p:cNvSpPr>
            <a:spLocks noGrp="1"/>
          </p:cNvSpPr>
          <p:nvPr>
            <p:ph type="title"/>
          </p:nvPr>
        </p:nvSpPr>
        <p:spPr/>
        <p:txBody>
          <a:bodyPr/>
          <a:lstStyle/>
          <a:p>
            <a:r>
              <a:rPr lang="en-US" altLang="zh-CN" dirty="0"/>
              <a:t>Modified Durham distance</a:t>
            </a:r>
            <a:endParaRPr lang="zh-CN" altLang="en-US" dirty="0"/>
          </a:p>
        </p:txBody>
      </p:sp>
      <mc:AlternateContent xmlns:mc="http://schemas.openxmlformats.org/markup-compatibility/2006" xmlns:a14="http://schemas.microsoft.com/office/drawing/2010/main">
        <mc:Choice Requires="a14">
          <p:sp>
            <p:nvSpPr>
              <p:cNvPr id="3" name="内容占位符 2">
                <a:extLst>
                  <a:ext uri="{FF2B5EF4-FFF2-40B4-BE49-F238E27FC236}">
                    <a16:creationId xmlns:a16="http://schemas.microsoft.com/office/drawing/2014/main" id="{95CE0CFB-7270-429D-B365-C421480A5BBB}"/>
                  </a:ext>
                </a:extLst>
              </p:cNvPr>
              <p:cNvSpPr>
                <a:spLocks noGrp="1"/>
              </p:cNvSpPr>
              <p:nvPr>
                <p:ph idx="1"/>
              </p:nvPr>
            </p:nvSpPr>
            <p:spPr/>
            <p:txBody>
              <a:bodyPr/>
              <a:lstStyle/>
              <a:p>
                <a:pPr marL="0" indent="0">
                  <a:buNone/>
                </a:pPr>
                <a14:m>
                  <m:oMathPara xmlns:m="http://schemas.openxmlformats.org/officeDocument/2006/math">
                    <m:oMathParaPr>
                      <m:jc m:val="centerGroup"/>
                    </m:oMathParaPr>
                    <m:oMath xmlns:m="http://schemas.openxmlformats.org/officeDocument/2006/math">
                      <m:sSub>
                        <m:sSubPr>
                          <m:ctrlPr>
                            <a:rPr lang="en-US" altLang="zh-CN" b="0" i="1" smtClean="0">
                              <a:latin typeface="Cambria Math" panose="02040503050406030204" pitchFamily="18" charset="0"/>
                            </a:rPr>
                          </m:ctrlPr>
                        </m:sSubPr>
                        <m:e>
                          <m:r>
                            <a:rPr lang="en-US" altLang="zh-CN" b="0" i="1" smtClean="0">
                              <a:latin typeface="Cambria Math" panose="02040503050406030204" pitchFamily="18" charset="0"/>
                            </a:rPr>
                            <m:t>𝑌</m:t>
                          </m:r>
                        </m:e>
                        <m:sub>
                          <m:r>
                            <a:rPr lang="en-US" altLang="zh-CN" b="0" i="1" smtClean="0">
                              <a:latin typeface="Cambria Math" panose="02040503050406030204" pitchFamily="18" charset="0"/>
                            </a:rPr>
                            <m:t>𝑖𝑗</m:t>
                          </m:r>
                        </m:sub>
                      </m:sSub>
                      <m:r>
                        <a:rPr lang="en-US" altLang="zh-CN" b="0" i="1" smtClean="0">
                          <a:latin typeface="Cambria Math" panose="02040503050406030204" pitchFamily="18" charset="0"/>
                        </a:rPr>
                        <m:t>=</m:t>
                      </m:r>
                      <m:f>
                        <m:fPr>
                          <m:ctrlPr>
                            <a:rPr lang="en-US" altLang="zh-CN" b="0" i="1" smtClean="0">
                              <a:latin typeface="Cambria Math" panose="02040503050406030204" pitchFamily="18" charset="0"/>
                            </a:rPr>
                          </m:ctrlPr>
                        </m:fPr>
                        <m:num>
                          <m:r>
                            <a:rPr lang="en-US" altLang="zh-CN" b="0" i="1" smtClean="0">
                              <a:latin typeface="Cambria Math" panose="02040503050406030204" pitchFamily="18" charset="0"/>
                            </a:rPr>
                            <m:t>2</m:t>
                          </m:r>
                          <m:func>
                            <m:funcPr>
                              <m:ctrlPr>
                                <a:rPr lang="en-US" altLang="zh-CN" b="0" i="1" smtClean="0">
                                  <a:latin typeface="Cambria Math" panose="02040503050406030204" pitchFamily="18" charset="0"/>
                                </a:rPr>
                              </m:ctrlPr>
                            </m:funcPr>
                            <m:fName>
                              <m:r>
                                <m:rPr>
                                  <m:sty m:val="p"/>
                                </m:rPr>
                                <a:rPr lang="en-US" altLang="zh-CN" b="0" i="0" smtClean="0">
                                  <a:latin typeface="Cambria Math" panose="02040503050406030204" pitchFamily="18" charset="0"/>
                                </a:rPr>
                                <m:t>min</m:t>
                              </m:r>
                            </m:fName>
                            <m:e>
                              <m:sSup>
                                <m:sSupPr>
                                  <m:ctrlPr>
                                    <a:rPr lang="en-US" altLang="zh-CN" b="0" i="1" smtClean="0">
                                      <a:latin typeface="Cambria Math" panose="02040503050406030204" pitchFamily="18" charset="0"/>
                                    </a:rPr>
                                  </m:ctrlPr>
                                </m:sSupPr>
                                <m:e>
                                  <m:d>
                                    <m:dPr>
                                      <m:ctrlPr>
                                        <a:rPr lang="en-US" altLang="zh-CN" b="0" i="1" smtClean="0">
                                          <a:latin typeface="Cambria Math" panose="02040503050406030204" pitchFamily="18" charset="0"/>
                                        </a:rPr>
                                      </m:ctrlPr>
                                    </m:dPr>
                                    <m:e>
                                      <m:sSub>
                                        <m:sSubPr>
                                          <m:ctrlPr>
                                            <a:rPr lang="en-US" altLang="zh-CN" b="0" i="1" smtClean="0">
                                              <a:latin typeface="Cambria Math" panose="02040503050406030204" pitchFamily="18" charset="0"/>
                                            </a:rPr>
                                          </m:ctrlPr>
                                        </m:sSubPr>
                                        <m:e>
                                          <m:r>
                                            <a:rPr lang="en-US" altLang="zh-CN" b="0" i="1" smtClean="0">
                                              <a:latin typeface="Cambria Math" panose="02040503050406030204" pitchFamily="18" charset="0"/>
                                            </a:rPr>
                                            <m:t>𝐸</m:t>
                                          </m:r>
                                        </m:e>
                                        <m:sub>
                                          <m:r>
                                            <a:rPr lang="en-US" altLang="zh-CN" b="0" i="1" smtClean="0">
                                              <a:latin typeface="Cambria Math" panose="02040503050406030204" pitchFamily="18" charset="0"/>
                                            </a:rPr>
                                            <m:t>𝑖</m:t>
                                          </m:r>
                                        </m:sub>
                                      </m:sSub>
                                      <m:r>
                                        <a:rPr lang="en-US" altLang="zh-CN" b="0" i="1" smtClean="0">
                                          <a:latin typeface="Cambria Math" panose="02040503050406030204" pitchFamily="18" charset="0"/>
                                        </a:rPr>
                                        <m:t>,</m:t>
                                      </m:r>
                                      <m:sSub>
                                        <m:sSubPr>
                                          <m:ctrlPr>
                                            <a:rPr lang="en-US" altLang="zh-CN" b="0" i="1" smtClean="0">
                                              <a:latin typeface="Cambria Math" panose="02040503050406030204" pitchFamily="18" charset="0"/>
                                            </a:rPr>
                                          </m:ctrlPr>
                                        </m:sSubPr>
                                        <m:e>
                                          <m:r>
                                            <a:rPr lang="en-US" altLang="zh-CN" b="0" i="1" smtClean="0">
                                              <a:latin typeface="Cambria Math" panose="02040503050406030204" pitchFamily="18" charset="0"/>
                                            </a:rPr>
                                            <m:t>𝐸</m:t>
                                          </m:r>
                                        </m:e>
                                        <m:sub>
                                          <m:r>
                                            <a:rPr lang="en-US" altLang="zh-CN" b="0" i="1" smtClean="0">
                                              <a:latin typeface="Cambria Math" panose="02040503050406030204" pitchFamily="18" charset="0"/>
                                            </a:rPr>
                                            <m:t>𝑗</m:t>
                                          </m:r>
                                        </m:sub>
                                      </m:sSub>
                                    </m:e>
                                  </m:d>
                                </m:e>
                                <m:sup>
                                  <m:r>
                                    <a:rPr lang="en-US" altLang="zh-CN" b="0" i="1" smtClean="0">
                                      <a:latin typeface="Cambria Math" panose="02040503050406030204" pitchFamily="18" charset="0"/>
                                    </a:rPr>
                                    <m:t>2</m:t>
                                  </m:r>
                                </m:sup>
                              </m:sSup>
                              <m:r>
                                <a:rPr lang="en-US" altLang="zh-CN" b="0" i="1" smtClean="0">
                                  <a:latin typeface="Cambria Math" panose="02040503050406030204" pitchFamily="18" charset="0"/>
                                </a:rPr>
                                <m:t>(1−</m:t>
                              </m:r>
                              <m:func>
                                <m:funcPr>
                                  <m:ctrlPr>
                                    <a:rPr lang="en-US" altLang="zh-CN" b="0" i="1" smtClean="0">
                                      <a:latin typeface="Cambria Math" panose="02040503050406030204" pitchFamily="18" charset="0"/>
                                    </a:rPr>
                                  </m:ctrlPr>
                                </m:funcPr>
                                <m:fName>
                                  <m:r>
                                    <m:rPr>
                                      <m:sty m:val="p"/>
                                    </m:rPr>
                                    <a:rPr lang="en-US" altLang="zh-CN" b="0" i="0" smtClean="0">
                                      <a:latin typeface="Cambria Math" panose="02040503050406030204" pitchFamily="18" charset="0"/>
                                    </a:rPr>
                                    <m:t>cos</m:t>
                                  </m:r>
                                </m:fName>
                                <m:e>
                                  <m:sSub>
                                    <m:sSubPr>
                                      <m:ctrlPr>
                                        <a:rPr lang="en-US" altLang="zh-CN" b="0" i="1" smtClean="0">
                                          <a:latin typeface="Cambria Math" panose="02040503050406030204" pitchFamily="18" charset="0"/>
                                        </a:rPr>
                                      </m:ctrlPr>
                                    </m:sSubPr>
                                    <m:e>
                                      <m:r>
                                        <a:rPr lang="en-US" altLang="zh-CN" b="0" i="1" smtClean="0">
                                          <a:latin typeface="Cambria Math" panose="02040503050406030204" pitchFamily="18" charset="0"/>
                                        </a:rPr>
                                        <m:t>𝜃</m:t>
                                      </m:r>
                                    </m:e>
                                    <m:sub>
                                      <m:r>
                                        <a:rPr lang="en-US" altLang="zh-CN" b="0" i="1" smtClean="0">
                                          <a:latin typeface="Cambria Math" panose="02040503050406030204" pitchFamily="18" charset="0"/>
                                        </a:rPr>
                                        <m:t>𝑖𝑗</m:t>
                                      </m:r>
                                    </m:sub>
                                  </m:sSub>
                                </m:e>
                              </m:func>
                              <m:r>
                                <a:rPr lang="en-US" altLang="zh-CN" b="0" i="1" smtClean="0">
                                  <a:latin typeface="Cambria Math" panose="02040503050406030204" pitchFamily="18" charset="0"/>
                                </a:rPr>
                                <m:t>)</m:t>
                              </m:r>
                            </m:e>
                          </m:func>
                        </m:num>
                        <m:den>
                          <m:sSup>
                            <m:sSupPr>
                              <m:ctrlPr>
                                <a:rPr lang="en-US" altLang="zh-CN" b="0" i="1" smtClean="0">
                                  <a:latin typeface="Cambria Math" panose="02040503050406030204" pitchFamily="18" charset="0"/>
                                </a:rPr>
                              </m:ctrlPr>
                            </m:sSupPr>
                            <m:e>
                              <m:r>
                                <a:rPr lang="en-US" altLang="zh-CN" b="0" i="1" smtClean="0">
                                  <a:latin typeface="Cambria Math" panose="02040503050406030204" pitchFamily="18" charset="0"/>
                                </a:rPr>
                                <m:t>𝑄</m:t>
                              </m:r>
                            </m:e>
                            <m:sup>
                              <m:r>
                                <a:rPr lang="en-US" altLang="zh-CN" b="0" i="1" smtClean="0">
                                  <a:latin typeface="Cambria Math" panose="02040503050406030204" pitchFamily="18" charset="0"/>
                                </a:rPr>
                                <m:t>2</m:t>
                              </m:r>
                            </m:sup>
                          </m:sSup>
                        </m:den>
                      </m:f>
                      <m:r>
                        <a:rPr lang="en-US" altLang="zh-CN" b="0" i="1" smtClean="0">
                          <a:latin typeface="Cambria Math" panose="02040503050406030204" pitchFamily="18" charset="0"/>
                        </a:rPr>
                        <m:t>+</m:t>
                      </m:r>
                      <m:r>
                        <a:rPr lang="en-US" altLang="zh-CN" b="0" i="1" smtClean="0">
                          <a:latin typeface="Cambria Math" panose="02040503050406030204" pitchFamily="18" charset="0"/>
                        </a:rPr>
                        <m:t>𝛼</m:t>
                      </m:r>
                    </m:oMath>
                  </m:oMathPara>
                </a14:m>
                <a:endParaRPr lang="en-US" altLang="zh-CN" dirty="0"/>
              </a:p>
              <a:p>
                <a14:m>
                  <m:oMath xmlns:m="http://schemas.openxmlformats.org/officeDocument/2006/math">
                    <m:sSup>
                      <m:sSupPr>
                        <m:ctrlPr>
                          <a:rPr lang="en-US" altLang="zh-CN" b="0" i="1" smtClean="0">
                            <a:latin typeface="Cambria Math" panose="02040503050406030204" pitchFamily="18" charset="0"/>
                          </a:rPr>
                        </m:ctrlPr>
                      </m:sSupPr>
                      <m:e>
                        <m:r>
                          <a:rPr lang="en-US" altLang="zh-CN" b="0" i="1" smtClean="0">
                            <a:latin typeface="Cambria Math" panose="02040503050406030204" pitchFamily="18" charset="0"/>
                          </a:rPr>
                          <m:t>𝑄</m:t>
                        </m:r>
                      </m:e>
                      <m:sup>
                        <m:r>
                          <a:rPr lang="en-US" altLang="zh-CN" b="0" i="1" smtClean="0">
                            <a:latin typeface="Cambria Math" panose="02040503050406030204" pitchFamily="18" charset="0"/>
                          </a:rPr>
                          <m:t>2</m:t>
                        </m:r>
                      </m:sup>
                    </m:sSup>
                  </m:oMath>
                </a14:m>
                <a:r>
                  <a:rPr lang="zh-CN" altLang="en-US" dirty="0"/>
                  <a:t> </a:t>
                </a:r>
                <a:r>
                  <a:rPr lang="en-US" altLang="zh-CN" dirty="0"/>
                  <a:t>is constant for all events, which is the center-of-mass energy.</a:t>
                </a:r>
              </a:p>
              <a:p>
                <a14:m>
                  <m:oMath xmlns:m="http://schemas.openxmlformats.org/officeDocument/2006/math">
                    <m:r>
                      <a:rPr lang="en-US" altLang="zh-CN" b="0" i="1" smtClean="0">
                        <a:latin typeface="Cambria Math" panose="02040503050406030204" pitchFamily="18" charset="0"/>
                      </a:rPr>
                      <m:t>𝛼</m:t>
                    </m:r>
                  </m:oMath>
                </a14:m>
                <a:r>
                  <a:rPr lang="en-US" altLang="zh-CN" dirty="0"/>
                  <a:t> is 100 if both jets have cores and 0 for others.</a:t>
                </a:r>
                <a:endParaRPr lang="zh-CN" altLang="en-US" dirty="0"/>
              </a:p>
            </p:txBody>
          </p:sp>
        </mc:Choice>
        <mc:Fallback xmlns="">
          <p:sp>
            <p:nvSpPr>
              <p:cNvPr id="3" name="内容占位符 2">
                <a:extLst>
                  <a:ext uri="{FF2B5EF4-FFF2-40B4-BE49-F238E27FC236}">
                    <a16:creationId xmlns:a16="http://schemas.microsoft.com/office/drawing/2014/main" id="{95CE0CFB-7270-429D-B365-C421480A5BBB}"/>
                  </a:ext>
                </a:extLst>
              </p:cNvPr>
              <p:cNvSpPr>
                <a:spLocks noGrp="1" noRot="1" noChangeAspect="1" noMove="1" noResize="1" noEditPoints="1" noAdjustHandles="1" noChangeArrowheads="1" noChangeShapeType="1" noTextEdit="1"/>
              </p:cNvSpPr>
              <p:nvPr>
                <p:ph idx="1"/>
              </p:nvPr>
            </p:nvSpPr>
            <p:spPr>
              <a:blipFill>
                <a:blip r:embed="rId2"/>
                <a:stretch>
                  <a:fillRect/>
                </a:stretch>
              </a:blipFill>
            </p:spPr>
            <p:txBody>
              <a:bodyPr/>
              <a:lstStyle/>
              <a:p>
                <a:r>
                  <a:rPr lang="zh-CN" altLang="en-US">
                    <a:noFill/>
                  </a:rPr>
                  <a:t> </a:t>
                </a:r>
              </a:p>
            </p:txBody>
          </p:sp>
        </mc:Fallback>
      </mc:AlternateContent>
      <p:sp>
        <p:nvSpPr>
          <p:cNvPr id="4" name="灯片编号占位符 3">
            <a:extLst>
              <a:ext uri="{FF2B5EF4-FFF2-40B4-BE49-F238E27FC236}">
                <a16:creationId xmlns:a16="http://schemas.microsoft.com/office/drawing/2014/main" id="{95DB29F0-2C3F-4A2A-B86C-7D2001F5CB2C}"/>
              </a:ext>
            </a:extLst>
          </p:cNvPr>
          <p:cNvSpPr>
            <a:spLocks noGrp="1"/>
          </p:cNvSpPr>
          <p:nvPr>
            <p:ph type="sldNum" sz="quarter" idx="12"/>
          </p:nvPr>
        </p:nvSpPr>
        <p:spPr/>
        <p:txBody>
          <a:bodyPr/>
          <a:lstStyle/>
          <a:p>
            <a:fld id="{D3BDF781-1766-47A7-BEEE-C0CA571E2904}" type="slidenum">
              <a:rPr lang="zh-CN" altLang="en-US" smtClean="0"/>
              <a:t>4</a:t>
            </a:fld>
            <a:endParaRPr lang="zh-CN" altLang="en-US"/>
          </a:p>
        </p:txBody>
      </p:sp>
    </p:spTree>
    <p:extLst>
      <p:ext uri="{BB962C8B-B14F-4D97-AF65-F5344CB8AC3E}">
        <p14:creationId xmlns:p14="http://schemas.microsoft.com/office/powerpoint/2010/main" val="2120840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标题 1">
                <a:extLst>
                  <a:ext uri="{FF2B5EF4-FFF2-40B4-BE49-F238E27FC236}">
                    <a16:creationId xmlns:a16="http://schemas.microsoft.com/office/drawing/2014/main" id="{46AA7E10-93E1-4837-BA84-E30F80CB15F4}"/>
                  </a:ext>
                </a:extLst>
              </p:cNvPr>
              <p:cNvSpPr>
                <a:spLocks noGrp="1"/>
              </p:cNvSpPr>
              <p:nvPr>
                <p:ph type="title"/>
              </p:nvPr>
            </p:nvSpPr>
            <p:spPr/>
            <p:txBody>
              <a:bodyPr/>
              <a:lstStyle/>
              <a:p>
                <a14:m>
                  <m:oMath xmlns:m="http://schemas.openxmlformats.org/officeDocument/2006/math">
                    <m:r>
                      <a:rPr lang="en-US" altLang="zh-CN" i="1" smtClean="0">
                        <a:latin typeface="Cambria Math" panose="02040503050406030204" pitchFamily="18" charset="0"/>
                      </a:rPr>
                      <m:t>𝑍</m:t>
                    </m:r>
                    <m:r>
                      <a:rPr lang="en-US" altLang="zh-CN" i="1" smtClean="0">
                        <a:latin typeface="Cambria Math" panose="02040503050406030204" pitchFamily="18" charset="0"/>
                      </a:rPr>
                      <m:t>→</m:t>
                    </m:r>
                    <m:r>
                      <a:rPr lang="en-US" altLang="zh-CN" i="1" smtClean="0">
                        <a:latin typeface="Cambria Math" panose="02040503050406030204" pitchFamily="18" charset="0"/>
                      </a:rPr>
                      <m:t>𝑖𝑛𝑣𝑖𝑠𝑖𝑏𝑙𝑒</m:t>
                    </m:r>
                    <m:r>
                      <a:rPr lang="en-US" altLang="zh-CN" i="1" smtClean="0">
                        <a:latin typeface="Cambria Math" panose="02040503050406030204" pitchFamily="18" charset="0"/>
                      </a:rPr>
                      <m:t>, </m:t>
                    </m:r>
                    <m:r>
                      <a:rPr lang="en-US" altLang="zh-CN" i="1" smtClean="0">
                        <a:latin typeface="Cambria Math" panose="02040503050406030204" pitchFamily="18" charset="0"/>
                      </a:rPr>
                      <m:t>𝐻</m:t>
                    </m:r>
                    <m:r>
                      <a:rPr lang="en-US" altLang="zh-CN" i="1" smtClean="0">
                        <a:latin typeface="Cambria Math" panose="02040503050406030204" pitchFamily="18" charset="0"/>
                      </a:rPr>
                      <m:t>→</m:t>
                    </m:r>
                    <m:r>
                      <a:rPr lang="en-US" altLang="zh-CN" i="1" smtClean="0">
                        <a:latin typeface="Cambria Math" panose="02040503050406030204" pitchFamily="18" charset="0"/>
                      </a:rPr>
                      <m:t>𝑏𝑏𝑏𝑏</m:t>
                    </m:r>
                  </m:oMath>
                </a14:m>
                <a:r>
                  <a:rPr lang="zh-CN" altLang="en-US" dirty="0"/>
                  <a:t> </a:t>
                </a:r>
              </a:p>
            </p:txBody>
          </p:sp>
        </mc:Choice>
        <mc:Fallback xmlns="">
          <p:sp>
            <p:nvSpPr>
              <p:cNvPr id="2" name="标题 1">
                <a:extLst>
                  <a:ext uri="{FF2B5EF4-FFF2-40B4-BE49-F238E27FC236}">
                    <a16:creationId xmlns:a16="http://schemas.microsoft.com/office/drawing/2014/main" id="{46AA7E10-93E1-4837-BA84-E30F80CB15F4}"/>
                  </a:ext>
                </a:extLst>
              </p:cNvPr>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zh-CN" altLang="en-US">
                    <a:noFill/>
                  </a:rPr>
                  <a:t> </a:t>
                </a:r>
              </a:p>
            </p:txBody>
          </p:sp>
        </mc:Fallback>
      </mc:AlternateContent>
      <p:pic>
        <p:nvPicPr>
          <p:cNvPr id="6" name="内容占位符 5">
            <a:extLst>
              <a:ext uri="{FF2B5EF4-FFF2-40B4-BE49-F238E27FC236}">
                <a16:creationId xmlns:a16="http://schemas.microsoft.com/office/drawing/2014/main" id="{827C5BEC-A2D4-4573-9E4E-5CD8A686FE6A}"/>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55107" y="1206803"/>
            <a:ext cx="6622742" cy="5149547"/>
          </a:xfrm>
        </p:spPr>
      </p:pic>
      <p:sp>
        <p:nvSpPr>
          <p:cNvPr id="4" name="灯片编号占位符 3">
            <a:extLst>
              <a:ext uri="{FF2B5EF4-FFF2-40B4-BE49-F238E27FC236}">
                <a16:creationId xmlns:a16="http://schemas.microsoft.com/office/drawing/2014/main" id="{1B397DF0-BA87-41FF-BDBA-DD7E778FE11B}"/>
              </a:ext>
            </a:extLst>
          </p:cNvPr>
          <p:cNvSpPr>
            <a:spLocks noGrp="1"/>
          </p:cNvSpPr>
          <p:nvPr>
            <p:ph type="sldNum" sz="quarter" idx="12"/>
          </p:nvPr>
        </p:nvSpPr>
        <p:spPr/>
        <p:txBody>
          <a:bodyPr/>
          <a:lstStyle/>
          <a:p>
            <a:fld id="{D3BDF781-1766-47A7-BEEE-C0CA571E2904}" type="slidenum">
              <a:rPr lang="zh-CN" altLang="en-US" smtClean="0"/>
              <a:t>5</a:t>
            </a:fld>
            <a:endParaRPr lang="zh-CN" altLang="en-US"/>
          </a:p>
        </p:txBody>
      </p:sp>
      <p:pic>
        <p:nvPicPr>
          <p:cNvPr id="8" name="图片 7">
            <a:extLst>
              <a:ext uri="{FF2B5EF4-FFF2-40B4-BE49-F238E27FC236}">
                <a16:creationId xmlns:a16="http://schemas.microsoft.com/office/drawing/2014/main" id="{E2A64399-2B2D-413C-BA91-F2694D60DCE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4238" y="314017"/>
            <a:ext cx="5127762" cy="6042333"/>
          </a:xfrm>
          <a:prstGeom prst="rect">
            <a:avLst/>
          </a:prstGeom>
        </p:spPr>
      </p:pic>
      <p:pic>
        <p:nvPicPr>
          <p:cNvPr id="10" name="图片 9">
            <a:extLst>
              <a:ext uri="{FF2B5EF4-FFF2-40B4-BE49-F238E27FC236}">
                <a16:creationId xmlns:a16="http://schemas.microsoft.com/office/drawing/2014/main" id="{E60000B5-91D0-49E0-8768-F898B52C283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5107" y="1206803"/>
            <a:ext cx="6622742" cy="5149547"/>
          </a:xfrm>
          <a:prstGeom prst="rect">
            <a:avLst/>
          </a:prstGeom>
        </p:spPr>
      </p:pic>
    </p:spTree>
    <p:extLst>
      <p:ext uri="{BB962C8B-B14F-4D97-AF65-F5344CB8AC3E}">
        <p14:creationId xmlns:p14="http://schemas.microsoft.com/office/powerpoint/2010/main" val="973772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标题 1">
                <a:extLst>
                  <a:ext uri="{FF2B5EF4-FFF2-40B4-BE49-F238E27FC236}">
                    <a16:creationId xmlns:a16="http://schemas.microsoft.com/office/drawing/2014/main" id="{14CD7AC3-B95B-4BE2-84E5-3CD2EFCE5330}"/>
                  </a:ext>
                </a:extLst>
              </p:cNvPr>
              <p:cNvSpPr>
                <a:spLocks noGrp="1"/>
              </p:cNvSpPr>
              <p:nvPr>
                <p:ph type="title"/>
              </p:nvPr>
            </p:nvSpPr>
            <p:spPr/>
            <p:txBody>
              <a:bodyPr/>
              <a:lstStyle/>
              <a:p>
                <a14:m>
                  <m:oMath xmlns:m="http://schemas.openxmlformats.org/officeDocument/2006/math">
                    <m:r>
                      <a:rPr lang="en-US" altLang="zh-CN" b="0" i="1" smtClean="0">
                        <a:latin typeface="Cambria Math" panose="02040503050406030204" pitchFamily="18" charset="0"/>
                      </a:rPr>
                      <m:t>𝑍</m:t>
                    </m:r>
                    <m:r>
                      <a:rPr lang="en-US" altLang="zh-CN" b="0" i="1" smtClean="0">
                        <a:latin typeface="Cambria Math" panose="02040503050406030204" pitchFamily="18" charset="0"/>
                      </a:rPr>
                      <m:t>→</m:t>
                    </m:r>
                    <m:r>
                      <a:rPr lang="en-US" altLang="zh-CN" b="0" i="1" smtClean="0">
                        <a:latin typeface="Cambria Math" panose="02040503050406030204" pitchFamily="18" charset="0"/>
                      </a:rPr>
                      <m:t>𝑖𝑛𝑣𝑖𝑠𝑖𝑏𝑙𝑒</m:t>
                    </m:r>
                    <m:r>
                      <a:rPr lang="en-US" altLang="zh-CN" b="0" i="1" smtClean="0">
                        <a:latin typeface="Cambria Math" panose="02040503050406030204" pitchFamily="18" charset="0"/>
                      </a:rPr>
                      <m:t>,</m:t>
                    </m:r>
                    <m:r>
                      <a:rPr lang="en-US" altLang="zh-CN" b="0" i="1" smtClean="0">
                        <a:latin typeface="Cambria Math" panose="02040503050406030204" pitchFamily="18" charset="0"/>
                      </a:rPr>
                      <m:t>𝐻</m:t>
                    </m:r>
                    <m:r>
                      <a:rPr lang="en-US" altLang="zh-CN" b="0" i="1" smtClean="0">
                        <a:latin typeface="Cambria Math" panose="02040503050406030204" pitchFamily="18" charset="0"/>
                      </a:rPr>
                      <m:t>→</m:t>
                    </m:r>
                    <m:r>
                      <a:rPr lang="en-US" altLang="zh-CN" b="0" i="1" smtClean="0">
                        <a:latin typeface="Cambria Math" panose="02040503050406030204" pitchFamily="18" charset="0"/>
                      </a:rPr>
                      <m:t>𝑏𝑏</m:t>
                    </m:r>
                  </m:oMath>
                </a14:m>
                <a:r>
                  <a:rPr lang="zh-CN" altLang="en-US" dirty="0"/>
                  <a:t> </a:t>
                </a:r>
              </a:p>
            </p:txBody>
          </p:sp>
        </mc:Choice>
        <mc:Fallback xmlns="">
          <p:sp>
            <p:nvSpPr>
              <p:cNvPr id="2" name="标题 1">
                <a:extLst>
                  <a:ext uri="{FF2B5EF4-FFF2-40B4-BE49-F238E27FC236}">
                    <a16:creationId xmlns:a16="http://schemas.microsoft.com/office/drawing/2014/main" id="{14CD7AC3-B95B-4BE2-84E5-3CD2EFCE5330}"/>
                  </a:ext>
                </a:extLst>
              </p:cNvPr>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zh-CN" altLang="en-US">
                    <a:noFill/>
                  </a:rPr>
                  <a:t> </a:t>
                </a:r>
              </a:p>
            </p:txBody>
          </p:sp>
        </mc:Fallback>
      </mc:AlternateContent>
      <p:pic>
        <p:nvPicPr>
          <p:cNvPr id="10" name="内容占位符 9">
            <a:extLst>
              <a:ext uri="{FF2B5EF4-FFF2-40B4-BE49-F238E27FC236}">
                <a16:creationId xmlns:a16="http://schemas.microsoft.com/office/drawing/2014/main" id="{5EDDACBB-7239-43BF-B471-D0FFB03E99A6}"/>
              </a:ext>
            </a:extLst>
          </p:cNvPr>
          <p:cNvPicPr>
            <a:picLocks noGrp="1" noChangeAspect="1"/>
          </p:cNvPicPr>
          <p:nvPr>
            <p:ph idx="1"/>
          </p:nvPr>
        </p:nvPicPr>
        <p:blipFill>
          <a:blip r:embed="rId3"/>
          <a:stretch>
            <a:fillRect/>
          </a:stretch>
        </p:blipFill>
        <p:spPr>
          <a:xfrm>
            <a:off x="7332259" y="0"/>
            <a:ext cx="4859741" cy="6258757"/>
          </a:xfrm>
        </p:spPr>
      </p:pic>
      <p:sp>
        <p:nvSpPr>
          <p:cNvPr id="4" name="灯片编号占位符 3">
            <a:extLst>
              <a:ext uri="{FF2B5EF4-FFF2-40B4-BE49-F238E27FC236}">
                <a16:creationId xmlns:a16="http://schemas.microsoft.com/office/drawing/2014/main" id="{CEA15EA2-8995-446A-834F-EEE03C631078}"/>
              </a:ext>
            </a:extLst>
          </p:cNvPr>
          <p:cNvSpPr>
            <a:spLocks noGrp="1"/>
          </p:cNvSpPr>
          <p:nvPr>
            <p:ph type="sldNum" sz="quarter" idx="12"/>
          </p:nvPr>
        </p:nvSpPr>
        <p:spPr/>
        <p:txBody>
          <a:bodyPr/>
          <a:lstStyle/>
          <a:p>
            <a:fld id="{D3BDF781-1766-47A7-BEEE-C0CA571E2904}" type="slidenum">
              <a:rPr lang="zh-CN" altLang="en-US" smtClean="0"/>
              <a:t>6</a:t>
            </a:fld>
            <a:endParaRPr lang="zh-CN" altLang="en-US"/>
          </a:p>
        </p:txBody>
      </p:sp>
      <p:pic>
        <p:nvPicPr>
          <p:cNvPr id="8" name="图片 7">
            <a:extLst>
              <a:ext uri="{FF2B5EF4-FFF2-40B4-BE49-F238E27FC236}">
                <a16:creationId xmlns:a16="http://schemas.microsoft.com/office/drawing/2014/main" id="{A86C9FDA-D457-450D-99FF-560EBBDE82F2}"/>
              </a:ext>
            </a:extLst>
          </p:cNvPr>
          <p:cNvPicPr>
            <a:picLocks noChangeAspect="1"/>
          </p:cNvPicPr>
          <p:nvPr/>
        </p:nvPicPr>
        <p:blipFill>
          <a:blip r:embed="rId4"/>
          <a:stretch>
            <a:fillRect/>
          </a:stretch>
        </p:blipFill>
        <p:spPr>
          <a:xfrm>
            <a:off x="381739" y="1351502"/>
            <a:ext cx="6845924" cy="4907255"/>
          </a:xfrm>
          <a:prstGeom prst="rect">
            <a:avLst/>
          </a:prstGeom>
        </p:spPr>
      </p:pic>
    </p:spTree>
    <p:extLst>
      <p:ext uri="{BB962C8B-B14F-4D97-AF65-F5344CB8AC3E}">
        <p14:creationId xmlns:p14="http://schemas.microsoft.com/office/powerpoint/2010/main" val="97095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内容占位符 2">
                <a:extLst>
                  <a:ext uri="{FF2B5EF4-FFF2-40B4-BE49-F238E27FC236}">
                    <a16:creationId xmlns:a16="http://schemas.microsoft.com/office/drawing/2014/main" id="{AB1E57C1-4B06-4841-A74E-48FD84FADF39}"/>
                  </a:ext>
                </a:extLst>
              </p:cNvPr>
              <p:cNvSpPr>
                <a:spLocks noGrp="1"/>
              </p:cNvSpPr>
              <p:nvPr>
                <p:ph idx="1"/>
              </p:nvPr>
            </p:nvSpPr>
            <p:spPr>
              <a:xfrm>
                <a:off x="838200" y="372862"/>
                <a:ext cx="10515600" cy="5804101"/>
              </a:xfrm>
            </p:spPr>
            <p:txBody>
              <a:bodyPr/>
              <a:lstStyle/>
              <a:p>
                <a14:m>
                  <m:oMath xmlns:m="http://schemas.openxmlformats.org/officeDocument/2006/math">
                    <m:r>
                      <a:rPr lang="en-US" altLang="zh-CN" sz="2800" b="0" i="1" smtClean="0">
                        <a:latin typeface="Cambria Math" panose="02040503050406030204" pitchFamily="18" charset="0"/>
                      </a:rPr>
                      <m:t>𝑍</m:t>
                    </m:r>
                    <m:r>
                      <a:rPr lang="en-US" altLang="zh-CN" sz="2800" b="0" i="1" smtClean="0">
                        <a:latin typeface="Cambria Math" panose="02040503050406030204" pitchFamily="18" charset="0"/>
                      </a:rPr>
                      <m:t>→</m:t>
                    </m:r>
                    <m:r>
                      <a:rPr lang="en-US" altLang="zh-CN" sz="2800" b="0" i="1" smtClean="0">
                        <a:latin typeface="Cambria Math" panose="02040503050406030204" pitchFamily="18" charset="0"/>
                      </a:rPr>
                      <m:t>𝑞𝑞</m:t>
                    </m:r>
                    <m:r>
                      <a:rPr lang="en-US" altLang="zh-CN" sz="2800" b="0" i="1" smtClean="0">
                        <a:latin typeface="Cambria Math" panose="02040503050406030204" pitchFamily="18" charset="0"/>
                      </a:rPr>
                      <m:t>, </m:t>
                    </m:r>
                    <m:r>
                      <a:rPr lang="en-US" altLang="zh-CN" i="1" smtClean="0">
                        <a:latin typeface="Cambria Math" panose="02040503050406030204" pitchFamily="18" charset="0"/>
                      </a:rPr>
                      <m:t>𝐻</m:t>
                    </m:r>
                    <m:r>
                      <a:rPr lang="en-US" altLang="zh-CN" i="1" smtClean="0">
                        <a:latin typeface="Cambria Math" panose="02040503050406030204" pitchFamily="18" charset="0"/>
                      </a:rPr>
                      <m:t>→</m:t>
                    </m:r>
                    <m:r>
                      <a:rPr lang="en-US" altLang="zh-CN" i="1" smtClean="0">
                        <a:latin typeface="Cambria Math" panose="02040503050406030204" pitchFamily="18" charset="0"/>
                      </a:rPr>
                      <m:t>𝑏𝑏</m:t>
                    </m:r>
                  </m:oMath>
                </a14:m>
                <a:endParaRPr lang="en-US" altLang="zh-CN" sz="2800" b="0" dirty="0"/>
              </a:p>
              <a:p>
                <a:r>
                  <a:rPr lang="en-US" altLang="zh-CN" dirty="0" err="1"/>
                  <a:t>NJetsRequested</a:t>
                </a:r>
                <a:r>
                  <a:rPr lang="en-US" altLang="zh-CN" dirty="0"/>
                  <a:t>=4</a:t>
                </a:r>
              </a:p>
              <a:p>
                <a:r>
                  <a:rPr lang="en-US" altLang="zh-CN" dirty="0"/>
                  <a:t>Cut off: </a:t>
                </a:r>
                <a14:m>
                  <m:oMath xmlns:m="http://schemas.openxmlformats.org/officeDocument/2006/math">
                    <m:sSub>
                      <m:sSubPr>
                        <m:ctrlPr>
                          <a:rPr lang="en-US" altLang="zh-CN" b="0" i="1" smtClean="0">
                            <a:latin typeface="Cambria Math" panose="02040503050406030204" pitchFamily="18" charset="0"/>
                          </a:rPr>
                        </m:ctrlPr>
                      </m:sSubPr>
                      <m:e>
                        <m:r>
                          <a:rPr lang="en-US" altLang="zh-CN" b="0" i="1" smtClean="0">
                            <a:latin typeface="Cambria Math" panose="02040503050406030204" pitchFamily="18" charset="0"/>
                          </a:rPr>
                          <m:t>𝐸</m:t>
                        </m:r>
                      </m:e>
                      <m:sub>
                        <m:r>
                          <a:rPr lang="en-US" altLang="zh-CN" b="0" i="1" smtClean="0">
                            <a:latin typeface="Cambria Math" panose="02040503050406030204" pitchFamily="18" charset="0"/>
                          </a:rPr>
                          <m:t>𝑗𝑒𝑡</m:t>
                        </m:r>
                      </m:sub>
                    </m:sSub>
                    <m:r>
                      <a:rPr lang="en-US" altLang="zh-CN" b="0" i="1" smtClean="0">
                        <a:latin typeface="Cambria Math" panose="02040503050406030204" pitchFamily="18" charset="0"/>
                      </a:rPr>
                      <m:t>&lt;5</m:t>
                    </m:r>
                    <m:r>
                      <m:rPr>
                        <m:sty m:val="p"/>
                      </m:rPr>
                      <a:rPr lang="en-US" altLang="zh-CN" b="0" i="0" smtClean="0">
                        <a:latin typeface="Cambria Math" panose="02040503050406030204" pitchFamily="18" charset="0"/>
                      </a:rPr>
                      <m:t>GeV</m:t>
                    </m:r>
                    <m:r>
                      <a:rPr lang="en-US" altLang="zh-CN" b="0" i="1" smtClean="0">
                        <a:latin typeface="Cambria Math" panose="02040503050406030204" pitchFamily="18" charset="0"/>
                      </a:rPr>
                      <m:t>, </m:t>
                    </m:r>
                    <m:r>
                      <a:rPr lang="en-US" altLang="zh-CN" b="0" i="1" smtClean="0">
                        <a:latin typeface="Cambria Math" panose="02040503050406030204" pitchFamily="18" charset="0"/>
                      </a:rPr>
                      <m:t>𝛿</m:t>
                    </m:r>
                    <m:r>
                      <a:rPr lang="en-US" altLang="zh-CN" b="0" i="1" smtClean="0">
                        <a:latin typeface="Cambria Math" panose="02040503050406030204" pitchFamily="18" charset="0"/>
                      </a:rPr>
                      <m:t>𝑚</m:t>
                    </m:r>
                    <m:r>
                      <a:rPr lang="en-US" altLang="zh-CN" b="0" i="1" smtClean="0">
                        <a:latin typeface="Cambria Math" panose="02040503050406030204" pitchFamily="18" charset="0"/>
                      </a:rPr>
                      <m:t>&gt;2</m:t>
                    </m:r>
                    <m:r>
                      <m:rPr>
                        <m:sty m:val="p"/>
                      </m:rPr>
                      <a:rPr lang="en-US" altLang="zh-CN" b="0" i="0" smtClean="0">
                        <a:latin typeface="Cambria Math" panose="02040503050406030204" pitchFamily="18" charset="0"/>
                      </a:rPr>
                      <m:t>GeV</m:t>
                    </m:r>
                    <m:r>
                      <a:rPr lang="en-US" altLang="zh-CN" b="0" i="1" smtClean="0">
                        <a:latin typeface="Cambria Math" panose="02040503050406030204" pitchFamily="18" charset="0"/>
                      </a:rPr>
                      <m:t>, </m:t>
                    </m:r>
                    <m:r>
                      <m:rPr>
                        <m:sty m:val="p"/>
                      </m:rPr>
                      <a:rPr lang="en-US" altLang="zh-CN" b="0" i="0" smtClean="0">
                        <a:latin typeface="Cambria Math" panose="02040503050406030204" pitchFamily="18" charset="0"/>
                      </a:rPr>
                      <m:t>Δ</m:t>
                    </m:r>
                    <m:sSub>
                      <m:sSubPr>
                        <m:ctrlPr>
                          <a:rPr lang="en-US" altLang="zh-CN" b="0" i="1" smtClean="0">
                            <a:latin typeface="Cambria Math" panose="02040503050406030204" pitchFamily="18" charset="0"/>
                          </a:rPr>
                        </m:ctrlPr>
                      </m:sSubPr>
                      <m:e>
                        <m:r>
                          <a:rPr lang="en-US" altLang="zh-CN" b="0" i="1" smtClean="0">
                            <a:latin typeface="Cambria Math" panose="02040503050406030204" pitchFamily="18" charset="0"/>
                          </a:rPr>
                          <m:t>𝑅</m:t>
                        </m:r>
                      </m:e>
                      <m:sub>
                        <m:r>
                          <a:rPr lang="en-US" altLang="zh-CN" b="0" i="1" smtClean="0">
                            <a:latin typeface="Cambria Math" panose="02040503050406030204" pitchFamily="18" charset="0"/>
                          </a:rPr>
                          <m:t>𝑗𝑗</m:t>
                        </m:r>
                      </m:sub>
                    </m:sSub>
                    <m:r>
                      <a:rPr lang="en-US" altLang="zh-CN" b="0" i="1" smtClean="0">
                        <a:latin typeface="Cambria Math" panose="02040503050406030204" pitchFamily="18" charset="0"/>
                      </a:rPr>
                      <m:t>&gt;2</m:t>
                    </m:r>
                  </m:oMath>
                </a14:m>
                <a:endParaRPr lang="en-US" altLang="zh-CN" dirty="0"/>
              </a:p>
              <a:p>
                <a:r>
                  <a:rPr lang="en-US" altLang="zh-CN" sz="2800" b="0" dirty="0"/>
                  <a:t>0.7% events left after cut.</a:t>
                </a:r>
              </a:p>
              <a:p>
                <a:pPr marL="0" indent="0">
                  <a:buNone/>
                </a:pPr>
                <a:endParaRPr lang="zh-CN" altLang="en-US" dirty="0"/>
              </a:p>
            </p:txBody>
          </p:sp>
        </mc:Choice>
        <mc:Fallback xmlns="">
          <p:sp>
            <p:nvSpPr>
              <p:cNvPr id="3" name="内容占位符 2">
                <a:extLst>
                  <a:ext uri="{FF2B5EF4-FFF2-40B4-BE49-F238E27FC236}">
                    <a16:creationId xmlns:a16="http://schemas.microsoft.com/office/drawing/2014/main" id="{AB1E57C1-4B06-4841-A74E-48FD84FADF39}"/>
                  </a:ext>
                </a:extLst>
              </p:cNvPr>
              <p:cNvSpPr>
                <a:spLocks noGrp="1" noRot="1" noChangeAspect="1" noMove="1" noResize="1" noEditPoints="1" noAdjustHandles="1" noChangeArrowheads="1" noChangeShapeType="1" noTextEdit="1"/>
              </p:cNvSpPr>
              <p:nvPr>
                <p:ph idx="1"/>
              </p:nvPr>
            </p:nvSpPr>
            <p:spPr>
              <a:xfrm>
                <a:off x="838200" y="372862"/>
                <a:ext cx="10515600" cy="5804101"/>
              </a:xfrm>
              <a:blipFill>
                <a:blip r:embed="rId2"/>
                <a:stretch>
                  <a:fillRect l="-1043"/>
                </a:stretch>
              </a:blipFill>
            </p:spPr>
            <p:txBody>
              <a:bodyPr/>
              <a:lstStyle/>
              <a:p>
                <a:r>
                  <a:rPr lang="zh-CN" altLang="en-US">
                    <a:noFill/>
                  </a:rPr>
                  <a:t> </a:t>
                </a:r>
              </a:p>
            </p:txBody>
          </p:sp>
        </mc:Fallback>
      </mc:AlternateContent>
      <p:pic>
        <p:nvPicPr>
          <p:cNvPr id="5" name="图片 4">
            <a:extLst>
              <a:ext uri="{FF2B5EF4-FFF2-40B4-BE49-F238E27FC236}">
                <a16:creationId xmlns:a16="http://schemas.microsoft.com/office/drawing/2014/main" id="{C74DDFCB-0D72-41D5-8E69-91FC92EBDB4C}"/>
              </a:ext>
            </a:extLst>
          </p:cNvPr>
          <p:cNvPicPr>
            <a:picLocks noChangeAspect="1"/>
          </p:cNvPicPr>
          <p:nvPr/>
        </p:nvPicPr>
        <p:blipFill>
          <a:blip r:embed="rId3"/>
          <a:stretch>
            <a:fillRect/>
          </a:stretch>
        </p:blipFill>
        <p:spPr>
          <a:xfrm>
            <a:off x="5976169" y="2556112"/>
            <a:ext cx="5557605" cy="3755788"/>
          </a:xfrm>
          <a:prstGeom prst="rect">
            <a:avLst/>
          </a:prstGeom>
        </p:spPr>
      </p:pic>
      <p:sp>
        <p:nvSpPr>
          <p:cNvPr id="7" name="文本框 6">
            <a:extLst>
              <a:ext uri="{FF2B5EF4-FFF2-40B4-BE49-F238E27FC236}">
                <a16:creationId xmlns:a16="http://schemas.microsoft.com/office/drawing/2014/main" id="{46918419-C756-4CBD-952C-D50C20773536}"/>
              </a:ext>
            </a:extLst>
          </p:cNvPr>
          <p:cNvSpPr txBox="1"/>
          <p:nvPr/>
        </p:nvSpPr>
        <p:spPr>
          <a:xfrm>
            <a:off x="7646852" y="2523046"/>
            <a:ext cx="2526958" cy="369332"/>
          </a:xfrm>
          <a:prstGeom prst="rect">
            <a:avLst/>
          </a:prstGeom>
          <a:solidFill>
            <a:schemeClr val="bg1"/>
          </a:solidFill>
        </p:spPr>
        <p:txBody>
          <a:bodyPr wrap="square">
            <a:spAutoFit/>
          </a:bodyPr>
          <a:lstStyle/>
          <a:p>
            <a:r>
              <a:rPr lang="en-US" altLang="zh-CN" dirty="0"/>
              <a:t>h1InvMass, apply cut</a:t>
            </a:r>
            <a:endParaRPr lang="zh-CN" altLang="en-US" dirty="0"/>
          </a:p>
        </p:txBody>
      </p:sp>
      <p:pic>
        <p:nvPicPr>
          <p:cNvPr id="9" name="图片 8">
            <a:extLst>
              <a:ext uri="{FF2B5EF4-FFF2-40B4-BE49-F238E27FC236}">
                <a16:creationId xmlns:a16="http://schemas.microsoft.com/office/drawing/2014/main" id="{5284BBF7-F4BE-41C0-90CF-71A8936393EB}"/>
              </a:ext>
            </a:extLst>
          </p:cNvPr>
          <p:cNvPicPr>
            <a:picLocks noChangeAspect="1"/>
          </p:cNvPicPr>
          <p:nvPr/>
        </p:nvPicPr>
        <p:blipFill>
          <a:blip r:embed="rId4"/>
          <a:stretch>
            <a:fillRect/>
          </a:stretch>
        </p:blipFill>
        <p:spPr>
          <a:xfrm>
            <a:off x="579573" y="2556112"/>
            <a:ext cx="5396596" cy="3641923"/>
          </a:xfrm>
          <a:prstGeom prst="rect">
            <a:avLst/>
          </a:prstGeom>
        </p:spPr>
      </p:pic>
      <p:sp>
        <p:nvSpPr>
          <p:cNvPr id="10" name="文本框 9">
            <a:extLst>
              <a:ext uri="{FF2B5EF4-FFF2-40B4-BE49-F238E27FC236}">
                <a16:creationId xmlns:a16="http://schemas.microsoft.com/office/drawing/2014/main" id="{4B1334A7-4F9D-443E-A37A-1ED5B420065B}"/>
              </a:ext>
            </a:extLst>
          </p:cNvPr>
          <p:cNvSpPr txBox="1"/>
          <p:nvPr/>
        </p:nvSpPr>
        <p:spPr>
          <a:xfrm>
            <a:off x="2200223" y="2523046"/>
            <a:ext cx="2042304" cy="369332"/>
          </a:xfrm>
          <a:prstGeom prst="rect">
            <a:avLst/>
          </a:prstGeom>
          <a:solidFill>
            <a:schemeClr val="bg1"/>
          </a:solidFill>
        </p:spPr>
        <p:txBody>
          <a:bodyPr wrap="square">
            <a:spAutoFit/>
          </a:bodyPr>
          <a:lstStyle/>
          <a:p>
            <a:r>
              <a:rPr lang="en-US" altLang="zh-CN" dirty="0"/>
              <a:t>h1InvMass, no cut</a:t>
            </a:r>
            <a:endParaRPr lang="zh-CN" altLang="en-US" dirty="0"/>
          </a:p>
        </p:txBody>
      </p:sp>
      <p:sp>
        <p:nvSpPr>
          <p:cNvPr id="2" name="灯片编号占位符 1">
            <a:extLst>
              <a:ext uri="{FF2B5EF4-FFF2-40B4-BE49-F238E27FC236}">
                <a16:creationId xmlns:a16="http://schemas.microsoft.com/office/drawing/2014/main" id="{BEF04CF2-761E-44E0-897B-75AA37880269}"/>
              </a:ext>
            </a:extLst>
          </p:cNvPr>
          <p:cNvSpPr>
            <a:spLocks noGrp="1"/>
          </p:cNvSpPr>
          <p:nvPr>
            <p:ph type="sldNum" sz="quarter" idx="12"/>
          </p:nvPr>
        </p:nvSpPr>
        <p:spPr/>
        <p:txBody>
          <a:bodyPr/>
          <a:lstStyle/>
          <a:p>
            <a:fld id="{D3BDF781-1766-47A7-BEEE-C0CA571E2904}" type="slidenum">
              <a:rPr lang="zh-CN" altLang="en-US" smtClean="0"/>
              <a:t>7</a:t>
            </a:fld>
            <a:endParaRPr lang="zh-CN" altLang="en-US"/>
          </a:p>
        </p:txBody>
      </p:sp>
    </p:spTree>
    <p:extLst>
      <p:ext uri="{BB962C8B-B14F-4D97-AF65-F5344CB8AC3E}">
        <p14:creationId xmlns:p14="http://schemas.microsoft.com/office/powerpoint/2010/main" val="17424481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0C0172D-C6BC-4709-B086-0D6A1BC286BC}"/>
              </a:ext>
            </a:extLst>
          </p:cNvPr>
          <p:cNvSpPr>
            <a:spLocks noGrp="1"/>
          </p:cNvSpPr>
          <p:nvPr>
            <p:ph type="title"/>
          </p:nvPr>
        </p:nvSpPr>
        <p:spPr/>
        <p:txBody>
          <a:bodyPr/>
          <a:lstStyle/>
          <a:p>
            <a:r>
              <a:rPr lang="en-US" altLang="zh-CN" dirty="0"/>
              <a:t>To-do</a:t>
            </a:r>
            <a:endParaRPr lang="zh-CN" altLang="en-US" dirty="0"/>
          </a:p>
        </p:txBody>
      </p:sp>
      <mc:AlternateContent xmlns:mc="http://schemas.openxmlformats.org/markup-compatibility/2006" xmlns:a14="http://schemas.microsoft.com/office/drawing/2010/main">
        <mc:Choice Requires="a14">
          <p:sp>
            <p:nvSpPr>
              <p:cNvPr id="3" name="内容占位符 2">
                <a:extLst>
                  <a:ext uri="{FF2B5EF4-FFF2-40B4-BE49-F238E27FC236}">
                    <a16:creationId xmlns:a16="http://schemas.microsoft.com/office/drawing/2014/main" id="{CA91118A-75F6-4974-9B44-EFA4729DBCB3}"/>
                  </a:ext>
                </a:extLst>
              </p:cNvPr>
              <p:cNvSpPr>
                <a:spLocks noGrp="1"/>
              </p:cNvSpPr>
              <p:nvPr>
                <p:ph idx="1"/>
              </p:nvPr>
            </p:nvSpPr>
            <p:spPr/>
            <p:txBody>
              <a:bodyPr/>
              <a:lstStyle/>
              <a:p>
                <a:r>
                  <a:rPr lang="en-US" altLang="zh-CN" dirty="0"/>
                  <a:t>Observe </a:t>
                </a:r>
                <a14:m>
                  <m:oMath xmlns:m="http://schemas.openxmlformats.org/officeDocument/2006/math">
                    <m:sSub>
                      <m:sSubPr>
                        <m:ctrlPr>
                          <a:rPr lang="en-US" altLang="zh-CN" b="0" i="1" smtClean="0">
                            <a:latin typeface="Cambria Math" panose="02040503050406030204" pitchFamily="18" charset="0"/>
                          </a:rPr>
                        </m:ctrlPr>
                      </m:sSubPr>
                      <m:e>
                        <m:r>
                          <a:rPr lang="en-US" altLang="zh-CN" b="0" i="1" smtClean="0">
                            <a:latin typeface="Cambria Math" panose="02040503050406030204" pitchFamily="18" charset="0"/>
                          </a:rPr>
                          <m:t>𝑌</m:t>
                        </m:r>
                      </m:e>
                      <m:sub>
                        <m:r>
                          <a:rPr lang="en-US" altLang="zh-CN" b="0" i="1" smtClean="0">
                            <a:latin typeface="Cambria Math" panose="02040503050406030204" pitchFamily="18" charset="0"/>
                          </a:rPr>
                          <m:t>𝑖𝑗</m:t>
                        </m:r>
                      </m:sub>
                    </m:sSub>
                  </m:oMath>
                </a14:m>
                <a:r>
                  <a:rPr lang="en-US" altLang="zh-CN" dirty="0"/>
                  <a:t> of </a:t>
                </a:r>
                <a14:m>
                  <m:oMath xmlns:m="http://schemas.openxmlformats.org/officeDocument/2006/math">
                    <m:r>
                      <a:rPr lang="en-US" altLang="zh-CN" b="0" i="0" smtClean="0">
                        <a:latin typeface="Cambria Math" panose="02040503050406030204" pitchFamily="18" charset="0"/>
                      </a:rPr>
                      <m:t> </m:t>
                    </m:r>
                    <m:r>
                      <a:rPr lang="en-US" altLang="zh-CN" i="1">
                        <a:latin typeface="Cambria Math" panose="02040503050406030204" pitchFamily="18" charset="0"/>
                      </a:rPr>
                      <m:t>𝑍</m:t>
                    </m:r>
                    <m:r>
                      <a:rPr lang="en-US" altLang="zh-CN" i="1">
                        <a:latin typeface="Cambria Math" panose="02040503050406030204" pitchFamily="18" charset="0"/>
                      </a:rPr>
                      <m:t>→</m:t>
                    </m:r>
                    <m:r>
                      <a:rPr lang="en-US" altLang="zh-CN" i="1">
                        <a:latin typeface="Cambria Math" panose="02040503050406030204" pitchFamily="18" charset="0"/>
                      </a:rPr>
                      <m:t>𝑖𝑛𝑣𝑖𝑠𝑖𝑏𝑙𝑒</m:t>
                    </m:r>
                    <m:r>
                      <a:rPr lang="en-US" altLang="zh-CN" i="1">
                        <a:latin typeface="Cambria Math" panose="02040503050406030204" pitchFamily="18" charset="0"/>
                      </a:rPr>
                      <m:t>, </m:t>
                    </m:r>
                    <m:r>
                      <a:rPr lang="en-US" altLang="zh-CN" i="1" smtClean="0">
                        <a:latin typeface="Cambria Math" panose="02040503050406030204" pitchFamily="18" charset="0"/>
                      </a:rPr>
                      <m:t>𝐻</m:t>
                    </m:r>
                    <m:r>
                      <a:rPr lang="en-US" altLang="zh-CN" i="1" smtClean="0">
                        <a:latin typeface="Cambria Math" panose="02040503050406030204" pitchFamily="18" charset="0"/>
                      </a:rPr>
                      <m:t>→</m:t>
                    </m:r>
                    <m:r>
                      <a:rPr lang="en-US" altLang="zh-CN" i="1" smtClean="0">
                        <a:latin typeface="Cambria Math" panose="02040503050406030204" pitchFamily="18" charset="0"/>
                      </a:rPr>
                      <m:t>𝑏𝑏</m:t>
                    </m:r>
                  </m:oMath>
                </a14:m>
                <a:r>
                  <a:rPr lang="en-US" altLang="zh-CN" dirty="0"/>
                  <a:t> ,and apply </a:t>
                </a:r>
                <a14:m>
                  <m:oMath xmlns:m="http://schemas.openxmlformats.org/officeDocument/2006/math">
                    <m:sSub>
                      <m:sSubPr>
                        <m:ctrlPr>
                          <a:rPr lang="en-US" altLang="zh-CN" b="0" i="1" smtClean="0">
                            <a:latin typeface="Cambria Math" panose="02040503050406030204" pitchFamily="18" charset="0"/>
                          </a:rPr>
                        </m:ctrlPr>
                      </m:sSubPr>
                      <m:e>
                        <m:r>
                          <a:rPr lang="en-US" altLang="zh-CN" b="0" i="1" smtClean="0">
                            <a:latin typeface="Cambria Math" panose="02040503050406030204" pitchFamily="18" charset="0"/>
                          </a:rPr>
                          <m:t>𝑌</m:t>
                        </m:r>
                      </m:e>
                      <m:sub>
                        <m:r>
                          <a:rPr lang="en-US" altLang="zh-CN" b="0" i="1" smtClean="0">
                            <a:latin typeface="Cambria Math" panose="02040503050406030204" pitchFamily="18" charset="0"/>
                          </a:rPr>
                          <m:t>𝑐𝑢𝑡</m:t>
                        </m:r>
                      </m:sub>
                    </m:sSub>
                  </m:oMath>
                </a14:m>
                <a:r>
                  <a:rPr lang="en-US" altLang="zh-CN" dirty="0"/>
                  <a:t>.</a:t>
                </a:r>
              </a:p>
              <a:p>
                <a:r>
                  <a:rPr lang="en-US" altLang="zh-CN" dirty="0"/>
                  <a:t>Write a processor for </a:t>
                </a:r>
                <a14:m>
                  <m:oMath xmlns:m="http://schemas.openxmlformats.org/officeDocument/2006/math">
                    <m:r>
                      <a:rPr lang="en-US" altLang="zh-CN" sz="2800" b="0" i="1" dirty="0" smtClean="0">
                        <a:latin typeface="Cambria Math" panose="02040503050406030204" pitchFamily="18" charset="0"/>
                      </a:rPr>
                      <m:t>𝑍</m:t>
                    </m:r>
                    <m:r>
                      <a:rPr lang="en-US" altLang="zh-CN" sz="2800" b="0" i="1" dirty="0" smtClean="0">
                        <a:latin typeface="Cambria Math" panose="02040503050406030204" pitchFamily="18" charset="0"/>
                      </a:rPr>
                      <m:t>→</m:t>
                    </m:r>
                    <m:r>
                      <a:rPr lang="en-US" altLang="zh-CN" sz="2800" b="0" i="1" dirty="0" smtClean="0">
                        <a:latin typeface="Cambria Math" panose="02040503050406030204" pitchFamily="18" charset="0"/>
                      </a:rPr>
                      <m:t>𝑙𝑙</m:t>
                    </m:r>
                    <m:r>
                      <a:rPr lang="en-US" altLang="zh-CN" sz="2800" b="0" i="1" dirty="0" smtClean="0">
                        <a:latin typeface="Cambria Math" panose="02040503050406030204" pitchFamily="18" charset="0"/>
                      </a:rPr>
                      <m:t>,</m:t>
                    </m:r>
                    <m:r>
                      <a:rPr lang="en-US" altLang="zh-CN" i="1">
                        <a:latin typeface="Cambria Math" panose="02040503050406030204" pitchFamily="18" charset="0"/>
                      </a:rPr>
                      <m:t>𝐻</m:t>
                    </m:r>
                    <m:r>
                      <a:rPr lang="en-US" altLang="zh-CN" i="1">
                        <a:latin typeface="Cambria Math" panose="02040503050406030204" pitchFamily="18" charset="0"/>
                      </a:rPr>
                      <m:t>→</m:t>
                    </m:r>
                    <m:sSub>
                      <m:sSubPr>
                        <m:ctrlPr>
                          <a:rPr lang="en-US" altLang="zh-CN" i="1">
                            <a:latin typeface="Cambria Math" panose="02040503050406030204" pitchFamily="18" charset="0"/>
                          </a:rPr>
                        </m:ctrlPr>
                      </m:sSubPr>
                      <m:e>
                        <m:r>
                          <a:rPr lang="en-US" altLang="zh-CN" i="1">
                            <a:latin typeface="Cambria Math" panose="02040503050406030204" pitchFamily="18" charset="0"/>
                          </a:rPr>
                          <m:t>h</m:t>
                        </m:r>
                      </m:e>
                      <m:sub>
                        <m:r>
                          <a:rPr lang="en-US" altLang="zh-CN" i="1">
                            <a:latin typeface="Cambria Math" panose="02040503050406030204" pitchFamily="18" charset="0"/>
                          </a:rPr>
                          <m:t>1</m:t>
                        </m:r>
                      </m:sub>
                    </m:sSub>
                    <m:sSub>
                      <m:sSubPr>
                        <m:ctrlPr>
                          <a:rPr lang="en-US" altLang="zh-CN" i="1">
                            <a:latin typeface="Cambria Math" panose="02040503050406030204" pitchFamily="18" charset="0"/>
                          </a:rPr>
                        </m:ctrlPr>
                      </m:sSubPr>
                      <m:e>
                        <m:r>
                          <a:rPr lang="en-US" altLang="zh-CN" i="1">
                            <a:latin typeface="Cambria Math" panose="02040503050406030204" pitchFamily="18" charset="0"/>
                          </a:rPr>
                          <m:t>h</m:t>
                        </m:r>
                      </m:e>
                      <m:sub>
                        <m:r>
                          <a:rPr lang="en-US" altLang="zh-CN" i="1">
                            <a:latin typeface="Cambria Math" panose="02040503050406030204" pitchFamily="18" charset="0"/>
                          </a:rPr>
                          <m:t>1</m:t>
                        </m:r>
                      </m:sub>
                    </m:sSub>
                    <m:r>
                      <a:rPr lang="en-US" altLang="zh-CN" i="1">
                        <a:latin typeface="Cambria Math" panose="02040503050406030204" pitchFamily="18" charset="0"/>
                      </a:rPr>
                      <m:t>→</m:t>
                    </m:r>
                    <m:r>
                      <a:rPr lang="en-US" altLang="zh-CN" i="1">
                        <a:latin typeface="Cambria Math" panose="02040503050406030204" pitchFamily="18" charset="0"/>
                      </a:rPr>
                      <m:t>𝑏𝑏𝑏𝑏</m:t>
                    </m:r>
                  </m:oMath>
                </a14:m>
                <a:r>
                  <a:rPr lang="en-US" altLang="zh-CN" dirty="0"/>
                  <a:t>.</a:t>
                </a:r>
                <a:endParaRPr lang="zh-CN" altLang="en-US" dirty="0"/>
              </a:p>
            </p:txBody>
          </p:sp>
        </mc:Choice>
        <mc:Fallback xmlns="">
          <p:sp>
            <p:nvSpPr>
              <p:cNvPr id="3" name="内容占位符 2">
                <a:extLst>
                  <a:ext uri="{FF2B5EF4-FFF2-40B4-BE49-F238E27FC236}">
                    <a16:creationId xmlns:a16="http://schemas.microsoft.com/office/drawing/2014/main" id="{CA91118A-75F6-4974-9B44-EFA4729DBCB3}"/>
                  </a:ext>
                </a:extLst>
              </p:cNvPr>
              <p:cNvSpPr>
                <a:spLocks noGrp="1" noRot="1" noChangeAspect="1" noMove="1" noResize="1" noEditPoints="1" noAdjustHandles="1" noChangeArrowheads="1" noChangeShapeType="1" noTextEdit="1"/>
              </p:cNvSpPr>
              <p:nvPr>
                <p:ph idx="1"/>
              </p:nvPr>
            </p:nvSpPr>
            <p:spPr>
              <a:blipFill>
                <a:blip r:embed="rId2"/>
                <a:stretch>
                  <a:fillRect l="-1043" t="-1868"/>
                </a:stretch>
              </a:blipFill>
            </p:spPr>
            <p:txBody>
              <a:bodyPr/>
              <a:lstStyle/>
              <a:p>
                <a:r>
                  <a:rPr lang="zh-CN" altLang="en-US">
                    <a:noFill/>
                  </a:rPr>
                  <a:t> </a:t>
                </a:r>
              </a:p>
            </p:txBody>
          </p:sp>
        </mc:Fallback>
      </mc:AlternateContent>
      <p:sp>
        <p:nvSpPr>
          <p:cNvPr id="4" name="灯片编号占位符 3">
            <a:extLst>
              <a:ext uri="{FF2B5EF4-FFF2-40B4-BE49-F238E27FC236}">
                <a16:creationId xmlns:a16="http://schemas.microsoft.com/office/drawing/2014/main" id="{17AF2501-840B-4F38-9253-3F9928EA69FE}"/>
              </a:ext>
            </a:extLst>
          </p:cNvPr>
          <p:cNvSpPr>
            <a:spLocks noGrp="1"/>
          </p:cNvSpPr>
          <p:nvPr>
            <p:ph type="sldNum" sz="quarter" idx="12"/>
          </p:nvPr>
        </p:nvSpPr>
        <p:spPr/>
        <p:txBody>
          <a:bodyPr/>
          <a:lstStyle/>
          <a:p>
            <a:fld id="{D3BDF781-1766-47A7-BEEE-C0CA571E2904}" type="slidenum">
              <a:rPr lang="zh-CN" altLang="en-US" smtClean="0"/>
              <a:t>8</a:t>
            </a:fld>
            <a:endParaRPr lang="zh-CN" altLang="en-US"/>
          </a:p>
        </p:txBody>
      </p:sp>
    </p:spTree>
    <p:extLst>
      <p:ext uri="{BB962C8B-B14F-4D97-AF65-F5344CB8AC3E}">
        <p14:creationId xmlns:p14="http://schemas.microsoft.com/office/powerpoint/2010/main" val="2170398566"/>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341</Words>
  <Application>Microsoft Office PowerPoint</Application>
  <PresentationFormat>宽屏</PresentationFormat>
  <Paragraphs>56</Paragraphs>
  <Slides>8</Slides>
  <Notes>1</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8</vt:i4>
      </vt:variant>
    </vt:vector>
  </HeadingPairs>
  <TitlesOfParts>
    <vt:vector size="13" baseType="lpstr">
      <vt:lpstr>等线</vt:lpstr>
      <vt:lpstr>等线 Light</vt:lpstr>
      <vt:lpstr>Arial</vt:lpstr>
      <vt:lpstr>Cambria Math</vt:lpstr>
      <vt:lpstr>Office 主题​​</vt:lpstr>
      <vt:lpstr>Jet clustering problems</vt:lpstr>
      <vt:lpstr>NJets in different channels</vt:lpstr>
      <vt:lpstr>Z→invisible, H→bb </vt:lpstr>
      <vt:lpstr>Modified Durham distance</vt:lpstr>
      <vt:lpstr>Z→invisible, H→bbbb </vt:lpstr>
      <vt:lpstr>Z→invisible,H→bb </vt:lpstr>
      <vt:lpstr>PowerPoint 演示文稿</vt:lpstr>
      <vt:lpstr>To-do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Jet clustering performace</dc:title>
  <dc:creator>Zhu Xuliang</dc:creator>
  <cp:lastModifiedBy>Zhu Xuliang</cp:lastModifiedBy>
  <cp:revision>72</cp:revision>
  <dcterms:created xsi:type="dcterms:W3CDTF">2021-07-13T07:29:05Z</dcterms:created>
  <dcterms:modified xsi:type="dcterms:W3CDTF">2021-07-13T08:47:17Z</dcterms:modified>
</cp:coreProperties>
</file>