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4" r:id="rId3"/>
    <p:sldId id="295" r:id="rId4"/>
    <p:sldId id="306" r:id="rId5"/>
    <p:sldId id="307" r:id="rId6"/>
    <p:sldId id="308" r:id="rId7"/>
    <p:sldId id="309" r:id="rId8"/>
    <p:sldId id="310" r:id="rId9"/>
    <p:sldId id="312" r:id="rId10"/>
    <p:sldId id="311" r:id="rId11"/>
    <p:sldId id="282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2021/7/14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2021/7/14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Report for Silicon Detector Physics</a:t>
            </a:r>
            <a:endParaRPr lang="zh-CN" altLang="en-US" sz="2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张峻华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15 Jul 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77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输入与输出的函数，即多少输入会有多少输出和多少噪声，查阅或计算其阈值。</a:t>
            </a:r>
            <a:endParaRPr lang="en-US" altLang="zh-CN" sz="2400" b="1" dirty="0"/>
          </a:p>
          <a:p>
            <a:pPr lvl="1"/>
            <a:r>
              <a:rPr lang="zh-CN" altLang="en-US" sz="2200" b="1" dirty="0"/>
              <a:t>例如：</a:t>
            </a:r>
            <a:r>
              <a:rPr lang="en-US" altLang="zh-CN" sz="2200" b="1" dirty="0"/>
              <a:t>e-h pair</a:t>
            </a:r>
            <a:r>
              <a:rPr lang="zh-CN" altLang="en-US" sz="2200" b="1" dirty="0"/>
              <a:t>，亮度</a:t>
            </a:r>
            <a:endParaRPr lang="en-US" altLang="zh-CN" sz="2200" b="1" dirty="0"/>
          </a:p>
          <a:p>
            <a:r>
              <a:rPr lang="en-US" altLang="zh-CN" sz="2400" b="1" dirty="0"/>
              <a:t>ATLAS</a:t>
            </a:r>
            <a:r>
              <a:rPr lang="zh-CN" altLang="en-US" sz="2400" b="1" dirty="0"/>
              <a:t>的探测要求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下一步计划</a:t>
            </a:r>
          </a:p>
        </p:txBody>
      </p:sp>
    </p:spTree>
    <p:extLst>
      <p:ext uri="{BB962C8B-B14F-4D97-AF65-F5344CB8AC3E}">
        <p14:creationId xmlns:p14="http://schemas.microsoft.com/office/powerpoint/2010/main" val="86734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136297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/>
              <a:t>I-V</a:t>
            </a:r>
            <a:r>
              <a:rPr lang="zh-CN" altLang="en-US" sz="2400" b="1" dirty="0"/>
              <a:t>：漏电流、噪声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C-V</a:t>
            </a:r>
            <a:r>
              <a:rPr lang="zh-CN" altLang="en-US" sz="2400" b="1" dirty="0"/>
              <a:t>：临界电压、掺杂分布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调研了部分实验，其中有较早研究</a:t>
            </a:r>
            <a:r>
              <a:rPr lang="en-US" altLang="zh-CN" sz="2400" b="1" dirty="0"/>
              <a:t>LGAD</a:t>
            </a:r>
            <a:r>
              <a:rPr lang="zh-CN" altLang="en-US" sz="2400" b="1" dirty="0"/>
              <a:t>的。</a:t>
            </a:r>
            <a:endParaRPr lang="en-US" altLang="zh-CN" sz="24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调研结果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E5C6EC-3E99-4EDF-A1E1-34E65C2A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35" y="1468233"/>
            <a:ext cx="3980952" cy="8666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F1A8A0-C7D2-41FB-844E-1028EED4A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474" y="2334900"/>
            <a:ext cx="2190476" cy="7523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6FC769-A676-47C0-8F06-452F2BD51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476" y="3403570"/>
            <a:ext cx="2790476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2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信号电荷</a:t>
            </a:r>
            <a:endParaRPr lang="en-US" altLang="zh-CN" sz="2400" b="1" dirty="0"/>
          </a:p>
          <a:p>
            <a:pPr lvl="1"/>
            <a:r>
              <a:rPr lang="zh-CN" altLang="en-US" sz="2200" b="1" dirty="0"/>
              <a:t>带隙越大，信号电荷越小</a:t>
            </a:r>
            <a:endParaRPr lang="en-US" altLang="zh-CN" sz="2200" b="1" dirty="0"/>
          </a:p>
          <a:p>
            <a:pPr lvl="1"/>
            <a:r>
              <a:rPr lang="zh-CN" altLang="en-US" sz="2200" b="1" dirty="0"/>
              <a:t>需要小静态电流的强场，高电阻，带隙增加，影响信号电荷</a:t>
            </a:r>
            <a:endParaRPr lang="en-US" altLang="zh-CN" sz="2200" b="1" dirty="0"/>
          </a:p>
          <a:p>
            <a:r>
              <a:rPr lang="en-US" altLang="zh-CN" sz="2400" b="1" dirty="0"/>
              <a:t>Sensor Volume</a:t>
            </a:r>
            <a:r>
              <a:rPr lang="zh-CN" altLang="en-US" sz="2400" b="1" dirty="0"/>
              <a:t>：</a:t>
            </a:r>
            <a:endParaRPr lang="en-US" altLang="zh-CN" sz="2400" b="1" dirty="0"/>
          </a:p>
          <a:p>
            <a:pPr lvl="1"/>
            <a:r>
              <a:rPr lang="en-US" altLang="zh-CN" sz="2200" b="1" dirty="0"/>
              <a:t>PN</a:t>
            </a:r>
            <a:r>
              <a:rPr lang="zh-CN" altLang="en-US" sz="2200" b="1" dirty="0"/>
              <a:t>结电流：理论和实验互相印证了特殊曲线。</a:t>
            </a:r>
            <a:endParaRPr lang="en-US" altLang="zh-CN" sz="2200" b="1" dirty="0"/>
          </a:p>
          <a:p>
            <a:pPr lvl="1"/>
            <a:r>
              <a:rPr lang="en-US" altLang="zh-CN" sz="2200" b="1" dirty="0" err="1"/>
              <a:t>pn</a:t>
            </a:r>
            <a:r>
              <a:rPr lang="en-US" altLang="zh-CN" sz="2200" b="1" dirty="0"/>
              <a:t> junction</a:t>
            </a:r>
            <a:r>
              <a:rPr lang="zh-CN" altLang="en-US" sz="2200" b="1" dirty="0"/>
              <a:t>内建电压</a:t>
            </a:r>
            <a:endParaRPr lang="en-US" altLang="zh-CN" sz="2200" b="1" dirty="0"/>
          </a:p>
          <a:p>
            <a:pPr lvl="1"/>
            <a:r>
              <a:rPr lang="zh-CN" altLang="en-US" sz="2200" b="1" dirty="0"/>
              <a:t>探测器边缘损坏增大漏电流</a:t>
            </a:r>
            <a:endParaRPr lang="en-US" altLang="zh-CN" sz="2200" b="1" dirty="0"/>
          </a:p>
          <a:p>
            <a:pPr lvl="1"/>
            <a:r>
              <a:rPr lang="zh-CN" altLang="en-US" sz="2200" b="1" dirty="0"/>
              <a:t>掺杂浓度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物理原理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528E7A-022A-4B90-8F2A-92DCB2E3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015" y="1548460"/>
            <a:ext cx="1426392" cy="8607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2463D1-98EC-4C78-BA47-40FB72070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762" y="5172322"/>
            <a:ext cx="2190476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电荷收集</a:t>
            </a:r>
            <a:endParaRPr lang="en-US" altLang="zh-CN" sz="2400" b="1" dirty="0"/>
          </a:p>
          <a:p>
            <a:pPr lvl="1"/>
            <a:r>
              <a:rPr lang="zh-CN" altLang="en-US" sz="2200" b="1" dirty="0"/>
              <a:t>信号收集的效率与灵敏度</a:t>
            </a:r>
            <a:endParaRPr lang="en-US" altLang="zh-CN" sz="2200" b="1" dirty="0"/>
          </a:p>
          <a:p>
            <a:pPr lvl="1"/>
            <a:r>
              <a:rPr lang="zh-CN" altLang="en-US" sz="2200" b="1" dirty="0"/>
              <a:t>收集时间：</a:t>
            </a:r>
            <a:endParaRPr lang="en-US" altLang="zh-CN" sz="2200" b="1" dirty="0"/>
          </a:p>
          <a:p>
            <a:pPr lvl="1"/>
            <a:endParaRPr lang="en-US" altLang="zh-CN" sz="2200" b="1" dirty="0"/>
          </a:p>
          <a:p>
            <a:pPr lvl="1"/>
            <a:r>
              <a:rPr lang="zh-CN" altLang="en-US" sz="2200" b="1" dirty="0"/>
              <a:t>偏压越大，收集越快</a:t>
            </a:r>
            <a:endParaRPr lang="en-US" altLang="zh-CN" sz="22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物理原理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C8B935-C080-4310-9073-9841D1BC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07" y="2733928"/>
            <a:ext cx="2554043" cy="6264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E5FDFB-EAA6-4723-A879-206A8A1A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718" y="3540659"/>
            <a:ext cx="4757257" cy="261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BEA621-2DA0-4567-BB5D-877A90491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20" y="4913018"/>
            <a:ext cx="2839585" cy="5186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ECDB04-6C8E-4525-B299-C3CA0BEDD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739" y="2642074"/>
            <a:ext cx="2095238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耗尽电压</a:t>
            </a:r>
            <a:endParaRPr lang="en-US" altLang="zh-CN" sz="2400" b="1" dirty="0"/>
          </a:p>
          <a:p>
            <a:pPr lvl="1"/>
            <a:r>
              <a:rPr lang="zh-CN" altLang="en-US" sz="2200" b="1" dirty="0"/>
              <a:t>一般的</a:t>
            </a:r>
            <a:endParaRPr lang="en-US" altLang="zh-CN" sz="2200" b="1" dirty="0"/>
          </a:p>
          <a:p>
            <a:pPr lvl="1"/>
            <a:endParaRPr lang="en-US" altLang="zh-CN" sz="2200" b="1" dirty="0"/>
          </a:p>
          <a:p>
            <a:pPr lvl="1"/>
            <a:r>
              <a:rPr lang="en-US" altLang="zh-CN" sz="2200" b="1" dirty="0"/>
              <a:t>N</a:t>
            </a:r>
            <a:r>
              <a:rPr lang="zh-CN" altLang="en-US" sz="2200" b="1" dirty="0"/>
              <a:t>型</a:t>
            </a:r>
            <a:endParaRPr lang="en-US" altLang="zh-CN" sz="2200" b="1" dirty="0"/>
          </a:p>
          <a:p>
            <a:pPr lvl="1"/>
            <a:r>
              <a:rPr lang="en-US" altLang="zh-CN" sz="2200" b="1" dirty="0"/>
              <a:t>P</a:t>
            </a:r>
            <a:r>
              <a:rPr lang="zh-CN" altLang="en-US" sz="2200" b="1" dirty="0"/>
              <a:t>型</a:t>
            </a:r>
            <a:endParaRPr lang="en-US" altLang="zh-CN" sz="2200" b="1" dirty="0"/>
          </a:p>
          <a:p>
            <a:r>
              <a:rPr lang="zh-CN" altLang="en-US" sz="2200" b="1" dirty="0"/>
              <a:t>能量分辨</a:t>
            </a:r>
            <a:endParaRPr lang="en-US" altLang="zh-CN" sz="2200" b="1" dirty="0"/>
          </a:p>
          <a:p>
            <a:pPr lvl="1"/>
            <a:r>
              <a:rPr lang="zh-CN" altLang="en-US" sz="2000" b="1" dirty="0"/>
              <a:t>信号量子</a:t>
            </a:r>
            <a:r>
              <a:rPr lang="en-US" altLang="zh-CN" sz="2000" b="1" dirty="0"/>
              <a:t>N</a:t>
            </a:r>
            <a:r>
              <a:rPr lang="zh-CN" altLang="en-US" sz="2000" b="1" dirty="0"/>
              <a:t>，能量分辨即信号量子分辨</a:t>
            </a:r>
            <a:endParaRPr lang="en-US" altLang="zh-CN" sz="20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物理原理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ED5BAB-15F0-45C0-A3C3-768AE4910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32" y="2373567"/>
            <a:ext cx="985347" cy="5270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49E67F-7844-459B-9E98-34A6144C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127" y="2979524"/>
            <a:ext cx="2143606" cy="579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859563-8660-49BA-ABC1-67B23454D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80" y="3588502"/>
            <a:ext cx="2187653" cy="5579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DC5973-7B1B-49FB-ACBB-878D01333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86" y="5000611"/>
            <a:ext cx="3095238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6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400" b="1" dirty="0"/>
                  <a:t>位置分辨</a:t>
                </a:r>
                <a:endParaRPr lang="en-US" altLang="zh-CN" sz="2400" b="1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200" b="1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zh-CN" altLang="en-US" sz="2200" b="1" dirty="0"/>
                  <a:t>的来源：</a:t>
                </a:r>
                <a:endParaRPr lang="en-US" altLang="zh-CN" sz="2200" b="1" dirty="0"/>
              </a:p>
              <a:p>
                <a:pPr lvl="1"/>
                <a:endParaRPr lang="en-US" altLang="zh-CN" sz="2200" b="1" dirty="0"/>
              </a:p>
              <a:p>
                <a:pPr lvl="1"/>
                <a:r>
                  <a:rPr lang="zh-CN" altLang="en-US" sz="2200" b="1" dirty="0"/>
                  <a:t>漂移电荷横向扩散不影响位置分辨</a:t>
                </a:r>
                <a:endParaRPr lang="en-US" altLang="zh-CN" sz="2200" b="1" dirty="0"/>
              </a:p>
              <a:p>
                <a:pPr lvl="1"/>
                <a:r>
                  <a:rPr lang="zh-CN" altLang="en-US" sz="2200" b="1" dirty="0"/>
                  <a:t>浮动电极法可提升位置分辨率</a:t>
                </a:r>
                <a:endParaRPr lang="en-US" altLang="zh-CN" sz="2200" b="1" dirty="0"/>
              </a:p>
              <a:p>
                <a:pPr marL="0" indent="0">
                  <a:buNone/>
                </a:pPr>
                <a:endParaRPr lang="zh-CN" altLang="en-US" sz="2400" b="1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165" t="-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物理原理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403BAA-E9C7-45A7-968D-D00770BF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00" y="1923902"/>
            <a:ext cx="2123810" cy="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5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/>
              <a:t>SCIPP</a:t>
            </a:r>
          </a:p>
          <a:p>
            <a:pPr lvl="1"/>
            <a:r>
              <a:rPr lang="en-US" altLang="zh-CN" sz="2200" b="1" dirty="0"/>
              <a:t>Al block——</a:t>
            </a:r>
            <a:r>
              <a:rPr lang="zh-CN" altLang="en-US" sz="2200" b="1" dirty="0"/>
              <a:t>散热、导电</a:t>
            </a:r>
            <a:endParaRPr lang="en-US" altLang="zh-CN" sz="2200" b="1" dirty="0"/>
          </a:p>
          <a:p>
            <a:pPr lvl="1"/>
            <a:r>
              <a:rPr lang="en-US" altLang="zh-CN" sz="2200" b="1" dirty="0"/>
              <a:t>2.4μm</a:t>
            </a:r>
            <a:r>
              <a:rPr lang="zh-CN" altLang="en-US" sz="2200" b="1" dirty="0"/>
              <a:t>扎针，</a:t>
            </a:r>
            <a:r>
              <a:rPr lang="en-US" altLang="zh-CN" sz="2200" b="1" dirty="0"/>
              <a:t>probe</a:t>
            </a:r>
            <a:r>
              <a:rPr lang="zh-CN" altLang="en-US" sz="2200" b="1" dirty="0"/>
              <a:t>接地</a:t>
            </a:r>
            <a:endParaRPr lang="en-US" altLang="zh-CN" sz="2200" b="1" dirty="0"/>
          </a:p>
          <a:p>
            <a:pPr lvl="1"/>
            <a:r>
              <a:rPr lang="zh-CN" altLang="en-US" sz="2200" b="1" dirty="0"/>
              <a:t>全封闭盒子，</a:t>
            </a:r>
            <a:r>
              <a:rPr lang="zh-CN" altLang="en-US" sz="2200" b="1" dirty="0">
                <a:solidFill>
                  <a:srgbClr val="FF0000"/>
                </a:solidFill>
              </a:rPr>
              <a:t>避光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pPr lvl="1"/>
            <a:r>
              <a:rPr lang="zh-CN" altLang="en-US" sz="2200" b="1" dirty="0"/>
              <a:t>编程，自动化记录</a:t>
            </a:r>
            <a:endParaRPr lang="en-US" altLang="zh-CN" sz="2200" b="1" dirty="0"/>
          </a:p>
          <a:p>
            <a:endParaRPr lang="zh-CN" altLang="en-US" sz="24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部分实验</a:t>
            </a:r>
            <a:r>
              <a:rPr lang="en-US" altLang="zh-CN" dirty="0"/>
              <a:t>——I-V Curve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159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哥廷根的</a:t>
            </a:r>
            <a:r>
              <a:rPr lang="en-US" altLang="zh-CN" sz="2400" b="1" dirty="0"/>
              <a:t>HPK</a:t>
            </a:r>
            <a:r>
              <a:rPr lang="zh-CN" altLang="en-US" sz="2400" b="1" dirty="0"/>
              <a:t>实验</a:t>
            </a:r>
            <a:r>
              <a:rPr lang="en-US" altLang="zh-CN" sz="2400" b="1" dirty="0"/>
              <a:t>——LGAD</a:t>
            </a:r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pPr lvl="1"/>
            <a:r>
              <a:rPr lang="zh-CN" altLang="en-US" sz="2200" b="1" dirty="0"/>
              <a:t>“开窗”是为了照射激光，模拟粒子辐射对</a:t>
            </a:r>
            <a:r>
              <a:rPr lang="en-US" altLang="zh-CN" sz="2200" b="1" dirty="0"/>
              <a:t>sensor</a:t>
            </a:r>
            <a:r>
              <a:rPr lang="zh-CN" altLang="en-US" sz="2200" b="1" dirty="0"/>
              <a:t>的损伤</a:t>
            </a:r>
            <a:endParaRPr lang="en-US" altLang="zh-CN" sz="2200" b="1" dirty="0"/>
          </a:p>
          <a:p>
            <a:pPr marL="457200" lvl="1" indent="0">
              <a:buNone/>
            </a:pPr>
            <a:endParaRPr lang="en-US" altLang="zh-CN" sz="22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物理原理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A8AA01-A259-4B50-B1DC-A3B16D4EE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7" y="2316297"/>
            <a:ext cx="4095883" cy="24440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0B9F38-F591-46F2-A229-E47BA7CAC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29" y="2173356"/>
            <a:ext cx="3084070" cy="2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6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哥廷根的</a:t>
            </a:r>
            <a:r>
              <a:rPr lang="en-US" altLang="zh-CN" sz="2400" b="1" dirty="0"/>
              <a:t>HPK</a:t>
            </a:r>
            <a:r>
              <a:rPr lang="zh-CN" altLang="en-US" sz="2400" b="1" dirty="0"/>
              <a:t>实验</a:t>
            </a:r>
            <a:r>
              <a:rPr lang="en-US" altLang="zh-CN" sz="2400" b="1" dirty="0"/>
              <a:t>——LGAD</a:t>
            </a:r>
          </a:p>
          <a:p>
            <a:pPr lvl="1"/>
            <a:r>
              <a:rPr lang="en-US" altLang="zh-CN" sz="2200" b="1" dirty="0"/>
              <a:t>I-V</a:t>
            </a:r>
            <a:r>
              <a:rPr lang="zh-CN" altLang="en-US" sz="2200" b="1" dirty="0"/>
              <a:t>测量电路：大体一致，我们掌握更多细节</a:t>
            </a:r>
            <a:endParaRPr lang="en-US" altLang="zh-CN" sz="2200" b="1" dirty="0"/>
          </a:p>
          <a:p>
            <a:pPr marL="457200" lvl="1" indent="0">
              <a:buNone/>
            </a:pPr>
            <a:endParaRPr lang="en-US" altLang="zh-CN" sz="22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物理原理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07732E-8E86-49FC-9B8D-2F0DB68B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978598"/>
            <a:ext cx="52292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61885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2444</TotalTime>
  <Words>266</Words>
  <Application>Microsoft Office PowerPoint</Application>
  <PresentationFormat>全屏显示(4:3)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Calibri</vt:lpstr>
      <vt:lpstr>Cambria Math</vt:lpstr>
      <vt:lpstr>2016-VI主题-蓝</vt:lpstr>
      <vt:lpstr>Report for Silicon Detector Physics</vt:lpstr>
      <vt:lpstr>调研结果</vt:lpstr>
      <vt:lpstr>物理原理</vt:lpstr>
      <vt:lpstr>物理原理</vt:lpstr>
      <vt:lpstr>物理原理</vt:lpstr>
      <vt:lpstr>物理原理</vt:lpstr>
      <vt:lpstr>部分实验——I-V Curve</vt:lpstr>
      <vt:lpstr>物理原理</vt:lpstr>
      <vt:lpstr>物理原理</vt:lpstr>
      <vt:lpstr>下一步计划</vt:lpstr>
      <vt:lpstr>谢 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Dschang Joseph</cp:lastModifiedBy>
  <cp:revision>221</cp:revision>
  <dcterms:created xsi:type="dcterms:W3CDTF">2016-04-20T02:59:17Z</dcterms:created>
  <dcterms:modified xsi:type="dcterms:W3CDTF">2021-07-14T13:06:10Z</dcterms:modified>
</cp:coreProperties>
</file>