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934d26e9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0934d26e9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934d26e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934d26e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934d26e9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934d26e9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934d26e9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934d26e9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934d26e9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934d26e9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0934d26e9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0934d26e9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0934d26e9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0934d26e9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9fd2f0a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09fd2f0a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Motivation Part</a:t>
            </a:r>
            <a:endParaRPr/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5375" y="2890612"/>
            <a:ext cx="2990375" cy="2024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06300" cy="15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CN"/>
              <a:t>The masses of the fermions M</a:t>
            </a:r>
            <a:r>
              <a:rPr lang="zh-CN" baseline="-25000"/>
              <a:t>f</a:t>
            </a:r>
            <a:r>
              <a:rPr lang="zh-CN"/>
              <a:t> in the SM are proportional to their Yukawa couplings h to the Higgs field: M = vh/sqrt(2).Thus measuring the Yukawa couplings between the Higgs boson and the SM fermions is essential to understand the origin of the fermions' masses.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CN"/>
              <a:t>Deviation of these couplings from SM prediction would indicate new physics.</a:t>
            </a:r>
            <a:endParaRPr/>
          </a:p>
        </p:txBody>
      </p:sp>
      <p:sp>
        <p:nvSpPr>
          <p:cNvPr id="134" name="Google Shape;134;p23"/>
          <p:cNvSpPr txBox="1"/>
          <p:nvPr/>
        </p:nvSpPr>
        <p:spPr>
          <a:xfrm>
            <a:off x="7321500" y="3271700"/>
            <a:ext cx="1510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https://iopscience.iop.org/article/10.1088/1674-1137/43/4/043002/pdf</a:t>
            </a:r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491025" y="3058725"/>
            <a:ext cx="3348600" cy="14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800">
                <a:solidFill>
                  <a:schemeClr val="dk2"/>
                </a:solidFill>
              </a:rPr>
              <a:t>Analysis goal : Measurement of H-&gt;bb H-&gt;gg H-&gt;cc branching fraction in the CEPC experiment.</a:t>
            </a:r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4821900" y="531275"/>
            <a:ext cx="4322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Chinese Physics C Vol. 44, No. 1 (2020) 013001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Event Selection Part 1</a:t>
            </a:r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43800" cy="3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Signal : 2 SFOS leptons + 2 jets (llH with H-&gt;bb/cc/gg)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Background 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	1.Irreducible : Semileptonic ZZ process (Z1-&gt;ll,Z2-&gt;qq)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	2.Reducible : All the other backgrounds with different final states (hadronic/leptonic WW,hadronic ZZ,llH with other final states, other higgs production process,lepton pair or quark pair)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Cuts: 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1.lep_energy &gt; 20 GeV, extra isolated lepton veto √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2.Polar angle of lepton pair system : |Cos(𝜃)|&lt;0.71(0.81) for ee(𝜇𝜇) √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3.Angle between the two isolation tracks : Cosφ&gt;-0.93(-0.74) for ee(𝜇𝜇)  √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4.M</a:t>
            </a:r>
            <a:r>
              <a:rPr lang="zh-CN" baseline="-25000"/>
              <a:t>ll</a:t>
            </a:r>
            <a:r>
              <a:rPr lang="zh-CN"/>
              <a:t> in Z mass window (77.5~104.5) GeV √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5.Polar angle |Cos(𝜃)|&lt;0.96 for jets,jet contains 20 particles at least, each with energy no less than 0.4 GeV (against fake jets from photons or leptons).Mjj should be (75~150) to reject irreducible backgrounds. √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/>
              <a:t>6.Higgs mass window is defined by requiring M</a:t>
            </a:r>
            <a:r>
              <a:rPr lang="zh-CN" baseline="-25000"/>
              <a:t>ll,recoil</a:t>
            </a:r>
            <a:r>
              <a:rPr lang="zh-CN"/>
              <a:t> between (124~140) GeV √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Selection Part 2</a:t>
            </a:r>
            <a:endParaRPr/>
          </a:p>
        </p:txBody>
      </p:sp>
      <p:sp>
        <p:nvSpPr>
          <p:cNvPr id="148" name="Google Shape;14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/>
              <a:t>Event yield of cutflow </a:t>
            </a:r>
            <a:endParaRPr/>
          </a:p>
        </p:txBody>
      </p:sp>
      <p:pic>
        <p:nvPicPr>
          <p:cNvPr id="149" name="Google Shape;14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81776"/>
            <a:ext cx="8162976" cy="327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Fit Part 1</a:t>
            </a:r>
            <a:endParaRPr/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 unbinned likelihood fit is performed on three variables : M</a:t>
            </a:r>
            <a:r>
              <a:rPr lang="zh-CN" baseline="-25000"/>
              <a:t>ll,recoil</a:t>
            </a:r>
            <a:r>
              <a:rPr lang="zh-CN"/>
              <a:t>,X</a:t>
            </a:r>
            <a:r>
              <a:rPr lang="zh-CN" baseline="-25000"/>
              <a:t>B</a:t>
            </a:r>
            <a:r>
              <a:rPr lang="zh-CN"/>
              <a:t>,X</a:t>
            </a:r>
            <a:r>
              <a:rPr lang="zh-CN" baseline="-25000"/>
              <a:t>C</a:t>
            </a:r>
            <a:r>
              <a:rPr lang="zh-CN"/>
              <a:t> simultaneously.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With the overall likelihood function constructed as 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 rotWithShape="1">
          <a:blip r:embed="rId3">
            <a:alphaModFix/>
          </a:blip>
          <a:srcRect l="3487" r="4261"/>
          <a:stretch/>
        </p:blipFill>
        <p:spPr>
          <a:xfrm>
            <a:off x="422725" y="1968200"/>
            <a:ext cx="3187450" cy="34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 rotWithShape="1">
          <a:blip r:embed="rId4">
            <a:alphaModFix/>
          </a:blip>
          <a:srcRect l="1581" t="6314" r="1377"/>
          <a:stretch/>
        </p:blipFill>
        <p:spPr>
          <a:xfrm>
            <a:off x="385725" y="2930675"/>
            <a:ext cx="8614450" cy="14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6"/>
          <p:cNvSpPr txBox="1"/>
          <p:nvPr/>
        </p:nvSpPr>
        <p:spPr>
          <a:xfrm>
            <a:off x="3951975" y="1931600"/>
            <a:ext cx="435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 the likeness of two individual jets</a:t>
            </a:r>
            <a:endParaRPr/>
          </a:p>
        </p:txBody>
      </p:sp>
      <p:sp>
        <p:nvSpPr>
          <p:cNvPr id="159" name="Google Shape;159;p26"/>
          <p:cNvSpPr txBox="1"/>
          <p:nvPr/>
        </p:nvSpPr>
        <p:spPr>
          <a:xfrm>
            <a:off x="413450" y="4568875"/>
            <a:ext cx="855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 RooFit package is implemented to perform an unbinned likelihood fit to the weighted events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Fit Part 2</a:t>
            </a:r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/>
              <a:t>Projection on M</a:t>
            </a:r>
            <a:r>
              <a:rPr lang="zh-CN" baseline="-25000"/>
              <a:t>ll,recoil</a:t>
            </a:r>
            <a:r>
              <a:rPr lang="zh-CN"/>
              <a:t>, X</a:t>
            </a:r>
            <a:r>
              <a:rPr lang="zh-CN" baseline="-25000"/>
              <a:t>B</a:t>
            </a:r>
            <a:r>
              <a:rPr lang="zh-CN"/>
              <a:t>, X</a:t>
            </a:r>
            <a:r>
              <a:rPr lang="zh-CN" baseline="-25000"/>
              <a:t>C</a:t>
            </a:r>
            <a:r>
              <a:rPr lang="zh-CN"/>
              <a:t> .</a:t>
            </a:r>
            <a:endParaRPr strike="sngStrike" baseline="30000"/>
          </a:p>
        </p:txBody>
      </p:sp>
      <p:pic>
        <p:nvPicPr>
          <p:cNvPr id="166" name="Google Shape;16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00" y="1895000"/>
            <a:ext cx="2680800" cy="193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0450" y="1861725"/>
            <a:ext cx="2680800" cy="199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40275" y="1861722"/>
            <a:ext cx="2746058" cy="196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7"/>
          <p:cNvSpPr txBox="1"/>
          <p:nvPr/>
        </p:nvSpPr>
        <p:spPr>
          <a:xfrm>
            <a:off x="311700" y="4307225"/>
            <a:ext cx="331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 model describes the data very well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Uncertainty Part 1</a:t>
            </a:r>
            <a:endParaRPr/>
          </a:p>
        </p:txBody>
      </p:sp>
      <p:pic>
        <p:nvPicPr>
          <p:cNvPr id="175" name="Google Shape;17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4800" y="547650"/>
            <a:ext cx="2116300" cy="153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Statistical: 10000 toy MC according to Poisson distribution.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Modelling of M</a:t>
            </a:r>
            <a:r>
              <a:rPr lang="zh-CN" baseline="-25000"/>
              <a:t>ll</a:t>
            </a:r>
            <a:r>
              <a:rPr lang="zh-CN"/>
              <a:t> distribution: Fit to signal and background dataset respectively.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Fixed background: Set H-&gt;WW* H-&gt;ZZ* yields 5% higher and lower. Vary non-ZZ backgrounds by ±100%.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/>
              <a:t>Event selection: Extra lepton veto efficiency, jet mass pair resolution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H-&gt;bb/cc/gg Paper Uncertainty Part 2</a:t>
            </a:r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/>
              <a:t>Uncertainty Summary</a:t>
            </a:r>
            <a:endParaRPr/>
          </a:p>
        </p:txBody>
      </p:sp>
      <p:pic>
        <p:nvPicPr>
          <p:cNvPr id="183" name="Google Shape;18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700" y="1874151"/>
            <a:ext cx="8303574" cy="29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Current Status</a:t>
            </a: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926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Modified Yu Bai’s reco-xml to our case, 4jet, 2lep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CN" dirty="0" smtClean="0"/>
              <a:t>Backgrounds :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Inclusive Higgs sample , other 4 fermions background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CN" dirty="0" smtClean="0"/>
              <a:t>Signal and Background all done for electron channel.</a:t>
            </a:r>
            <a:endParaRPr lang="en-US" altLang="zh-CN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dirty="0" smtClean="0"/>
              <a:t>Could </a:t>
            </a:r>
            <a:r>
              <a:rPr lang="zh-CN" dirty="0"/>
              <a:t>start to analyze the electron channel once all </a:t>
            </a:r>
            <a:r>
              <a:rPr lang="zh-CN" dirty="0" smtClean="0"/>
              <a:t>done</a:t>
            </a:r>
            <a:endParaRPr lang="en-US" altLang="zh-CN" dirty="0" smtClean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Need to generate muon channel as well.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全屏显示(16:9)</PresentationFormat>
  <Paragraphs>46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H-&gt;bb/cc/gg Motivation Part</vt:lpstr>
      <vt:lpstr>H-&gt;bb/cc/gg Paper Event Selection Part 1</vt:lpstr>
      <vt:lpstr>H-&gt;bb/cc/gg Paper Selection Part 2</vt:lpstr>
      <vt:lpstr>H-&gt;bb/cc/gg Paper Fit Part 1</vt:lpstr>
      <vt:lpstr>H-&gt;bb/cc/gg Paper Fit Part 2</vt:lpstr>
      <vt:lpstr>H-&gt;bb/cc/gg Paper Uncertainty Part 1</vt:lpstr>
      <vt:lpstr>H-&gt;bb/cc/gg Paper Uncertainty Part 2</vt:lpstr>
      <vt:lpstr>Current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H-&gt;bb/cc/gg Motivation Part</dc:title>
  <cp:lastModifiedBy>Windows User</cp:lastModifiedBy>
  <cp:revision>1</cp:revision>
  <dcterms:modified xsi:type="dcterms:W3CDTF">2021-12-28T05:42:47Z</dcterms:modified>
</cp:coreProperties>
</file>