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5C5C35-0F90-4218-9DCB-C485DC54B80D}">
  <a:tblStyle styleId="{345C5C35-0F90-4218-9DCB-C485DC54B8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0b8d22389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0b8d22389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0b6a4cefa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0b6a4cefa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0cd6a27cf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10cd6a27cf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0cd6a27cf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0cd6a27cf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0cd6a27cf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0cd6a27cf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0b6a4cefa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0b6a4cefa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0acfd2222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0acfd2222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0cbbff514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0cbbff514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0cbbff514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0cbbff514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0cbbff514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0cbbff514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0cbbff514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0cbbff514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0b710c90c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0b710c90c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0cbbff514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0cbbff514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0b710c90c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0b710c90c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0b6a4cefa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0b6a4cefa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To do last time</a:t>
            </a:r>
            <a:endParaRPr/>
          </a:p>
        </p:txBody>
      </p:sp>
      <p:sp>
        <p:nvSpPr>
          <p:cNvPr id="212" name="Google Shape;212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Need to add opening angle of jets from a, lep_Pxyze, energy of a.Explain opening angle at CEPC (Gang)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Make plots of opening angles.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Verify the signal sample (Added the BR of a-&gt;bb)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/>
              <a:t>Strategy for combination of bjets (difference in a mass, …)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CN"/>
              <a:t>Uncertainty due to Event Selection</a:t>
            </a:r>
            <a:endParaRPr/>
          </a:p>
        </p:txBody>
      </p:sp>
      <p:graphicFrame>
        <p:nvGraphicFramePr>
          <p:cNvPr id="274" name="Google Shape;274;p42"/>
          <p:cNvGraphicFramePr/>
          <p:nvPr/>
        </p:nvGraphicFramePr>
        <p:xfrm>
          <a:off x="18395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{345C5C35-0F90-4218-9DCB-C485DC54B80D}</a:tableStyleId>
              </a:tblPr>
              <a:tblGrid>
                <a:gridCol w="126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Cut 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npfo4j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ljpt,sljpt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ssljpt,sssljpt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amass_dif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Cos(angle)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blikeness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Cut 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&gt;50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&lt;40,&lt;30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&gt;20,&gt;10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&lt;10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&lt;0.7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&gt;0.99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Cut 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&gt;40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&lt;45,&lt;35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&gt;15,&gt;8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&lt;0.8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&gt;0.98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Cut 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&gt;35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&lt;60,&lt;45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&gt;10,&gt;5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&lt;40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&lt;0.8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&gt;0.98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Cut 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&gt;35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-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-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&lt;40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&lt;0.8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&gt;0.95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75" name="Google Shape;27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450" y="3121575"/>
            <a:ext cx="2700663" cy="1981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2825" y="3121575"/>
            <a:ext cx="3113095" cy="19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42"/>
          <p:cNvSpPr txBox="1"/>
          <p:nvPr/>
        </p:nvSpPr>
        <p:spPr>
          <a:xfrm>
            <a:off x="6956675" y="3493150"/>
            <a:ext cx="20775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Randomly changed cuts, need to classify those uncertainties and do detail study.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BDT Implementation</a:t>
            </a:r>
            <a:endParaRPr/>
          </a:p>
        </p:txBody>
      </p:sp>
      <p:sp>
        <p:nvSpPr>
          <p:cNvPr id="283" name="Google Shape;283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Using variables beyond the baseline cuts.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Trained bkg and signal events with basic cuts (b-likeness&gt;0.01) applied.</a:t>
            </a:r>
            <a:endParaRPr/>
          </a:p>
        </p:txBody>
      </p:sp>
      <p:pic>
        <p:nvPicPr>
          <p:cNvPr id="284" name="Google Shape;28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675" y="2523575"/>
            <a:ext cx="4040250" cy="210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8674" y="2523575"/>
            <a:ext cx="4040202" cy="210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BDT Implementation</a:t>
            </a:r>
            <a:endParaRPr/>
          </a:p>
        </p:txBody>
      </p:sp>
      <p:sp>
        <p:nvSpPr>
          <p:cNvPr id="291" name="Google Shape;291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CN"/>
              <a:t>Classifier output distribution</a:t>
            </a:r>
            <a:endParaRPr/>
          </a:p>
        </p:txBody>
      </p:sp>
      <p:pic>
        <p:nvPicPr>
          <p:cNvPr id="292" name="Google Shape;292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050" y="1740234"/>
            <a:ext cx="4300601" cy="31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4925" y="1740225"/>
            <a:ext cx="4300601" cy="3185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BDT Implementation</a:t>
            </a:r>
            <a:endParaRPr/>
          </a:p>
        </p:txBody>
      </p:sp>
      <p:sp>
        <p:nvSpPr>
          <p:cNvPr id="299" name="Google Shape;299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CN"/>
              <a:t>Limit setting with BDT cut at 0.05</a:t>
            </a:r>
            <a:endParaRPr/>
          </a:p>
        </p:txBody>
      </p:sp>
      <p:pic>
        <p:nvPicPr>
          <p:cNvPr id="300" name="Google Shape;300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75" y="2005025"/>
            <a:ext cx="5394357" cy="256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6725" y="2005025"/>
            <a:ext cx="3517270" cy="2563851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45"/>
          <p:cNvSpPr txBox="1"/>
          <p:nvPr/>
        </p:nvSpPr>
        <p:spPr>
          <a:xfrm>
            <a:off x="4476475" y="1152475"/>
            <a:ext cx="427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BDT gives better limits than cut based results.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Current Status</a:t>
            </a:r>
            <a:endParaRPr/>
          </a:p>
        </p:txBody>
      </p:sp>
      <p:sp>
        <p:nvSpPr>
          <p:cNvPr id="308" name="Google Shape;308;p46"/>
          <p:cNvSpPr txBox="1">
            <a:spLocks noGrp="1"/>
          </p:cNvSpPr>
          <p:nvPr>
            <p:ph type="body" idx="1"/>
          </p:nvPr>
        </p:nvSpPr>
        <p:spPr>
          <a:xfrm>
            <a:off x="311700" y="13229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Complete the uncertainty study of electron channel: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	Statistical, fixed background, event selection, …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Try pyhf to do limit setting or sensitivity study 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Plans</a:t>
            </a:r>
            <a:endParaRPr/>
          </a:p>
        </p:txBody>
      </p:sp>
      <p:sp>
        <p:nvSpPr>
          <p:cNvPr id="314" name="Google Shape;314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Extend the range for the m_recoil_ll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/>
              <a:t>Optimization of cuts targeting different mass point signals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/>
              <a:t>BDT optimization targeting different mass point signals (parametrized training)</a:t>
            </a:r>
            <a:endParaRPr/>
          </a:p>
        </p:txBody>
      </p:sp>
      <p:sp>
        <p:nvSpPr>
          <p:cNvPr id="315" name="Google Shape;315;p47"/>
          <p:cNvSpPr txBox="1"/>
          <p:nvPr/>
        </p:nvSpPr>
        <p:spPr>
          <a:xfrm>
            <a:off x="2716100" y="445025"/>
            <a:ext cx="5831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chemeClr val="dk1"/>
                </a:solidFill>
              </a:rPr>
              <a:t>H-&gt;bb/cc/gg(Bai Yu) : Chinese Physics C Vol. 44, No. 1 (2020) 013001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Variable Distribution</a:t>
            </a:r>
            <a:endParaRPr/>
          </a:p>
        </p:txBody>
      </p:sp>
      <p:pic>
        <p:nvPicPr>
          <p:cNvPr id="218" name="Google Shape;21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325" y="1017725"/>
            <a:ext cx="760095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Variable Distribution</a:t>
            </a:r>
            <a:endParaRPr/>
          </a:p>
        </p:txBody>
      </p:sp>
      <p:pic>
        <p:nvPicPr>
          <p:cNvPr id="224" name="Google Shape;22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125" y="1017725"/>
            <a:ext cx="7329658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Variable Distribution</a:t>
            </a:r>
            <a:endParaRPr/>
          </a:p>
        </p:txBody>
      </p:sp>
      <p:pic>
        <p:nvPicPr>
          <p:cNvPr id="230" name="Google Shape;23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125" y="1017725"/>
            <a:ext cx="7329658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Variable Distribution</a:t>
            </a:r>
            <a:endParaRPr/>
          </a:p>
        </p:txBody>
      </p:sp>
      <p:pic>
        <p:nvPicPr>
          <p:cNvPr id="236" name="Google Shape;236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125" y="1017725"/>
            <a:ext cx="7329658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Kinetic Distribution and Cutflow</a:t>
            </a:r>
            <a:endParaRPr/>
          </a:p>
        </p:txBody>
      </p:sp>
      <p:sp>
        <p:nvSpPr>
          <p:cNvPr id="242" name="Google Shape;242;p38"/>
          <p:cNvSpPr txBox="1"/>
          <p:nvPr/>
        </p:nvSpPr>
        <p:spPr>
          <a:xfrm>
            <a:off x="4098825" y="1295125"/>
            <a:ext cx="46857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Origin : After reco-xml from CEPC framework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n_elec : Extra lepton veto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ll_costheta : Polar angle of ll system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ll_cosphi : Separation angle between two tracks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mll : 77.5~104.5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mrecoil_ll : 124~140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b_likeness : L</a:t>
            </a:r>
            <a:r>
              <a:rPr lang="zh-CN" baseline="-25000"/>
              <a:t>b1</a:t>
            </a:r>
            <a:r>
              <a:rPr lang="zh-CN"/>
              <a:t>*L</a:t>
            </a:r>
            <a:r>
              <a:rPr lang="zh-CN" baseline="-25000"/>
              <a:t>b2</a:t>
            </a:r>
            <a:r>
              <a:rPr lang="zh-CN"/>
              <a:t>*L</a:t>
            </a:r>
            <a:r>
              <a:rPr lang="zh-CN" baseline="-25000"/>
              <a:t>b3</a:t>
            </a:r>
            <a:r>
              <a:rPr lang="zh-CN"/>
              <a:t>*L</a:t>
            </a:r>
            <a:r>
              <a:rPr lang="zh-CN" baseline="-25000"/>
              <a:t>b4</a:t>
            </a:r>
            <a:r>
              <a:rPr lang="zh-CN"/>
              <a:t> / (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b1</a:t>
            </a:r>
            <a:r>
              <a:rPr lang="zh-CN"/>
              <a:t>*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b2</a:t>
            </a:r>
            <a:r>
              <a:rPr lang="zh-CN"/>
              <a:t>*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b3</a:t>
            </a:r>
            <a:r>
              <a:rPr lang="zh-CN"/>
              <a:t>*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b4</a:t>
            </a:r>
            <a:r>
              <a:rPr lang="zh-CN"/>
              <a:t> + (1-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b1</a:t>
            </a:r>
            <a:r>
              <a:rPr lang="zh-CN"/>
              <a:t>)*(1-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b2</a:t>
            </a:r>
            <a:r>
              <a:rPr lang="zh-CN"/>
              <a:t>)*(1-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b3</a:t>
            </a:r>
            <a:r>
              <a:rPr lang="zh-CN"/>
              <a:t>)*(1-</a:t>
            </a:r>
            <a:r>
              <a:rPr lang="zh-CN">
                <a:solidFill>
                  <a:schemeClr val="dk1"/>
                </a:solidFill>
              </a:rPr>
              <a:t>L</a:t>
            </a:r>
            <a:r>
              <a:rPr lang="zh-CN" baseline="-25000">
                <a:solidFill>
                  <a:schemeClr val="dk1"/>
                </a:solidFill>
              </a:rPr>
              <a:t>b4</a:t>
            </a:r>
            <a:r>
              <a:rPr lang="zh-CN"/>
              <a:t>)) </a:t>
            </a:r>
            <a:endParaRPr/>
          </a:p>
        </p:txBody>
      </p:sp>
      <p:pic>
        <p:nvPicPr>
          <p:cNvPr id="243" name="Google Shape;243;p38"/>
          <p:cNvPicPr preferRelativeResize="0"/>
          <p:nvPr/>
        </p:nvPicPr>
        <p:blipFill rotWithShape="1">
          <a:blip r:embed="rId3">
            <a:alphaModFix/>
          </a:blip>
          <a:srcRect l="3510" t="12826" r="8274" b="2735"/>
          <a:stretch/>
        </p:blipFill>
        <p:spPr>
          <a:xfrm>
            <a:off x="103300" y="1412075"/>
            <a:ext cx="3995524" cy="296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Kinetic Distribution and Cutflow</a:t>
            </a:r>
            <a:endParaRPr/>
          </a:p>
        </p:txBody>
      </p:sp>
      <p:sp>
        <p:nvSpPr>
          <p:cNvPr id="249" name="Google Shape;249;p39"/>
          <p:cNvSpPr txBox="1"/>
          <p:nvPr/>
        </p:nvSpPr>
        <p:spPr>
          <a:xfrm>
            <a:off x="4098825" y="1472750"/>
            <a:ext cx="46857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npfo4j : number of particles in the 4 jets each with energy larger than 0.4 GeV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jet_pt : ljpt, sljpt, ssljpt, sssljpt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amass_dif : mass difference between the two reconstructed exotic particle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open_angle : opening angle between the two jets of the exotic paritcle a</a:t>
            </a:r>
            <a:endParaRPr/>
          </a:p>
        </p:txBody>
      </p:sp>
      <p:pic>
        <p:nvPicPr>
          <p:cNvPr id="250" name="Google Shape;250;p39"/>
          <p:cNvPicPr preferRelativeResize="0"/>
          <p:nvPr/>
        </p:nvPicPr>
        <p:blipFill rotWithShape="1">
          <a:blip r:embed="rId3">
            <a:alphaModFix/>
          </a:blip>
          <a:srcRect l="3510" t="12826" r="8274" b="2735"/>
          <a:stretch/>
        </p:blipFill>
        <p:spPr>
          <a:xfrm>
            <a:off x="103300" y="1412075"/>
            <a:ext cx="3995524" cy="2967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1" name="Google Shape;251;p39"/>
          <p:cNvGraphicFramePr/>
          <p:nvPr/>
        </p:nvGraphicFramePr>
        <p:xfrm>
          <a:off x="103300" y="437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{345C5C35-0F90-4218-9DCB-C485DC54B80D}</a:tableStyleId>
              </a:tblPr>
              <a:tblGrid>
                <a:gridCol w="126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4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Cut 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npfo4j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ljpt,sljpt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ssljpt,sssljpt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amass_dif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Cos(angle)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blikeness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Cut 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&gt;40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&lt;45,&lt;35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&gt;15,&gt;8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&lt;0.8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&gt;0.98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CN"/>
              <a:t>Kinetic Distribution and Cutflow</a:t>
            </a:r>
            <a:endParaRPr/>
          </a:p>
        </p:txBody>
      </p:sp>
      <p:pic>
        <p:nvPicPr>
          <p:cNvPr id="257" name="Google Shape;257;p40"/>
          <p:cNvPicPr preferRelativeResize="0"/>
          <p:nvPr/>
        </p:nvPicPr>
        <p:blipFill rotWithShape="1">
          <a:blip r:embed="rId3">
            <a:alphaModFix/>
          </a:blip>
          <a:srcRect l="6359" t="11599" r="2141" b="2981"/>
          <a:stretch/>
        </p:blipFill>
        <p:spPr>
          <a:xfrm>
            <a:off x="1537453" y="1048800"/>
            <a:ext cx="6069099" cy="2977174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40"/>
          <p:cNvSpPr txBox="1"/>
          <p:nvPr/>
        </p:nvSpPr>
        <p:spPr>
          <a:xfrm>
            <a:off x="584750" y="4144400"/>
            <a:ext cx="70218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Distribution of 4j invariant mass after all the cuts.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Dominant background is from ZH_bb process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CN"/>
              <a:t>TRExFitter as Limit Setting Framework</a:t>
            </a:r>
            <a:endParaRPr/>
          </a:p>
        </p:txBody>
      </p:sp>
      <p:sp>
        <p:nvSpPr>
          <p:cNvPr id="264" name="Google Shape;264;p41"/>
          <p:cNvSpPr txBox="1"/>
          <p:nvPr/>
        </p:nvSpPr>
        <p:spPr>
          <a:xfrm>
            <a:off x="407050" y="1154525"/>
            <a:ext cx="74304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Settings : 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Variable : m_recoil_ll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Signal Sample : Exotic decay signal at different mass point after selection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Bkg Sample : All the background event after selection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Data : Asimov data with all bkg samples</a:t>
            </a:r>
            <a:endParaRPr/>
          </a:p>
        </p:txBody>
      </p:sp>
      <p:pic>
        <p:nvPicPr>
          <p:cNvPr id="265" name="Google Shape;26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975" y="2388400"/>
            <a:ext cx="2148149" cy="2422074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41"/>
          <p:cNvSpPr txBox="1"/>
          <p:nvPr/>
        </p:nvSpPr>
        <p:spPr>
          <a:xfrm>
            <a:off x="2580875" y="4635650"/>
            <a:ext cx="2532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Limits at different mass points</a:t>
            </a:r>
            <a:endParaRPr/>
          </a:p>
        </p:txBody>
      </p:sp>
      <p:pic>
        <p:nvPicPr>
          <p:cNvPr id="267" name="Google Shape;267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1925" y="2276413"/>
            <a:ext cx="3927675" cy="249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55625" y="2466125"/>
            <a:ext cx="2853300" cy="2120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全屏显示(16:9)</PresentationFormat>
  <Paragraphs>116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To do last time</vt:lpstr>
      <vt:lpstr>Variable Distribution</vt:lpstr>
      <vt:lpstr>Variable Distribution</vt:lpstr>
      <vt:lpstr>Variable Distribution</vt:lpstr>
      <vt:lpstr>Variable Distribution</vt:lpstr>
      <vt:lpstr>Kinetic Distribution and Cutflow</vt:lpstr>
      <vt:lpstr>Kinetic Distribution and Cutflow</vt:lpstr>
      <vt:lpstr>Kinetic Distribution and Cutflow</vt:lpstr>
      <vt:lpstr>TRExFitter as Limit Setting Framework</vt:lpstr>
      <vt:lpstr>Uncertainty due to Event Selection</vt:lpstr>
      <vt:lpstr>BDT Implementation</vt:lpstr>
      <vt:lpstr>BDT Implementation</vt:lpstr>
      <vt:lpstr>BDT Implementation</vt:lpstr>
      <vt:lpstr>Current Status</vt:lpstr>
      <vt:lpstr>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do last time</dc:title>
  <cp:lastModifiedBy>Windows User</cp:lastModifiedBy>
  <cp:revision>1</cp:revision>
  <dcterms:modified xsi:type="dcterms:W3CDTF">2022-01-11T04:09:46Z</dcterms:modified>
</cp:coreProperties>
</file>