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EBCD2-F7C1-4004-B6FD-D9948800B088}" type="datetimeFigureOut">
              <a:rPr lang="zh-CN" altLang="en-US" smtClean="0"/>
              <a:t>2022/1/18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F5769-ADFF-4714-8748-EE659751EC7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9174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1D9F6-74FA-4067-AB81-C690C878BD61}" type="datetime1">
              <a:rPr lang="zh-CN" altLang="en-US" smtClean="0"/>
              <a:t>2022/1/18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A214-2E4A-4518-8013-53597E442B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1062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1B781E-AE9C-43CD-882E-9CCCF44B4127}" type="datetime1">
              <a:rPr lang="zh-CN" altLang="en-US" smtClean="0"/>
              <a:t>2022/1/18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A214-2E4A-4518-8013-53597E442B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4794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F2872E-5C79-4165-B22D-8C498985F37A}" type="datetime1">
              <a:rPr lang="zh-CN" altLang="en-US" smtClean="0"/>
              <a:t>2022/1/18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A214-2E4A-4518-8013-53597E442B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7500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3A85-97E1-43CF-B513-E5DC5962E08F}" type="datetime1">
              <a:rPr lang="zh-CN" altLang="en-US" smtClean="0"/>
              <a:t>2022/1/18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A214-2E4A-4518-8013-53597E442B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2068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91B2-C7F9-428A-9E51-1C6700C69CE0}" type="datetime1">
              <a:rPr lang="zh-CN" altLang="en-US" smtClean="0"/>
              <a:t>2022/1/18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A214-2E4A-4518-8013-53597E442B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94830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9C79E-D1AA-4E1C-B8C8-091AB1C57D9C}" type="datetime1">
              <a:rPr lang="zh-CN" altLang="en-US" smtClean="0"/>
              <a:t>2022/1/18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A214-2E4A-4518-8013-53597E442B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05038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60F50-F9AE-4981-8F0A-0AD581EDC13F}" type="datetime1">
              <a:rPr lang="zh-CN" altLang="en-US" smtClean="0"/>
              <a:t>2022/1/18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A214-2E4A-4518-8013-53597E442B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7764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F79DA-BC1B-4F31-93E3-6B1F7F288FFB}" type="datetime1">
              <a:rPr lang="zh-CN" altLang="en-US" smtClean="0"/>
              <a:t>2022/1/18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A214-2E4A-4518-8013-53597E442B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3322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2BE98-D58E-4FAA-BCCF-FE50CCBB795D}" type="datetime1">
              <a:rPr lang="zh-CN" altLang="en-US" smtClean="0"/>
              <a:t>2022/1/18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A214-2E4A-4518-8013-53597E442B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61762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BF38E-5884-4024-AF23-23AA64F7F1E8}" type="datetime1">
              <a:rPr lang="zh-CN" altLang="en-US" smtClean="0"/>
              <a:t>2022/1/18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A214-2E4A-4518-8013-53597E442B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9073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EA1B6-7D03-4069-8461-B5BCD9DBA651}" type="datetime1">
              <a:rPr lang="zh-CN" altLang="en-US" smtClean="0"/>
              <a:t>2022/1/18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A214-2E4A-4518-8013-53597E442B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78305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CE547-9D59-4C9D-AB08-DF3882B1BFB2}" type="datetime1">
              <a:rPr lang="zh-CN" altLang="en-US" smtClean="0"/>
              <a:t>2022/1/18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AA214-2E4A-4518-8013-53597E442B6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31616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rxiv.org/abs/1911.10210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rxiv.org/abs/1911.10210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cepcsoft.ihep.ac.cn/guides/Generation/docs/ExistingSamples/#240-gev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hyperlink" Target="https://iopscience.iop.org/article/10.1088/1674-1137/43/4/043002/pdf" TargetMode="Externa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Exotic Higgs Decay Search</a:t>
            </a:r>
            <a:endParaRPr lang="zh-CN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-- Zhen Wang, </a:t>
            </a:r>
            <a:r>
              <a:rPr lang="en-US" altLang="zh-CN" dirty="0" err="1" smtClean="0"/>
              <a:t>Xuliang</a:t>
            </a:r>
            <a:r>
              <a:rPr lang="en-US" altLang="zh-CN" dirty="0" smtClean="0"/>
              <a:t> Zhu, Shih-</a:t>
            </a:r>
            <a:r>
              <a:rPr lang="en-US" altLang="zh-CN" dirty="0" err="1" smtClean="0"/>
              <a:t>Chieh</a:t>
            </a:r>
            <a:r>
              <a:rPr lang="en-US" altLang="zh-CN" dirty="0" smtClean="0"/>
              <a:t> Hsu, </a:t>
            </a:r>
            <a:r>
              <a:rPr lang="en-US" altLang="zh-CN" dirty="0" err="1" smtClean="0"/>
              <a:t>Elham</a:t>
            </a:r>
            <a:r>
              <a:rPr lang="en-US" altLang="zh-CN" dirty="0" smtClean="0"/>
              <a:t> </a:t>
            </a:r>
            <a:r>
              <a:rPr lang="en-US" altLang="zh-CN" dirty="0" err="1" smtClean="0"/>
              <a:t>Khoda</a:t>
            </a:r>
            <a:r>
              <a:rPr lang="en-US" altLang="zh-CN" dirty="0" smtClean="0"/>
              <a:t>, Shu Li, </a:t>
            </a:r>
            <a:r>
              <a:rPr lang="en-US" altLang="zh-CN" dirty="0" err="1" smtClean="0"/>
              <a:t>Yuwen</a:t>
            </a:r>
            <a:r>
              <a:rPr lang="en-US" altLang="zh-CN" dirty="0" smtClean="0"/>
              <a:t> Zhang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2EFE1-5653-4161-8531-53C20C032EDB}" type="datetime1">
              <a:rPr lang="zh-CN" altLang="en-US" smtClean="0"/>
              <a:t>2022/1/18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A214-2E4A-4518-8013-53597E442B62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3816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Physics Motivation</a:t>
            </a:r>
            <a:endParaRPr lang="zh-CN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873154" cy="4351338"/>
          </a:xfrm>
        </p:spPr>
        <p:txBody>
          <a:bodyPr>
            <a:normAutofit/>
          </a:bodyPr>
          <a:lstStyle/>
          <a:p>
            <a:r>
              <a:rPr lang="en-US" altLang="zh-CN" sz="2400" dirty="0"/>
              <a:t>We are interested in the electroweak phase transition in </a:t>
            </a:r>
            <a:r>
              <a:rPr lang="en-US" altLang="zh-CN" sz="2400" dirty="0" smtClean="0"/>
              <a:t>models with </a:t>
            </a:r>
            <a:r>
              <a:rPr lang="en-US" altLang="zh-CN" sz="2400" dirty="0"/>
              <a:t>a relatively </a:t>
            </a:r>
            <a:r>
              <a:rPr lang="en-US" altLang="zh-CN" sz="2400" dirty="0" smtClean="0"/>
              <a:t>light real </a:t>
            </a:r>
            <a:r>
              <a:rPr lang="en-US" altLang="zh-CN" sz="2400" dirty="0"/>
              <a:t>singlet scalar</a:t>
            </a:r>
            <a:r>
              <a:rPr lang="en-US" altLang="zh-CN" sz="2400" dirty="0" smtClean="0"/>
              <a:t> S </a:t>
            </a:r>
            <a:r>
              <a:rPr lang="en-US" altLang="zh-CN" sz="2400" dirty="0"/>
              <a:t>coupled to the </a:t>
            </a:r>
            <a:r>
              <a:rPr lang="en-US" altLang="zh-CN" sz="2400" dirty="0" smtClean="0"/>
              <a:t>Standard Model-like </a:t>
            </a:r>
            <a:r>
              <a:rPr lang="en-US" altLang="zh-CN" sz="2400" dirty="0"/>
              <a:t>Higgs </a:t>
            </a:r>
            <a:r>
              <a:rPr lang="en-US" altLang="zh-CN" sz="2400" dirty="0" smtClean="0"/>
              <a:t>field</a:t>
            </a:r>
            <a:r>
              <a:rPr lang="en-US" altLang="zh-CN" sz="2400" dirty="0"/>
              <a:t>.</a:t>
            </a:r>
            <a:endParaRPr lang="zh-CN" alt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6050" y="2577341"/>
            <a:ext cx="6819900" cy="5905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15998" y="3167891"/>
            <a:ext cx="3133725" cy="77152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941085" y="3377393"/>
            <a:ext cx="5292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Could be parametrized as :</a:t>
            </a:r>
            <a:endParaRPr lang="zh-CN" alt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95875" y="4001294"/>
            <a:ext cx="2000250" cy="6096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11252" y="4156213"/>
            <a:ext cx="52929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With mass eigenstates as :</a:t>
            </a:r>
            <a:endParaRPr lang="zh-CN" altLang="en-US" dirty="0"/>
          </a:p>
        </p:txBody>
      </p:sp>
      <p:sp>
        <p:nvSpPr>
          <p:cNvPr id="9" name="Rectangle 8"/>
          <p:cNvSpPr/>
          <p:nvPr/>
        </p:nvSpPr>
        <p:spPr>
          <a:xfrm>
            <a:off x="7417775" y="4303117"/>
            <a:ext cx="38012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altLang="zh-CN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: Standard </a:t>
            </a:r>
            <a:r>
              <a:rPr lang="en-US" altLang="zh-CN" sz="1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Model-like </a:t>
            </a:r>
            <a:r>
              <a:rPr lang="en-US" altLang="zh-CN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Higgs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503135" y="4027242"/>
            <a:ext cx="38012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h1 : </a:t>
            </a:r>
            <a:r>
              <a:rPr lang="en-US" altLang="zh-CN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singlet-like</a:t>
            </a:r>
            <a:r>
              <a:rPr lang="en-US" altLang="zh-CN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zh-CN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6050" y="5038399"/>
            <a:ext cx="6167071" cy="1537449"/>
          </a:xfrm>
          <a:prstGeom prst="rect">
            <a:avLst/>
          </a:prstGeom>
        </p:spPr>
      </p:pic>
      <p:sp>
        <p:nvSpPr>
          <p:cNvPr id="12" name="矩形 11"/>
          <p:cNvSpPr/>
          <p:nvPr/>
        </p:nvSpPr>
        <p:spPr>
          <a:xfrm>
            <a:off x="469656" y="6386465"/>
            <a:ext cx="21328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00B0F0"/>
                </a:solidFill>
                <a:latin typeface="Times-Roman"/>
                <a:hlinkClick r:id="rId6"/>
              </a:rPr>
              <a:t>arXiv:1911.10210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sp>
        <p:nvSpPr>
          <p:cNvPr id="13" name="日期占位符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DE87E3-BB64-40BE-A5B1-5FA10A0A50E2}" type="datetime1">
              <a:rPr lang="zh-CN" altLang="en-US" smtClean="0"/>
              <a:t>2022/1/18</a:t>
            </a:fld>
            <a:endParaRPr lang="zh-CN" altLang="en-US"/>
          </a:p>
        </p:txBody>
      </p:sp>
      <p:sp>
        <p:nvSpPr>
          <p:cNvPr id="14" name="灯片编号占位符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A214-2E4A-4518-8013-53597E442B62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09934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Theoretical Prospects</a:t>
            </a:r>
            <a:endParaRPr lang="zh-CN" altLang="en-US" dirty="0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946" y="1963250"/>
            <a:ext cx="5386754" cy="3594187"/>
          </a:xfrm>
          <a:prstGeom prst="rect">
            <a:avLst/>
          </a:prstGeom>
        </p:spPr>
      </p:pic>
      <p:sp>
        <p:nvSpPr>
          <p:cNvPr id="10" name="矩形 9"/>
          <p:cNvSpPr/>
          <p:nvPr/>
        </p:nvSpPr>
        <p:spPr>
          <a:xfrm>
            <a:off x="610333" y="6360089"/>
            <a:ext cx="213286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 smtClean="0">
                <a:solidFill>
                  <a:srgbClr val="00B0F0"/>
                </a:solidFill>
                <a:latin typeface="Times-Roman"/>
                <a:hlinkClick r:id="rId3"/>
              </a:rPr>
              <a:t>arXiv:1911.10210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  <p:pic>
        <p:nvPicPr>
          <p:cNvPr id="13" name="内容占位符 12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21570" y="2373925"/>
            <a:ext cx="6390149" cy="2574640"/>
          </a:xfrm>
        </p:spPr>
      </p:pic>
      <p:sp>
        <p:nvSpPr>
          <p:cNvPr id="14" name="日期占位符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350D5-AAEB-4B87-A848-F404EBE7E91F}" type="datetime1">
              <a:rPr lang="zh-CN" altLang="en-US" smtClean="0"/>
              <a:t>2022/1/18</a:t>
            </a:fld>
            <a:endParaRPr lang="zh-CN" altLang="en-US"/>
          </a:p>
        </p:txBody>
      </p:sp>
      <p:sp>
        <p:nvSpPr>
          <p:cNvPr id="15" name="灯片编号占位符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A214-2E4A-4518-8013-53597E442B62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06054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Sample Production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Signal : 50000 events per mass point from 5 to 60 GeV for electron and muon channel separately</a:t>
            </a:r>
          </a:p>
          <a:p>
            <a:r>
              <a:rPr lang="en-US" altLang="zh-CN" dirty="0" err="1" smtClean="0"/>
              <a:t>Bkg</a:t>
            </a:r>
            <a:r>
              <a:rPr lang="en-US" altLang="zh-CN" dirty="0" smtClean="0"/>
              <a:t> : 2-Fermion, 4-Fermion, </a:t>
            </a:r>
            <a:r>
              <a:rPr lang="en-US" altLang="zh-CN" dirty="0" err="1" smtClean="0"/>
              <a:t>eeH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mmH</a:t>
            </a:r>
            <a:r>
              <a:rPr lang="en-US" altLang="zh-CN" dirty="0"/>
              <a:t> </a:t>
            </a:r>
            <a:r>
              <a:rPr lang="en-US" altLang="zh-CN" dirty="0" smtClean="0"/>
              <a:t>as our background.</a:t>
            </a:r>
            <a:endParaRPr lang="zh-CN" altLang="en-US" dirty="0"/>
          </a:p>
        </p:txBody>
      </p:sp>
      <p:sp>
        <p:nvSpPr>
          <p:cNvPr id="4" name="文本框 3"/>
          <p:cNvSpPr txBox="1"/>
          <p:nvPr/>
        </p:nvSpPr>
        <p:spPr>
          <a:xfrm>
            <a:off x="1175971" y="5942568"/>
            <a:ext cx="2417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hlinkClick r:id="rId2"/>
              </a:rPr>
              <a:t>CEPC Existing Samples</a:t>
            </a:r>
            <a:endParaRPr lang="zh-CN" altLang="en-US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711" y="3225338"/>
            <a:ext cx="5004289" cy="2617705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66922" y="6311900"/>
            <a:ext cx="55290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 smtClean="0"/>
              <a:t>Lxslc7 : </a:t>
            </a:r>
            <a:r>
              <a:rPr lang="zh-CN" altLang="en-US" dirty="0" smtClean="0"/>
              <a:t>/</a:t>
            </a:r>
            <a:r>
              <a:rPr lang="zh-CN" altLang="en-US" dirty="0"/>
              <a:t>cefs/data/DstData/CEPC240/CEPC_v4_update</a:t>
            </a:r>
          </a:p>
        </p:txBody>
      </p:sp>
      <p:pic>
        <p:nvPicPr>
          <p:cNvPr id="1026" name="Picture 2" descr="https://lh6.googleusercontent.com/qyeguP_IOY1R6AsumsqdyQqMeVXpaRuf7W_a7e9yyNa1PMrGtKVA2IC9ZxnCFLGQgHebvvzVMUW12ybuDJlkQ3qTLwoZd87ZAQ79gfCr9vCrcnhcDdZkPaf6YYYHoTKk6NY6yX2-HKnz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1734" y="3450880"/>
            <a:ext cx="3701562" cy="2505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矩形 6"/>
          <p:cNvSpPr/>
          <p:nvPr/>
        </p:nvSpPr>
        <p:spPr>
          <a:xfrm>
            <a:off x="6705049" y="6176963"/>
            <a:ext cx="37016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>
                <a:hlinkClick r:id="rId5"/>
              </a:rPr>
              <a:t>Precision Higgs physics at the CEPC</a:t>
            </a:r>
            <a:endParaRPr lang="zh-CN" altLang="en-US" dirty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3735" y="303165"/>
            <a:ext cx="2558780" cy="1522460"/>
          </a:xfrm>
          <a:prstGeom prst="rect">
            <a:avLst/>
          </a:prstGeom>
        </p:spPr>
      </p:pic>
      <p:sp>
        <p:nvSpPr>
          <p:cNvPr id="9" name="文本框 8"/>
          <p:cNvSpPr txBox="1"/>
          <p:nvPr/>
        </p:nvSpPr>
        <p:spPr>
          <a:xfrm>
            <a:off x="8603273" y="905879"/>
            <a:ext cx="2549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Thanks to </a:t>
            </a:r>
            <a:r>
              <a:rPr lang="en-US" altLang="zh-CN" dirty="0" err="1" smtClean="0"/>
              <a:t>Yanda</a:t>
            </a:r>
            <a:r>
              <a:rPr lang="en-US" altLang="zh-CN" dirty="0" smtClean="0"/>
              <a:t> Wu</a:t>
            </a:r>
            <a:endParaRPr lang="zh-CN" altLang="en-US" dirty="0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62DBD4-1A76-4F6C-9AA7-12A22EBF4E95}" type="datetime1">
              <a:rPr lang="zh-CN" altLang="en-US" smtClean="0"/>
              <a:t>2022/1/18</a:t>
            </a:fld>
            <a:endParaRPr lang="zh-CN" altLang="en-US"/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A214-2E4A-4518-8013-53597E442B62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0458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Selections and </a:t>
            </a:r>
            <a:r>
              <a:rPr lang="en-US" altLang="zh-CN" dirty="0" err="1" smtClean="0"/>
              <a:t>Cutflow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53" y="1690688"/>
            <a:ext cx="5918584" cy="4351338"/>
          </a:xfr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本框 4"/>
              <p:cNvSpPr txBox="1"/>
              <p:nvPr/>
            </p:nvSpPr>
            <p:spPr>
              <a:xfrm>
                <a:off x="6259337" y="1528474"/>
                <a:ext cx="5474286" cy="467576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Origin : Events after </a:t>
                </a:r>
                <a:r>
                  <a:rPr lang="en-US" altLang="zh-CN" dirty="0" err="1" smtClean="0"/>
                  <a:t>FSClasser</a:t>
                </a:r>
                <a:endParaRPr lang="en-US" altLang="zh-CN" dirty="0" smtClean="0"/>
              </a:p>
              <a:p>
                <a:endParaRPr lang="en-US" altLang="zh-CN" dirty="0"/>
              </a:p>
              <a:p>
                <a:r>
                  <a:rPr lang="en-US" altLang="zh-CN" dirty="0"/>
                  <a:t>l</a:t>
                </a:r>
                <a:r>
                  <a:rPr lang="en-US" altLang="zh-CN" dirty="0" smtClean="0"/>
                  <a:t>l_costheta : Polar angle of the </a:t>
                </a:r>
                <a:r>
                  <a:rPr lang="en-US" altLang="zh-CN" dirty="0" err="1" smtClean="0"/>
                  <a:t>dilepton</a:t>
                </a:r>
                <a:r>
                  <a:rPr lang="en-US" altLang="zh-CN" dirty="0" smtClean="0"/>
                  <a:t> system</a:t>
                </a:r>
              </a:p>
              <a:p>
                <a:endParaRPr lang="en-US" altLang="zh-CN" dirty="0"/>
              </a:p>
              <a:p>
                <a:r>
                  <a:rPr lang="en-US" altLang="zh-CN" dirty="0" err="1"/>
                  <a:t>l</a:t>
                </a:r>
                <a:r>
                  <a:rPr lang="en-US" altLang="zh-CN" dirty="0" err="1" smtClean="0"/>
                  <a:t>l_cosphi</a:t>
                </a:r>
                <a:r>
                  <a:rPr lang="en-US" altLang="zh-CN" dirty="0" smtClean="0"/>
                  <a:t> : Separation angle between two </a:t>
                </a:r>
                <a:r>
                  <a:rPr lang="en-US" altLang="zh-CN" dirty="0" err="1" smtClean="0"/>
                  <a:t>lep</a:t>
                </a:r>
                <a:endParaRPr lang="en-US" altLang="zh-CN" dirty="0" smtClean="0"/>
              </a:p>
              <a:p>
                <a:endParaRPr lang="en-US" altLang="zh-CN" dirty="0"/>
              </a:p>
              <a:p>
                <a:r>
                  <a:rPr lang="en-US" altLang="zh-CN" dirty="0"/>
                  <a:t>n</a:t>
                </a:r>
                <a:r>
                  <a:rPr lang="en-US" altLang="zh-CN" dirty="0" smtClean="0"/>
                  <a:t>pfo4j : </a:t>
                </a:r>
                <a:r>
                  <a:rPr lang="en-US" altLang="zh-CN" dirty="0"/>
                  <a:t>N</a:t>
                </a:r>
                <a:r>
                  <a:rPr lang="en-US" altLang="zh-CN" dirty="0" smtClean="0"/>
                  <a:t>umber </a:t>
                </a:r>
                <a:r>
                  <a:rPr lang="en-US" altLang="zh-CN" dirty="0"/>
                  <a:t>of particles in the 4 jets each with energy larger than 0.4 </a:t>
                </a:r>
                <a:r>
                  <a:rPr lang="en-US" altLang="zh-CN" dirty="0" smtClean="0"/>
                  <a:t>GeV</a:t>
                </a:r>
              </a:p>
              <a:p>
                <a:endParaRPr lang="en-US" altLang="zh-CN" dirty="0"/>
              </a:p>
              <a:p>
                <a:r>
                  <a:rPr lang="en-US" altLang="zh-CN" dirty="0" err="1"/>
                  <a:t>b</a:t>
                </a:r>
                <a:r>
                  <a:rPr lang="en-US" altLang="zh-CN" dirty="0" err="1" smtClean="0"/>
                  <a:t>likeness</a:t>
                </a:r>
                <a:r>
                  <a:rPr lang="en-US" altLang="zh-CN" dirty="0" smtClean="0"/>
                  <a:t> 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zh-CN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sSub>
                          <m:sSub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∗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∗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∗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  <m:r>
                          <a:rPr lang="en-US" altLang="zh-CN" i="1">
                            <a:latin typeface="Cambria Math" panose="02040503050406030204" pitchFamily="18" charset="0"/>
                          </a:rPr>
                          <m:t>∗</m:t>
                        </m:r>
                        <m:sSub>
                          <m:sSub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𝐿</m:t>
                            </m:r>
                          </m:e>
                          <m:sub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𝑏</m:t>
                            </m:r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ctrlP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b="0" i="1" smtClean="0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sub>
                            </m:sSub>
                          </m:e>
                        </m: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e>
                        </m: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e>
                        </m:d>
                        <m:r>
                          <a:rPr lang="en-US" altLang="zh-CN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d>
                          <m:dPr>
                            <m:ctrlPr>
                              <a:rPr lang="en-US" altLang="zh-CN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altLang="zh-CN" i="1"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𝐿</m:t>
                                </m:r>
                              </m:e>
                              <m:sub>
                                <m:r>
                                  <a:rPr lang="en-US" altLang="zh-CN" i="1"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  <m:r>
                                  <a:rPr lang="en-US" altLang="zh-CN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sub>
                            </m:sSub>
                          </m:e>
                        </m:d>
                      </m:den>
                    </m:f>
                  </m:oMath>
                </a14:m>
                <a:endParaRPr lang="en-US" altLang="zh-CN" dirty="0" smtClean="0"/>
              </a:p>
              <a:p>
                <a:endParaRPr lang="en-US" altLang="zh-CN" dirty="0"/>
              </a:p>
              <a:p>
                <a:r>
                  <a:rPr lang="en-US" altLang="zh-CN" dirty="0" err="1"/>
                  <a:t>a</a:t>
                </a:r>
                <a:r>
                  <a:rPr lang="en-US" altLang="zh-CN" dirty="0" err="1" smtClean="0"/>
                  <a:t>mss_dif</a:t>
                </a:r>
                <a:r>
                  <a:rPr lang="en-US" altLang="zh-CN" dirty="0" smtClean="0"/>
                  <a:t> : Mass difference between the two reconstructed singlet.</a:t>
                </a:r>
              </a:p>
              <a:p>
                <a:endParaRPr lang="en-US" altLang="zh-CN" dirty="0"/>
              </a:p>
              <a:p>
                <a:r>
                  <a:rPr lang="en-US" altLang="zh-CN" dirty="0" err="1" smtClean="0"/>
                  <a:t>Open_angle</a:t>
                </a:r>
                <a:r>
                  <a:rPr lang="en-US" altLang="zh-CN" dirty="0" smtClean="0"/>
                  <a:t> : Opening angle between the two jets of one singlet</a:t>
                </a:r>
                <a:endParaRPr lang="zh-CN" altLang="en-US" dirty="0"/>
              </a:p>
            </p:txBody>
          </p:sp>
        </mc:Choice>
        <mc:Fallback xmlns="">
          <p:sp>
            <p:nvSpPr>
              <p:cNvPr id="5" name="文本框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59337" y="1528474"/>
                <a:ext cx="5474286" cy="4675767"/>
              </a:xfrm>
              <a:prstGeom prst="rect">
                <a:avLst/>
              </a:prstGeom>
              <a:blipFill>
                <a:blip r:embed="rId3"/>
                <a:stretch>
                  <a:fillRect l="-1002" t="-782" b="-1173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文本框 5"/>
          <p:cNvSpPr txBox="1"/>
          <p:nvPr/>
        </p:nvSpPr>
        <p:spPr>
          <a:xfrm>
            <a:off x="9702602" y="438821"/>
            <a:ext cx="18999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Thanks to Yu Bai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06E8-53F5-4CE1-84FC-9A20C7F69A76}" type="datetime1">
              <a:rPr lang="zh-CN" altLang="en-US" smtClean="0"/>
              <a:t>2022/1/18</a:t>
            </a:fld>
            <a:endParaRPr lang="zh-CN" altLang="en-US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A214-2E4A-4518-8013-53597E442B62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1265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Selections and </a:t>
            </a:r>
            <a:r>
              <a:rPr lang="en-US" altLang="zh-CN" dirty="0" err="1" smtClean="0"/>
              <a:t>Cutflow</a:t>
            </a:r>
            <a:endParaRPr lang="zh-CN" altLang="en-US" dirty="0"/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549473"/>
              </p:ext>
            </p:extLst>
          </p:nvPr>
        </p:nvGraphicFramePr>
        <p:xfrm>
          <a:off x="961291" y="2441959"/>
          <a:ext cx="8128001" cy="80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189863264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53276120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592796080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456869133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098597309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2928596257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091126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Cut Set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npfo4j</a:t>
                      </a:r>
                      <a:endParaRPr lang="en-US">
                        <a:effectLst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ljpt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Sljpt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amass_dif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Cos(angle)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blikeness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95250" marB="95250"/>
                </a:tc>
                <a:extLst>
                  <a:ext uri="{0D108BD9-81ED-4DB2-BD59-A6C34878D82A}">
                    <a16:rowId xmlns:a16="http://schemas.microsoft.com/office/drawing/2014/main" val="3650377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Cut 1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&gt;40</a:t>
                      </a:r>
                      <a:endParaRPr lang="zh-CN" altLang="en-US" dirty="0">
                        <a:effectLst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&lt;80</a:t>
                      </a:r>
                      <a:endParaRPr lang="zh-CN" altLang="en-US" dirty="0">
                        <a:effectLst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&lt;50</a:t>
                      </a:r>
                      <a:endParaRPr lang="zh-CN" altLang="en-US" dirty="0">
                        <a:effectLst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&lt;20</a:t>
                      </a:r>
                      <a:endParaRPr lang="zh-CN" altLang="en-US" dirty="0">
                        <a:effectLst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&lt;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</a:t>
                      </a:r>
                      <a:endParaRPr lang="zh-CN" altLang="en-US" dirty="0">
                        <a:effectLst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&gt;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0.9999</a:t>
                      </a:r>
                      <a:endParaRPr lang="zh-CN" altLang="en-US" dirty="0">
                        <a:effectLst/>
                      </a:endParaRPr>
                    </a:p>
                  </a:txBody>
                  <a:tcPr marL="95250" marR="95250" marT="95250" marB="95250"/>
                </a:tc>
                <a:extLst>
                  <a:ext uri="{0D108BD9-81ED-4DB2-BD59-A6C34878D82A}">
                    <a16:rowId xmlns:a16="http://schemas.microsoft.com/office/drawing/2014/main" val="3475249653"/>
                  </a:ext>
                </a:extLst>
              </a:tr>
            </a:tbl>
          </a:graphicData>
        </a:graphic>
      </p:graphicFrame>
      <p:pic>
        <p:nvPicPr>
          <p:cNvPr id="10" name="图片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200888"/>
            <a:ext cx="7340505" cy="3506487"/>
          </a:xfrm>
          <a:prstGeom prst="rect">
            <a:avLst/>
          </a:prstGeom>
        </p:spPr>
      </p:pic>
      <p:sp>
        <p:nvSpPr>
          <p:cNvPr id="11" name="文本框 10"/>
          <p:cNvSpPr txBox="1"/>
          <p:nvPr/>
        </p:nvSpPr>
        <p:spPr>
          <a:xfrm>
            <a:off x="8449408" y="4299439"/>
            <a:ext cx="33059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Higgs to bb process is our dominant background</a:t>
            </a:r>
          </a:p>
          <a:p>
            <a:endParaRPr lang="en-US" altLang="zh-CN" dirty="0"/>
          </a:p>
          <a:p>
            <a:r>
              <a:rPr lang="en-US" altLang="zh-CN" dirty="0" smtClean="0"/>
              <a:t>Background process are strongly suppressed by the </a:t>
            </a:r>
            <a:r>
              <a:rPr lang="en-US" altLang="zh-CN" dirty="0" err="1" smtClean="0"/>
              <a:t>blikeness</a:t>
            </a:r>
            <a:r>
              <a:rPr lang="en-US" altLang="zh-CN" dirty="0" smtClean="0"/>
              <a:t> cut</a:t>
            </a:r>
            <a:endParaRPr lang="zh-CN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2" name="表格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84279371"/>
                  </p:ext>
                </p:extLst>
              </p:nvPr>
            </p:nvGraphicFramePr>
            <p:xfrm>
              <a:off x="961291" y="1500768"/>
              <a:ext cx="6485795" cy="807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7159">
                      <a:extLst>
                        <a:ext uri="{9D8B030D-6E8A-4147-A177-3AD203B41FA5}">
                          <a16:colId xmlns:a16="http://schemas.microsoft.com/office/drawing/2014/main" val="1898632641"/>
                        </a:ext>
                      </a:extLst>
                    </a:gridCol>
                    <a:gridCol w="1297159">
                      <a:extLst>
                        <a:ext uri="{9D8B030D-6E8A-4147-A177-3AD203B41FA5}">
                          <a16:colId xmlns:a16="http://schemas.microsoft.com/office/drawing/2014/main" val="1532761201"/>
                        </a:ext>
                      </a:extLst>
                    </a:gridCol>
                    <a:gridCol w="1297159">
                      <a:extLst>
                        <a:ext uri="{9D8B030D-6E8A-4147-A177-3AD203B41FA5}">
                          <a16:colId xmlns:a16="http://schemas.microsoft.com/office/drawing/2014/main" val="592796080"/>
                        </a:ext>
                      </a:extLst>
                    </a:gridCol>
                    <a:gridCol w="1297159">
                      <a:extLst>
                        <a:ext uri="{9D8B030D-6E8A-4147-A177-3AD203B41FA5}">
                          <a16:colId xmlns:a16="http://schemas.microsoft.com/office/drawing/2014/main" val="1456869133"/>
                        </a:ext>
                      </a:extLst>
                    </a:gridCol>
                    <a:gridCol w="1297159">
                      <a:extLst>
                        <a:ext uri="{9D8B030D-6E8A-4147-A177-3AD203B41FA5}">
                          <a16:colId xmlns:a16="http://schemas.microsoft.com/office/drawing/2014/main" val="309859730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rtl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Cut Set</a:t>
                          </a:r>
                          <a:endParaRPr lang="en-US" dirty="0">
                            <a:effectLst/>
                          </a:endParaRPr>
                        </a:p>
                      </a:txBody>
                      <a:tcPr marL="95250" marR="95250" marT="95250" marB="95250"/>
                    </a:tc>
                    <a:tc>
                      <a:txBody>
                        <a:bodyPr/>
                        <a:lstStyle/>
                        <a:p>
                          <a:pPr rtl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  <m:r>
                                  <a:rPr lang="en-US" sz="1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𝑪𝒐𝒔</m:t>
                                </m:r>
                                <m:sSub>
                                  <m:sSubPr>
                                    <m:ctrlPr>
                                      <a:rPr lang="en-US" altLang="zh-CN" sz="1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zh-CN" altLang="en-US" sz="1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𝜽</m:t>
                                    </m:r>
                                  </m:e>
                                  <m:sub>
                                    <m:r>
                                      <a:rPr lang="en-US" altLang="zh-CN" sz="1400" b="1" i="1" smtClean="0">
                                        <a:solidFill>
                                          <a:schemeClr val="tx1"/>
                                        </a:solidFill>
                                        <a:effectLst/>
                                        <a:latin typeface="Cambria Math" panose="02040503050406030204" pitchFamily="18" charset="0"/>
                                      </a:rPr>
                                      <m:t>𝒍𝒍</m:t>
                                    </m:r>
                                  </m:sub>
                                </m:sSub>
                                <m:r>
                                  <a:rPr lang="en-US" altLang="zh-CN" sz="1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|</m:t>
                                </m:r>
                              </m:oMath>
                            </m:oMathPara>
                          </a14:m>
                          <a:endParaRPr lang="en-US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5250" marR="95250" marT="95250" marB="95250"/>
                    </a:tc>
                    <a:tc>
                      <a:txBody>
                        <a:bodyPr/>
                        <a:lstStyle/>
                        <a:p>
                          <a:pPr marL="0" marR="0" indent="0" algn="l" defTabSz="914400" rtl="0" eaLnBrk="1" fontAlgn="t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zh-CN" sz="1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𝑪𝒐𝒔</m:t>
                                </m:r>
                                <m:r>
                                  <a:rPr lang="zh-CN" altLang="en-US" sz="1400" b="1" i="1" smtClean="0">
                                    <a:solidFill>
                                      <a:schemeClr val="tx1"/>
                                    </a:solidFill>
                                    <a:effectLst/>
                                    <a:latin typeface="Cambria Math" panose="02040503050406030204" pitchFamily="18" charset="0"/>
                                  </a:rPr>
                                  <m:t>𝝍</m:t>
                                </m:r>
                              </m:oMath>
                            </m:oMathPara>
                          </a14:m>
                          <a:endParaRPr lang="en-US" altLang="zh-CN" sz="1400" dirty="0">
                            <a:solidFill>
                              <a:schemeClr val="tx1"/>
                            </a:solidFill>
                            <a:effectLst/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 marL="95250" marR="95250" marT="95250" marB="95250"/>
                    </a:tc>
                    <a:tc>
                      <a:txBody>
                        <a:bodyPr/>
                        <a:lstStyle/>
                        <a:p>
                          <a:pPr rtl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 i="0" u="none" strike="noStrike" dirty="0" err="1" smtClean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mll</a:t>
                          </a:r>
                          <a:endParaRPr lang="en-US" dirty="0">
                            <a:effectLst/>
                          </a:endParaRPr>
                        </a:p>
                      </a:txBody>
                      <a:tcPr marL="95250" marR="95250" marT="95250" marB="95250"/>
                    </a:tc>
                    <a:tc>
                      <a:txBody>
                        <a:bodyPr/>
                        <a:lstStyle/>
                        <a:p>
                          <a:pPr rtl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 i="0" u="none" strike="noStrike" dirty="0" err="1" smtClean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mll_recoil</a:t>
                          </a:r>
                          <a:endParaRPr lang="en-US" dirty="0">
                            <a:effectLst/>
                          </a:endParaRPr>
                        </a:p>
                      </a:txBody>
                      <a:tcPr marL="95250" marR="95250" marT="95250" marB="95250"/>
                    </a:tc>
                    <a:extLst>
                      <a:ext uri="{0D108BD9-81ED-4DB2-BD59-A6C34878D82A}">
                        <a16:rowId xmlns:a16="http://schemas.microsoft.com/office/drawing/2014/main" val="365037709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rtl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Cut </a:t>
                          </a:r>
                          <a:r>
                            <a:rPr lang="en-US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Baseline</a:t>
                          </a:r>
                          <a:endParaRPr lang="en-US" dirty="0">
                            <a:effectLst/>
                          </a:endParaRPr>
                        </a:p>
                      </a:txBody>
                      <a:tcPr marL="95250" marR="95250" marT="95250" marB="95250"/>
                    </a:tc>
                    <a:tc>
                      <a:txBody>
                        <a:bodyPr/>
                        <a:lstStyle/>
                        <a:p>
                          <a:pPr rtl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&lt;0.71</a:t>
                          </a:r>
                          <a:endParaRPr lang="zh-CN" altLang="en-US" dirty="0">
                            <a:effectLst/>
                          </a:endParaRPr>
                        </a:p>
                      </a:txBody>
                      <a:tcPr marL="95250" marR="95250" marT="95250" marB="95250"/>
                    </a:tc>
                    <a:tc>
                      <a:txBody>
                        <a:bodyPr/>
                        <a:lstStyle/>
                        <a:p>
                          <a:pPr rtl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&gt;-0.74</a:t>
                          </a:r>
                          <a:endParaRPr lang="zh-CN" altLang="en-US" dirty="0">
                            <a:effectLst/>
                          </a:endParaRPr>
                        </a:p>
                      </a:txBody>
                      <a:tcPr marL="95250" marR="95250" marT="95250" marB="95250"/>
                    </a:tc>
                    <a:tc>
                      <a:txBody>
                        <a:bodyPr/>
                        <a:lstStyle/>
                        <a:p>
                          <a:pPr rtl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77.5~104.5</a:t>
                          </a:r>
                          <a:endParaRPr lang="zh-CN" altLang="en-US" dirty="0">
                            <a:effectLst/>
                          </a:endParaRPr>
                        </a:p>
                      </a:txBody>
                      <a:tcPr marL="95250" marR="95250" marT="95250" marB="95250"/>
                    </a:tc>
                    <a:tc>
                      <a:txBody>
                        <a:bodyPr/>
                        <a:lstStyle/>
                        <a:p>
                          <a:pPr rtl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120~140</a:t>
                          </a:r>
                          <a:endParaRPr lang="zh-CN" altLang="en-US" dirty="0">
                            <a:effectLst/>
                          </a:endParaRPr>
                        </a:p>
                      </a:txBody>
                      <a:tcPr marL="95250" marR="95250" marT="95250" marB="95250"/>
                    </a:tc>
                    <a:extLst>
                      <a:ext uri="{0D108BD9-81ED-4DB2-BD59-A6C34878D82A}">
                        <a16:rowId xmlns:a16="http://schemas.microsoft.com/office/drawing/2014/main" val="347524965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2" name="表格 1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84279371"/>
                  </p:ext>
                </p:extLst>
              </p:nvPr>
            </p:nvGraphicFramePr>
            <p:xfrm>
              <a:off x="961291" y="1500768"/>
              <a:ext cx="6485795" cy="80772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297159">
                      <a:extLst>
                        <a:ext uri="{9D8B030D-6E8A-4147-A177-3AD203B41FA5}">
                          <a16:colId xmlns:a16="http://schemas.microsoft.com/office/drawing/2014/main" val="1898632641"/>
                        </a:ext>
                      </a:extLst>
                    </a:gridCol>
                    <a:gridCol w="1297159">
                      <a:extLst>
                        <a:ext uri="{9D8B030D-6E8A-4147-A177-3AD203B41FA5}">
                          <a16:colId xmlns:a16="http://schemas.microsoft.com/office/drawing/2014/main" val="1532761201"/>
                        </a:ext>
                      </a:extLst>
                    </a:gridCol>
                    <a:gridCol w="1297159">
                      <a:extLst>
                        <a:ext uri="{9D8B030D-6E8A-4147-A177-3AD203B41FA5}">
                          <a16:colId xmlns:a16="http://schemas.microsoft.com/office/drawing/2014/main" val="592796080"/>
                        </a:ext>
                      </a:extLst>
                    </a:gridCol>
                    <a:gridCol w="1297159">
                      <a:extLst>
                        <a:ext uri="{9D8B030D-6E8A-4147-A177-3AD203B41FA5}">
                          <a16:colId xmlns:a16="http://schemas.microsoft.com/office/drawing/2014/main" val="1456869133"/>
                        </a:ext>
                      </a:extLst>
                    </a:gridCol>
                    <a:gridCol w="1297159">
                      <a:extLst>
                        <a:ext uri="{9D8B030D-6E8A-4147-A177-3AD203B41FA5}">
                          <a16:colId xmlns:a16="http://schemas.microsoft.com/office/drawing/2014/main" val="3098597309"/>
                        </a:ext>
                      </a:extLst>
                    </a:gridCol>
                  </a:tblGrid>
                  <a:tr h="403860">
                    <a:tc>
                      <a:txBody>
                        <a:bodyPr/>
                        <a:lstStyle/>
                        <a:p>
                          <a:pPr rtl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Cut Set</a:t>
                          </a:r>
                          <a:endParaRPr lang="en-US" dirty="0">
                            <a:effectLst/>
                          </a:endParaRPr>
                        </a:p>
                      </a:txBody>
                      <a:tcPr marL="95250" marR="95250" marT="95250" marB="95250"/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95250" marR="95250" marT="95250" marB="95250">
                        <a:blipFill>
                          <a:blip r:embed="rId3"/>
                          <a:stretch>
                            <a:fillRect l="-100469" t="-1493" r="-301878" b="-1014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95250" marR="95250" marT="95250" marB="95250">
                        <a:blipFill>
                          <a:blip r:embed="rId3"/>
                          <a:stretch>
                            <a:fillRect l="-200469" t="-1493" r="-201878" b="-1014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rtl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 i="0" u="none" strike="noStrike" dirty="0" err="1" smtClean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mll</a:t>
                          </a:r>
                          <a:endParaRPr lang="en-US" dirty="0">
                            <a:effectLst/>
                          </a:endParaRPr>
                        </a:p>
                      </a:txBody>
                      <a:tcPr marL="95250" marR="95250" marT="95250" marB="95250"/>
                    </a:tc>
                    <a:tc>
                      <a:txBody>
                        <a:bodyPr/>
                        <a:lstStyle/>
                        <a:p>
                          <a:pPr rtl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 i="0" u="none" strike="noStrike" dirty="0" err="1" smtClean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mll_recoil</a:t>
                          </a:r>
                          <a:endParaRPr lang="en-US" dirty="0">
                            <a:effectLst/>
                          </a:endParaRPr>
                        </a:p>
                      </a:txBody>
                      <a:tcPr marL="95250" marR="95250" marT="95250" marB="95250"/>
                    </a:tc>
                    <a:extLst>
                      <a:ext uri="{0D108BD9-81ED-4DB2-BD59-A6C34878D82A}">
                        <a16:rowId xmlns:a16="http://schemas.microsoft.com/office/drawing/2014/main" val="3650377090"/>
                      </a:ext>
                    </a:extLst>
                  </a:tr>
                  <a:tr h="403860">
                    <a:tc>
                      <a:txBody>
                        <a:bodyPr/>
                        <a:lstStyle/>
                        <a:p>
                          <a:pPr rtl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sz="1400" b="0" i="0" u="none" strike="noStrike" dirty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Cut </a:t>
                          </a:r>
                          <a:r>
                            <a:rPr lang="en-US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Baseline</a:t>
                          </a:r>
                          <a:endParaRPr lang="en-US" dirty="0">
                            <a:effectLst/>
                          </a:endParaRPr>
                        </a:p>
                      </a:txBody>
                      <a:tcPr marL="95250" marR="95250" marT="95250" marB="95250"/>
                    </a:tc>
                    <a:tc>
                      <a:txBody>
                        <a:bodyPr/>
                        <a:lstStyle/>
                        <a:p>
                          <a:pPr rtl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&lt;0.71</a:t>
                          </a:r>
                          <a:endParaRPr lang="zh-CN" altLang="en-US" dirty="0">
                            <a:effectLst/>
                          </a:endParaRPr>
                        </a:p>
                      </a:txBody>
                      <a:tcPr marL="95250" marR="95250" marT="95250" marB="95250"/>
                    </a:tc>
                    <a:tc>
                      <a:txBody>
                        <a:bodyPr/>
                        <a:lstStyle/>
                        <a:p>
                          <a:pPr rtl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&gt;-0.74</a:t>
                          </a:r>
                          <a:endParaRPr lang="zh-CN" altLang="en-US" dirty="0">
                            <a:effectLst/>
                          </a:endParaRPr>
                        </a:p>
                      </a:txBody>
                      <a:tcPr marL="95250" marR="95250" marT="95250" marB="95250"/>
                    </a:tc>
                    <a:tc>
                      <a:txBody>
                        <a:bodyPr/>
                        <a:lstStyle/>
                        <a:p>
                          <a:pPr rtl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77.5~104.5</a:t>
                          </a:r>
                          <a:endParaRPr lang="zh-CN" altLang="en-US" dirty="0">
                            <a:effectLst/>
                          </a:endParaRPr>
                        </a:p>
                      </a:txBody>
                      <a:tcPr marL="95250" marR="95250" marT="95250" marB="95250"/>
                    </a:tc>
                    <a:tc>
                      <a:txBody>
                        <a:bodyPr/>
                        <a:lstStyle/>
                        <a:p>
                          <a:pPr rtl="0" fontAlgn="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</a:pPr>
                          <a:r>
                            <a:rPr lang="en-US" altLang="zh-CN" sz="1400" b="0" i="0" u="none" strike="noStrike" dirty="0" smtClean="0">
                              <a:solidFill>
                                <a:srgbClr val="000000"/>
                              </a:solidFill>
                              <a:effectLst/>
                              <a:latin typeface="Arial" panose="020B0604020202020204" pitchFamily="34" charset="0"/>
                            </a:rPr>
                            <a:t>120~140</a:t>
                          </a:r>
                          <a:endParaRPr lang="zh-CN" altLang="en-US" dirty="0">
                            <a:effectLst/>
                          </a:endParaRPr>
                        </a:p>
                      </a:txBody>
                      <a:tcPr marL="95250" marR="95250" marT="95250" marB="95250"/>
                    </a:tc>
                    <a:extLst>
                      <a:ext uri="{0D108BD9-81ED-4DB2-BD59-A6C34878D82A}">
                        <a16:rowId xmlns:a16="http://schemas.microsoft.com/office/drawing/2014/main" val="347524965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3" name="日期占位符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E7D55-89FA-4CAC-A9F0-79149A709525}" type="datetime1">
              <a:rPr lang="zh-CN" altLang="en-US" smtClean="0"/>
              <a:t>2022/1/18</a:t>
            </a:fld>
            <a:endParaRPr lang="zh-CN" altLang="en-US"/>
          </a:p>
        </p:txBody>
      </p:sp>
      <p:sp>
        <p:nvSpPr>
          <p:cNvPr id="14" name="灯片编号占位符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A214-2E4A-4518-8013-53597E442B62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13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BDT Approach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24962" y="1834417"/>
            <a:ext cx="10515600" cy="4351338"/>
          </a:xfrm>
        </p:spPr>
        <p:txBody>
          <a:bodyPr/>
          <a:lstStyle/>
          <a:p>
            <a:r>
              <a:rPr lang="en-US" altLang="zh-CN" dirty="0" smtClean="0"/>
              <a:t>Trained the variables after some loose selections</a:t>
            </a:r>
            <a:endParaRPr lang="zh-CN" altLang="en-US" dirty="0"/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1821771"/>
              </p:ext>
            </p:extLst>
          </p:nvPr>
        </p:nvGraphicFramePr>
        <p:xfrm>
          <a:off x="8240485" y="1640047"/>
          <a:ext cx="3483429" cy="807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1143">
                  <a:extLst>
                    <a:ext uri="{9D8B030D-6E8A-4147-A177-3AD203B41FA5}">
                      <a16:colId xmlns:a16="http://schemas.microsoft.com/office/drawing/2014/main" val="189863264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1532761201"/>
                    </a:ext>
                  </a:extLst>
                </a:gridCol>
                <a:gridCol w="1161143">
                  <a:extLst>
                    <a:ext uri="{9D8B030D-6E8A-4147-A177-3AD203B41FA5}">
                      <a16:colId xmlns:a16="http://schemas.microsoft.com/office/drawing/2014/main" val="3091126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Cut Set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npfo4j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blikeness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95250" marB="95250"/>
                </a:tc>
                <a:extLst>
                  <a:ext uri="{0D108BD9-81ED-4DB2-BD59-A6C34878D82A}">
                    <a16:rowId xmlns:a16="http://schemas.microsoft.com/office/drawing/2014/main" val="36503770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Cut </a:t>
                      </a:r>
                      <a:r>
                        <a:rPr lang="en-US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bdt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&gt;20</a:t>
                      </a:r>
                      <a:endParaRPr lang="zh-CN" altLang="en-US" dirty="0">
                        <a:effectLst/>
                      </a:endParaRPr>
                    </a:p>
                  </a:txBody>
                  <a:tcPr marL="95250" marR="95250" marT="95250" marB="95250"/>
                </a:tc>
                <a:tc>
                  <a:txBody>
                    <a:bodyPr/>
                    <a:lstStyle/>
                    <a:p>
                      <a:pPr rtl="0" fontAlgn="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&gt;</a:t>
                      </a:r>
                      <a:r>
                        <a:rPr lang="en-US" altLang="zh-CN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0.01</a:t>
                      </a:r>
                      <a:endParaRPr lang="zh-CN" altLang="en-US" dirty="0">
                        <a:effectLst/>
                      </a:endParaRPr>
                    </a:p>
                  </a:txBody>
                  <a:tcPr marL="95250" marR="95250" marT="95250" marB="95250"/>
                </a:tc>
                <a:extLst>
                  <a:ext uri="{0D108BD9-81ED-4DB2-BD59-A6C34878D82A}">
                    <a16:rowId xmlns:a16="http://schemas.microsoft.com/office/drawing/2014/main" val="3475249653"/>
                  </a:ext>
                </a:extLst>
              </a:tr>
            </a:tbl>
          </a:graphicData>
        </a:graphic>
      </p:graphicFrame>
      <p:pic>
        <p:nvPicPr>
          <p:cNvPr id="6" name="图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962" y="3061116"/>
            <a:ext cx="6449282" cy="336203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135" y="3061116"/>
            <a:ext cx="4434880" cy="3292787"/>
          </a:xfrm>
          <a:prstGeom prst="rect">
            <a:avLst/>
          </a:prstGeom>
        </p:spPr>
      </p:pic>
      <p:sp>
        <p:nvSpPr>
          <p:cNvPr id="9" name="日期占位符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4A12B-C112-404F-A138-B5CB8B5F785A}" type="datetime1">
              <a:rPr lang="zh-CN" altLang="en-US" smtClean="0"/>
              <a:t>2022/1/18</a:t>
            </a:fld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A214-2E4A-4518-8013-53597E442B62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21449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Limit Setting with </a:t>
            </a:r>
            <a:r>
              <a:rPr lang="en-US" altLang="zh-CN" dirty="0" err="1" smtClean="0"/>
              <a:t>TRExFitter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838200" y="1690688"/>
            <a:ext cx="854319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Settings : </a:t>
            </a:r>
            <a:endParaRPr lang="en-US" altLang="zh-CN" dirty="0"/>
          </a:p>
          <a:p>
            <a:pPr indent="457200"/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Variable : </a:t>
            </a:r>
            <a:r>
              <a:rPr lang="en-US" altLang="zh-CN" dirty="0" err="1">
                <a:solidFill>
                  <a:srgbClr val="000000"/>
                </a:solidFill>
                <a:latin typeface="Arial" panose="020B0604020202020204" pitchFamily="34" charset="0"/>
              </a:rPr>
              <a:t>m_recoil_ll</a:t>
            </a:r>
            <a:endParaRPr lang="en-US" altLang="zh-CN" dirty="0"/>
          </a:p>
          <a:p>
            <a:pPr indent="457200"/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Signal Sample : Exotic decay signal at different mass point after selection</a:t>
            </a:r>
            <a:endParaRPr lang="en-US" altLang="zh-CN" dirty="0"/>
          </a:p>
          <a:p>
            <a:pPr indent="457200"/>
            <a:r>
              <a:rPr lang="en-US" altLang="zh-CN" dirty="0" err="1">
                <a:solidFill>
                  <a:srgbClr val="000000"/>
                </a:solidFill>
                <a:latin typeface="Arial" panose="020B0604020202020204" pitchFamily="34" charset="0"/>
              </a:rPr>
              <a:t>Bkg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 Sample : All the background event after selection</a:t>
            </a:r>
            <a:endParaRPr lang="en-US" altLang="zh-CN" dirty="0"/>
          </a:p>
          <a:p>
            <a:pPr indent="457200"/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Data : Asimov data with all </a:t>
            </a:r>
            <a:r>
              <a:rPr lang="en-US" altLang="zh-CN" dirty="0" err="1">
                <a:solidFill>
                  <a:srgbClr val="000000"/>
                </a:solidFill>
                <a:latin typeface="Arial" panose="020B0604020202020204" pitchFamily="34" charset="0"/>
              </a:rPr>
              <a:t>bkg</a:t>
            </a:r>
            <a:r>
              <a:rPr lang="en-US" altLang="zh-CN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latin typeface="Arial" panose="020B0604020202020204" pitchFamily="34" charset="0"/>
              </a:rPr>
              <a:t>samples</a:t>
            </a:r>
            <a:endParaRPr lang="en-US" altLang="zh-CN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776" y="3318665"/>
            <a:ext cx="2801816" cy="3159095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045" y="3481639"/>
            <a:ext cx="3837700" cy="2833149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7745" y="3281092"/>
            <a:ext cx="4847293" cy="3234244"/>
          </a:xfrm>
          <a:prstGeom prst="rect">
            <a:avLst/>
          </a:prstGeom>
        </p:spPr>
      </p:pic>
      <p:sp>
        <p:nvSpPr>
          <p:cNvPr id="8" name="日期占位符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24417-E0A6-4208-BA7C-98CC5115D5DA}" type="datetime1">
              <a:rPr lang="zh-CN" altLang="en-US" smtClean="0"/>
              <a:t>2022/1/18</a:t>
            </a:fld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A214-2E4A-4518-8013-53597E442B62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499048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Future Plans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M</a:t>
            </a:r>
            <a:r>
              <a:rPr lang="en-US" altLang="zh-CN" dirty="0" smtClean="0"/>
              <a:t>uon channel analysis using similar </a:t>
            </a:r>
            <a:r>
              <a:rPr lang="en-US" altLang="zh-CN" dirty="0" smtClean="0"/>
              <a:t>strategy</a:t>
            </a:r>
          </a:p>
          <a:p>
            <a:endParaRPr lang="en-US" altLang="zh-CN" dirty="0"/>
          </a:p>
          <a:p>
            <a:r>
              <a:rPr lang="en-US" altLang="zh-CN" dirty="0" smtClean="0"/>
              <a:t>Optimization of cuts targeting electron and </a:t>
            </a:r>
            <a:r>
              <a:rPr lang="en-US" altLang="zh-CN" smtClean="0"/>
              <a:t>muon channel</a:t>
            </a:r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7B3A85-97E1-43CF-B513-E5DC5962E08F}" type="datetime1">
              <a:rPr lang="zh-CN" altLang="en-US" smtClean="0"/>
              <a:t>2022/1/18</a:t>
            </a:fld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AA214-2E4A-4518-8013-53597E442B62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92161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1710</TotalTime>
  <Words>299</Words>
  <Application>Microsoft Office PowerPoint</Application>
  <PresentationFormat>宽屏</PresentationFormat>
  <Paragraphs>97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6" baseType="lpstr">
      <vt:lpstr>Times-Roman</vt:lpstr>
      <vt:lpstr>等线</vt:lpstr>
      <vt:lpstr>等线 Light</vt:lpstr>
      <vt:lpstr>Arial</vt:lpstr>
      <vt:lpstr>Cambria Math</vt:lpstr>
      <vt:lpstr>Times New Roman</vt:lpstr>
      <vt:lpstr>Office Theme</vt:lpstr>
      <vt:lpstr>Exotic Higgs Decay Search</vt:lpstr>
      <vt:lpstr>Physics Motivation</vt:lpstr>
      <vt:lpstr>Theoretical Prospects</vt:lpstr>
      <vt:lpstr>Sample Production</vt:lpstr>
      <vt:lpstr>Selections and Cutflow</vt:lpstr>
      <vt:lpstr>Selections and Cutflow</vt:lpstr>
      <vt:lpstr>BDT Approach</vt:lpstr>
      <vt:lpstr>Limit Setting with TRExFitter</vt:lpstr>
      <vt:lpstr>Future Plans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Exotic Higgs Decay</dc:title>
  <dc:creator>Windows 用户</dc:creator>
  <cp:lastModifiedBy>Windows User</cp:lastModifiedBy>
  <cp:revision>26</cp:revision>
  <dcterms:created xsi:type="dcterms:W3CDTF">2022-01-13T06:41:16Z</dcterms:created>
  <dcterms:modified xsi:type="dcterms:W3CDTF">2022-01-18T01:32:28Z</dcterms:modified>
</cp:coreProperties>
</file>