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43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21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4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73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84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86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95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2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28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02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81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BF57-D2AA-4A33-8C3A-8A863B4754D4}" type="datetimeFigureOut">
              <a:rPr lang="zh-CN" altLang="en-US" smtClean="0"/>
              <a:t>2022/2/15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A509-C099-4550-9052-25846A1795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5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Previous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BDT:</a:t>
            </a:r>
          </a:p>
          <a:p>
            <a:pPr lvl="1"/>
            <a:r>
              <a:rPr lang="en-US" altLang="zh-CN" dirty="0" smtClean="0"/>
              <a:t>Use 30GeV signal to optimize the BDT configuration</a:t>
            </a:r>
          </a:p>
          <a:p>
            <a:pPr lvl="1"/>
            <a:r>
              <a:rPr lang="en-US" altLang="zh-CN" dirty="0" smtClean="0"/>
              <a:t>Include </a:t>
            </a:r>
            <a:r>
              <a:rPr lang="en-US" altLang="zh-CN" dirty="0" err="1" smtClean="0"/>
              <a:t>Ms</a:t>
            </a:r>
            <a:r>
              <a:rPr lang="en-US" altLang="zh-CN" dirty="0" smtClean="0"/>
              <a:t> into the training and set limit on BDT score (10 BDT) </a:t>
            </a:r>
            <a:endParaRPr lang="en-US" altLang="zh-CN" dirty="0"/>
          </a:p>
          <a:p>
            <a:r>
              <a:rPr lang="en-US" altLang="zh-CN" dirty="0" smtClean="0"/>
              <a:t>Systematic Study</a:t>
            </a:r>
          </a:p>
          <a:p>
            <a:pPr lvl="1"/>
            <a:r>
              <a:rPr lang="en-US" altLang="zh-CN" dirty="0" smtClean="0"/>
              <a:t>Statistical uncertainty --</a:t>
            </a:r>
            <a:r>
              <a:rPr lang="en-US" altLang="zh-CN" dirty="0" err="1" smtClean="0"/>
              <a:t>TRExFitter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Fixed background –Ebony Zhang (Zhen gives the </a:t>
            </a:r>
            <a:r>
              <a:rPr lang="en-US" altLang="zh-CN" dirty="0" err="1" smtClean="0"/>
              <a:t>configs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Event selection  --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</a:t>
            </a:r>
          </a:p>
          <a:p>
            <a:pPr lvl="1"/>
            <a:r>
              <a:rPr lang="en-US" altLang="zh-CN" dirty="0" smtClean="0"/>
              <a:t>Flavor tagging –</a:t>
            </a:r>
            <a:r>
              <a:rPr lang="en-US" altLang="zh-CN" dirty="0" err="1" smtClean="0"/>
              <a:t>Elham</a:t>
            </a:r>
            <a:r>
              <a:rPr lang="en-US" altLang="zh-CN" dirty="0" smtClean="0"/>
              <a:t> (reference Yu Bai’s paper)</a:t>
            </a:r>
          </a:p>
          <a:p>
            <a:pPr lvl="1"/>
            <a:r>
              <a:rPr lang="en-US" altLang="zh-CN" dirty="0" smtClean="0"/>
              <a:t>Lepton identification – reference 62 in Yu Bai’s paper</a:t>
            </a:r>
          </a:p>
          <a:p>
            <a:pPr lvl="1"/>
            <a:r>
              <a:rPr lang="en-US" altLang="zh-CN" dirty="0" smtClean="0"/>
              <a:t>Luminosity – 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 Ref.62 </a:t>
            </a:r>
            <a:r>
              <a:rPr lang="en-US" altLang="zh-CN" dirty="0"/>
              <a:t>in Yu Bai’s </a:t>
            </a:r>
            <a:r>
              <a:rPr lang="en-US" altLang="zh-CN" dirty="0" smtClean="0"/>
              <a:t>paper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925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BDT Set1 (30GeV signal vs </a:t>
            </a:r>
            <a:r>
              <a:rPr lang="en-US" altLang="zh-CN" dirty="0" err="1" smtClean="0"/>
              <a:t>bkg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1" y="4059406"/>
            <a:ext cx="3251689" cy="241429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9" y="4059406"/>
            <a:ext cx="3251689" cy="2414298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23404"/>
              </p:ext>
            </p:extLst>
          </p:nvPr>
        </p:nvGraphicFramePr>
        <p:xfrm>
          <a:off x="838200" y="1702045"/>
          <a:ext cx="37603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169">
                  <a:extLst>
                    <a:ext uri="{9D8B030D-6E8A-4147-A177-3AD203B41FA5}">
                      <a16:colId xmlns:a16="http://schemas.microsoft.com/office/drawing/2014/main" val="3412262806"/>
                    </a:ext>
                  </a:extLst>
                </a:gridCol>
                <a:gridCol w="1880169">
                  <a:extLst>
                    <a:ext uri="{9D8B030D-6E8A-4147-A177-3AD203B41FA5}">
                      <a16:colId xmlns:a16="http://schemas.microsoft.com/office/drawing/2014/main" val="593808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Category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Events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1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 Training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76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 Testing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7806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49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Bkg</a:t>
                      </a:r>
                      <a:r>
                        <a:rPr lang="en-US" altLang="zh-CN" baseline="0" dirty="0" smtClean="0"/>
                        <a:t> Training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65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Bkg</a:t>
                      </a:r>
                      <a:r>
                        <a:rPr lang="en-US" altLang="zh-CN" dirty="0" smtClean="0"/>
                        <a:t> Testing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163004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33136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67" y="3350776"/>
            <a:ext cx="2769740" cy="312292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011616" y="1869098"/>
            <a:ext cx="5363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Trained 10 variables</a:t>
            </a:r>
          </a:p>
          <a:p>
            <a:endParaRPr lang="en-US" altLang="zh-CN" dirty="0"/>
          </a:p>
          <a:p>
            <a:r>
              <a:rPr lang="en-US" altLang="zh-CN" dirty="0" smtClean="0"/>
              <a:t>Applied cut on BDT score at -0.02</a:t>
            </a:r>
          </a:p>
          <a:p>
            <a:endParaRPr lang="en-US" altLang="zh-CN" dirty="0"/>
          </a:p>
          <a:p>
            <a:r>
              <a:rPr lang="en-US" altLang="zh-CN" dirty="0" smtClean="0"/>
              <a:t>Set limit on the events vs mass of 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29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BDT Set2 (10 BDT each signal vs all </a:t>
            </a:r>
            <a:r>
              <a:rPr lang="en-US" altLang="zh-CN" dirty="0" err="1" smtClean="0"/>
              <a:t>bkg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17212"/>
              </p:ext>
            </p:extLst>
          </p:nvPr>
        </p:nvGraphicFramePr>
        <p:xfrm>
          <a:off x="838200" y="1904268"/>
          <a:ext cx="37603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169">
                  <a:extLst>
                    <a:ext uri="{9D8B030D-6E8A-4147-A177-3AD203B41FA5}">
                      <a16:colId xmlns:a16="http://schemas.microsoft.com/office/drawing/2014/main" val="3412262806"/>
                    </a:ext>
                  </a:extLst>
                </a:gridCol>
                <a:gridCol w="1880169">
                  <a:extLst>
                    <a:ext uri="{9D8B030D-6E8A-4147-A177-3AD203B41FA5}">
                      <a16:colId xmlns:a16="http://schemas.microsoft.com/office/drawing/2014/main" val="593808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Category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Events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1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 Training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76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 Testing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The</a:t>
                      </a:r>
                      <a:r>
                        <a:rPr lang="en-US" altLang="zh-CN" baseline="0" dirty="0" smtClean="0"/>
                        <a:t> rest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49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Bkg</a:t>
                      </a:r>
                      <a:r>
                        <a:rPr lang="en-US" altLang="zh-CN" baseline="0" dirty="0" smtClean="0"/>
                        <a:t> Training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65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Bkg</a:t>
                      </a:r>
                      <a:r>
                        <a:rPr lang="en-US" altLang="zh-CN" dirty="0" smtClean="0"/>
                        <a:t> Testing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163004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33136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844562" y="1904268"/>
            <a:ext cx="5811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Trained 11 variables (Mass of S included).</a:t>
            </a:r>
          </a:p>
          <a:p>
            <a:endParaRPr lang="en-US" altLang="zh-CN" dirty="0"/>
          </a:p>
          <a:p>
            <a:r>
              <a:rPr lang="en-US" altLang="zh-CN" dirty="0" smtClean="0"/>
              <a:t>10 BDT with mass of S between 15 GeV and 60 GeV</a:t>
            </a:r>
          </a:p>
          <a:p>
            <a:endParaRPr lang="en-US" altLang="zh-CN" dirty="0"/>
          </a:p>
          <a:p>
            <a:r>
              <a:rPr lang="en-US" altLang="zh-CN" dirty="0" smtClean="0"/>
              <a:t>Set limit on the BDT score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94039"/>
            <a:ext cx="3302244" cy="24518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276" y="4091438"/>
            <a:ext cx="3305747" cy="24544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764" y="3162343"/>
            <a:ext cx="3000868" cy="338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2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 Results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39" y="1412033"/>
            <a:ext cx="7046089" cy="512944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28" y="3856662"/>
            <a:ext cx="4785765" cy="2992545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>
          <a:xfrm>
            <a:off x="5715000" y="2751992"/>
            <a:ext cx="4844562" cy="30597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6189785" y="2224454"/>
            <a:ext cx="1670538" cy="24618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872307" y="2014991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BDT Set1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5712590" y="1729747"/>
            <a:ext cx="2270825" cy="45953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983415" y="1545081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BDT Set2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073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and 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Plan to use BDT set2 as our nominal BDT approach</a:t>
            </a:r>
          </a:p>
          <a:p>
            <a:endParaRPr lang="en-US" altLang="zh-CN" dirty="0"/>
          </a:p>
          <a:p>
            <a:r>
              <a:rPr lang="en-US" altLang="zh-CN" dirty="0" smtClean="0"/>
              <a:t>Complete systematic study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7338"/>
              </p:ext>
            </p:extLst>
          </p:nvPr>
        </p:nvGraphicFramePr>
        <p:xfrm>
          <a:off x="1524001" y="3673353"/>
          <a:ext cx="2960076" cy="1990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019">
                  <a:extLst>
                    <a:ext uri="{9D8B030D-6E8A-4147-A177-3AD203B41FA5}">
                      <a16:colId xmlns:a16="http://schemas.microsoft.com/office/drawing/2014/main" val="2037447495"/>
                    </a:ext>
                  </a:extLst>
                </a:gridCol>
                <a:gridCol w="740019">
                  <a:extLst>
                    <a:ext uri="{9D8B030D-6E8A-4147-A177-3AD203B41FA5}">
                      <a16:colId xmlns:a16="http://schemas.microsoft.com/office/drawing/2014/main" val="1854397055"/>
                    </a:ext>
                  </a:extLst>
                </a:gridCol>
                <a:gridCol w="740019">
                  <a:extLst>
                    <a:ext uri="{9D8B030D-6E8A-4147-A177-3AD203B41FA5}">
                      <a16:colId xmlns:a16="http://schemas.microsoft.com/office/drawing/2014/main" val="727582980"/>
                    </a:ext>
                  </a:extLst>
                </a:gridCol>
                <a:gridCol w="740019">
                  <a:extLst>
                    <a:ext uri="{9D8B030D-6E8A-4147-A177-3AD203B41FA5}">
                      <a16:colId xmlns:a16="http://schemas.microsoft.com/office/drawing/2014/main" val="221297137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Mass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Exp. Limit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stat +1</a:t>
                      </a:r>
                      <a:r>
                        <a:rPr lang="el-GR" sz="1100" u="none" strike="noStrike">
                          <a:effectLst/>
                        </a:rPr>
                        <a:t>σ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stat -1</a:t>
                      </a:r>
                      <a:r>
                        <a:rPr lang="el-GR" sz="1100" u="none" strike="noStrike" dirty="0">
                          <a:effectLst/>
                        </a:rPr>
                        <a:t>σ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20412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15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0.003488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0.00167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0.000975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31942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20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0.000992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0.000477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0.000277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849022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25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0.00051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0.000243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0.000143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09490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30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9.98E-05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5.55E-05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6366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35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0.000148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7.11E-05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4.13E-05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95054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40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0.000137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6.70E-05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3.82E-05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449376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0.000108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5.04E-05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3.01E-05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3606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50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0.000129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5.91E-05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3.60E-05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15427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55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0.000116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5.17E-05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3.23E-05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58167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60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>
                          <a:effectLst/>
                        </a:rPr>
                        <a:t>0.000113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5.25E-05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3.16E-05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610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9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BDT </a:t>
            </a:r>
            <a:r>
              <a:rPr lang="en-US" altLang="zh-CN" dirty="0"/>
              <a:t>s</a:t>
            </a:r>
            <a:r>
              <a:rPr lang="en-US" altLang="zh-CN" dirty="0" smtClean="0"/>
              <a:t>et1 variables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6" y="365125"/>
            <a:ext cx="5670306" cy="29559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6" y="3651682"/>
            <a:ext cx="5670306" cy="295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8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" t="9044" r="1318" b="2831"/>
          <a:stretch/>
        </p:blipFill>
        <p:spPr>
          <a:xfrm>
            <a:off x="931983" y="1899139"/>
            <a:ext cx="6145823" cy="43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250</Words>
  <Application>Microsoft Office PowerPoint</Application>
  <PresentationFormat>宽屏</PresentationFormat>
  <Paragraphs>97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Previous</vt:lpstr>
      <vt:lpstr>BDT Set1 (30GeV signal vs bkg)</vt:lpstr>
      <vt:lpstr>BDT Set2 (10 BDT each signal vs all bkg)</vt:lpstr>
      <vt:lpstr>Limit Results</vt:lpstr>
      <vt:lpstr>Summary and Plans</vt:lpstr>
      <vt:lpstr>Backup </vt:lpstr>
      <vt:lpstr>Backup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</dc:title>
  <dc:creator>Windows User</dc:creator>
  <cp:lastModifiedBy>Windows User</cp:lastModifiedBy>
  <cp:revision>16</cp:revision>
  <dcterms:created xsi:type="dcterms:W3CDTF">2022-02-14T05:39:20Z</dcterms:created>
  <dcterms:modified xsi:type="dcterms:W3CDTF">2022-02-15T02:58:35Z</dcterms:modified>
</cp:coreProperties>
</file>