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/>
    <p:restoredTop sz="95775"/>
  </p:normalViewPr>
  <p:slideViewPr>
    <p:cSldViewPr snapToGrid="0" snapToObjects="1">
      <p:cViewPr>
        <p:scale>
          <a:sx n="103" d="100"/>
          <a:sy n="103" d="100"/>
        </p:scale>
        <p:origin x="66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2ABC81-86F4-B544-89F0-5C8BF0131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6E9E93-12A8-5344-90FA-A05C1DE48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FDD98E-4C24-D54E-9776-D9BF95E3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4F85F6-6F59-CD46-A220-9BE9E2EA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72DE29-B989-BD42-B1FB-BD19F4C1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250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9FAB3F-D2CF-A549-95A9-D163941A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6D283F-3929-604A-9320-CBC196328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F378FE-9432-1F44-A808-D9861709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123CEF-296A-FC49-B03F-C7605F83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F03637-85C9-CE4E-8D8F-1C86A856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547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2174461-1EF6-5C4C-89E9-1D9E44D98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D8EAD1-DE5E-3942-A5E0-E6370CE5F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EFE1D5-2681-B94F-AE9C-B3BC7C013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BC381D-DF21-7D4E-9114-14A93C63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65F5FD-C796-9446-8164-2C350C40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903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49E50-E63E-4F47-B97C-0BF1DD42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8EF597-FC5D-8F4C-A3F7-352E541CE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6AF6BD-668B-FF42-BF57-F9A238B5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275A63-BA9C-2E45-86A6-63A97781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A56463-BF49-934F-AE44-140350F0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5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164E4-D6D5-DF4F-BEC6-C5CE80D98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13733D-FFAC-8F4B-BE23-D5AC6FC60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2DE076-547C-7F48-AB08-42B0E7A0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24C9FE-2F8B-6946-B249-81EF6A8D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C003BD-5F11-5C41-9E64-EDE204C4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441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E4E96-4292-4944-B0B0-9B06841A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3E0CCE-D9FA-0F42-AE07-7B2A33319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E72B9E-4F14-1F4B-A1BA-DDDC97C8C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E98689-87C1-4A47-90F5-E6D58175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9FF43C-F5AB-BE44-8288-E7C69F9F3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7EB492-3C7A-D74E-9964-F95D0721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358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519BCB-D738-E64B-8372-D35536CE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F9AD2F-D74A-4B41-A052-01913EF9A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00A72A-42A3-4E4E-B40B-11BCD58F8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A0BACD5-62E2-CD43-A3F3-B0BF5D813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2DE148-CAA9-BA45-BBDC-E8E6B844A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009033-4DB0-FA46-B989-358F398B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ADABF4B-ED3D-0444-AD44-3843D887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C4F5A44-0DEC-5043-929A-7881DD4E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65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015B5F-0A87-A04D-AB0A-0A4E3AA0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FBA76B2-C121-9544-9AAD-BD63AEFD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68589B-0968-0847-8207-9DD7C36C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5A71FA-9B69-684C-A99B-FD5191C4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732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4181505-9223-6D48-AD3A-FDD13BFA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3F55FD-E37E-3146-AF62-A3124A5F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844F8F-50AF-D04B-9C34-A968D8DF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328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61191B-0525-5941-AFFC-587BEA57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0E546A-E0EE-8E45-A59A-886C77F78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5C7C43C-CA43-9F4C-B11B-460672062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696649-7FC5-2642-81CE-A93BF0E0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5994E7-A281-104B-A3FE-8D3B5D13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FEF005-1EA7-BB4E-AC39-219623AE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563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6D6C48-C9D6-D146-A710-8FCB5471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51E216B-9024-FE4B-9389-A64192294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4379B8-D258-FD49-9874-6763D5C2D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7E980E-B776-E840-B443-9D5823F17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609806-221E-0446-A07E-9194AEDF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1BE1330-1AD5-DC41-9B87-49B5AC6C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135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95EAA2-D6D2-0C45-89C9-3CB4C267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9C4987-385F-D54E-AD8F-3FDD63CEE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C6979-5502-F74E-B80A-418B3C8F2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D22D-C62E-7945-9717-5C0FF4E4050B}" type="datetimeFigureOut">
              <a:rPr kumimoji="1" lang="zh-CN" altLang="en-US" smtClean="0"/>
              <a:t>2022/2/22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63BA36-0507-3C4E-AEF6-2C1C62578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822330-F615-7F45-A9FD-4C04AA094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059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DAF142-19CA-8F43-8AC9-036CB266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Fixed background uncertainty</a:t>
            </a:r>
            <a:endParaRPr kumimoji="1"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4AC33A5-F73C-074D-9198-135CAF8F3E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50" y="2743994"/>
            <a:ext cx="5143500" cy="2514600"/>
          </a:xfrm>
          <a:prstGeom prst="rect">
            <a:avLst/>
          </a:prstGeom>
        </p:spPr>
      </p:pic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0373C8-EC90-F34A-9A7C-130BAC18D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252815"/>
            <a:ext cx="5181600" cy="924147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e1e1h_bb, e2e2h_bb -&gt; 5%</a:t>
            </a:r>
          </a:p>
          <a:p>
            <a:r>
              <a:rPr lang="en-US" altLang="zh-CN" dirty="0"/>
              <a:t>The others -&gt; 100%</a:t>
            </a:r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EDF92B2-50A5-2C48-913F-4A2AC351FB19}"/>
              </a:ext>
            </a:extLst>
          </p:cNvPr>
          <p:cNvGrpSpPr/>
          <p:nvPr/>
        </p:nvGrpSpPr>
        <p:grpSpPr>
          <a:xfrm>
            <a:off x="6096000" y="1354137"/>
            <a:ext cx="4978506" cy="3796523"/>
            <a:chOff x="639780" y="2216634"/>
            <a:chExt cx="4978506" cy="3796523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2792AB44-6915-1C42-957E-CD1FDA608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780" y="2216634"/>
              <a:ext cx="4978506" cy="3611857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2F0E3D7D-4C0A-D340-A9A6-57DE579335BE}"/>
                </a:ext>
              </a:extLst>
            </p:cNvPr>
            <p:cNvSpPr txBox="1"/>
            <p:nvPr/>
          </p:nvSpPr>
          <p:spPr>
            <a:xfrm>
              <a:off x="2681655" y="5643825"/>
              <a:ext cx="136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Background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503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A1986-17A4-7143-AB26-C69E3E9E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Use block: systematic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9BC477-691B-9843-8B41-C962BB1425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" altLang="zh-CN" dirty="0"/>
              <a:t>Systematic: "</a:t>
            </a:r>
            <a:r>
              <a:rPr lang="en" altLang="zh-CN" dirty="0" err="1"/>
              <a:t>llh_bb_syst</a:t>
            </a:r>
            <a:r>
              <a:rPr lang="en" altLang="zh-CN" dirty="0"/>
              <a:t>"</a:t>
            </a:r>
          </a:p>
          <a:p>
            <a:r>
              <a:rPr lang="en" altLang="zh-CN" dirty="0"/>
              <a:t>  Title: "</a:t>
            </a:r>
            <a:r>
              <a:rPr lang="en" altLang="zh-CN" dirty="0" err="1"/>
              <a:t>llh_bb</a:t>
            </a:r>
            <a:r>
              <a:rPr lang="en" altLang="zh-CN" dirty="0"/>
              <a:t> varied by 5%"</a:t>
            </a:r>
          </a:p>
          <a:p>
            <a:r>
              <a:rPr lang="en" altLang="zh-CN" dirty="0"/>
              <a:t>  Type: OVERALL</a:t>
            </a:r>
          </a:p>
          <a:p>
            <a:r>
              <a:rPr lang="en" altLang="zh-CN" dirty="0"/>
              <a:t>  Samples: </a:t>
            </a:r>
            <a:r>
              <a:rPr lang="en" altLang="zh-CN" dirty="0" err="1"/>
              <a:t>llh_bb</a:t>
            </a:r>
            <a:endParaRPr lang="en" altLang="zh-CN" dirty="0"/>
          </a:p>
          <a:p>
            <a:r>
              <a:rPr lang="en" altLang="zh-CN" dirty="0"/>
              <a:t>  </a:t>
            </a:r>
            <a:r>
              <a:rPr lang="en" altLang="zh-CN" dirty="0" err="1"/>
              <a:t>OverallUp</a:t>
            </a:r>
            <a:r>
              <a:rPr lang="en" altLang="zh-CN" dirty="0"/>
              <a:t>: 0.05</a:t>
            </a:r>
          </a:p>
          <a:p>
            <a:r>
              <a:rPr lang="en" altLang="zh-CN" dirty="0"/>
              <a:t>  </a:t>
            </a:r>
            <a:r>
              <a:rPr lang="en" altLang="zh-CN" dirty="0" err="1"/>
              <a:t>OverallDown</a:t>
            </a:r>
            <a:r>
              <a:rPr lang="en" altLang="zh-CN" dirty="0"/>
              <a:t>: -0.05</a:t>
            </a:r>
          </a:p>
          <a:p>
            <a:pPr marL="0" indent="0">
              <a:buNone/>
            </a:pPr>
            <a:endParaRPr lang="en" altLang="zh-CN" dirty="0"/>
          </a:p>
          <a:p>
            <a:r>
              <a:rPr lang="en" altLang="zh-CN" dirty="0"/>
              <a:t>Systematic: "llh_other_syst";"</a:t>
            </a:r>
            <a:r>
              <a:rPr lang="en" altLang="zh-CN" dirty="0" err="1"/>
              <a:t>Non_Higgs_syst</a:t>
            </a:r>
            <a:r>
              <a:rPr lang="en" altLang="zh-CN" dirty="0"/>
              <a:t>"</a:t>
            </a:r>
          </a:p>
          <a:p>
            <a:r>
              <a:rPr lang="en" altLang="zh-CN" dirty="0"/>
              <a:t>  Title: "</a:t>
            </a:r>
            <a:r>
              <a:rPr lang="en" altLang="zh-CN" dirty="0" err="1"/>
              <a:t>llh_other</a:t>
            </a:r>
            <a:r>
              <a:rPr lang="en" altLang="zh-CN" dirty="0"/>
              <a:t> varied by 100%";"</a:t>
            </a:r>
            <a:r>
              <a:rPr lang="en" altLang="zh-CN" dirty="0" err="1"/>
              <a:t>Non_Higgs</a:t>
            </a:r>
            <a:r>
              <a:rPr lang="en" altLang="zh-CN" dirty="0"/>
              <a:t> varied by 100%"</a:t>
            </a:r>
          </a:p>
          <a:p>
            <a:r>
              <a:rPr lang="en" altLang="zh-CN" dirty="0"/>
              <a:t>  Type: OVERALL</a:t>
            </a:r>
          </a:p>
          <a:p>
            <a:r>
              <a:rPr lang="en" altLang="zh-CN" dirty="0"/>
              <a:t>  Samples: </a:t>
            </a:r>
            <a:r>
              <a:rPr lang="en" altLang="zh-CN" dirty="0" err="1"/>
              <a:t>llh_other</a:t>
            </a:r>
            <a:r>
              <a:rPr lang="en" altLang="zh-CN" dirty="0"/>
              <a:t>; </a:t>
            </a:r>
            <a:r>
              <a:rPr lang="en" altLang="zh-CN" dirty="0" err="1"/>
              <a:t>Non_Higgs</a:t>
            </a:r>
            <a:endParaRPr lang="en" altLang="zh-CN" dirty="0"/>
          </a:p>
          <a:p>
            <a:r>
              <a:rPr lang="en" altLang="zh-CN" dirty="0"/>
              <a:t>  </a:t>
            </a:r>
            <a:r>
              <a:rPr lang="en" altLang="zh-CN" dirty="0" err="1"/>
              <a:t>OverallUp</a:t>
            </a:r>
            <a:r>
              <a:rPr lang="en" altLang="zh-CN" dirty="0"/>
              <a:t>: 1</a:t>
            </a:r>
          </a:p>
          <a:p>
            <a:r>
              <a:rPr lang="en" altLang="zh-CN" dirty="0"/>
              <a:t>  </a:t>
            </a:r>
            <a:r>
              <a:rPr lang="en" altLang="zh-CN" dirty="0" err="1"/>
              <a:t>OverallDown</a:t>
            </a:r>
            <a:r>
              <a:rPr lang="en" altLang="zh-CN" dirty="0"/>
              <a:t>: -1</a:t>
            </a:r>
          </a:p>
        </p:txBody>
      </p:sp>
      <p:pic>
        <p:nvPicPr>
          <p:cNvPr id="6" name="内容占位符 5" descr="图表, 直方图&#10;&#10;描述已自动生成">
            <a:extLst>
              <a:ext uri="{FF2B5EF4-FFF2-40B4-BE49-F238E27FC236}">
                <a16:creationId xmlns:a16="http://schemas.microsoft.com/office/drawing/2014/main" id="{EACC82D8-9454-AC46-B3E8-C7E220089D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74206" y="192322"/>
            <a:ext cx="3005874" cy="2160000"/>
          </a:xfrm>
        </p:spPr>
      </p:pic>
      <p:pic>
        <p:nvPicPr>
          <p:cNvPr id="8" name="图片 7" descr="图表, 直方图&#10;&#10;描述已自动生成">
            <a:extLst>
              <a:ext uri="{FF2B5EF4-FFF2-40B4-BE49-F238E27FC236}">
                <a16:creationId xmlns:a16="http://schemas.microsoft.com/office/drawing/2014/main" id="{46B09C8F-0D6D-DF4D-BE0D-92F1206D3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206" y="2424265"/>
            <a:ext cx="3005874" cy="216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ED1CEDA-7246-DD4B-A5AA-963AC22C2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4206" y="4656208"/>
            <a:ext cx="2825522" cy="20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1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239ED37-2053-E045-B061-218D3E279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920809"/>
              </p:ext>
            </p:extLst>
          </p:nvPr>
        </p:nvGraphicFramePr>
        <p:xfrm>
          <a:off x="0" y="1295400"/>
          <a:ext cx="12192003" cy="5098294"/>
        </p:xfrm>
        <a:graphic>
          <a:graphicData uri="http://schemas.openxmlformats.org/drawingml/2006/table">
            <a:tbl>
              <a:tblPr firstRow="1" bandRow="1"/>
              <a:tblGrid>
                <a:gridCol w="1666754">
                  <a:extLst>
                    <a:ext uri="{9D8B030D-6E8A-4147-A177-3AD203B41FA5}">
                      <a16:colId xmlns:a16="http://schemas.microsoft.com/office/drawing/2014/main" val="1899504845"/>
                    </a:ext>
                  </a:extLst>
                </a:gridCol>
                <a:gridCol w="976693">
                  <a:extLst>
                    <a:ext uri="{9D8B030D-6E8A-4147-A177-3AD203B41FA5}">
                      <a16:colId xmlns:a16="http://schemas.microsoft.com/office/drawing/2014/main" val="2829143500"/>
                    </a:ext>
                  </a:extLst>
                </a:gridCol>
                <a:gridCol w="971884">
                  <a:extLst>
                    <a:ext uri="{9D8B030D-6E8A-4147-A177-3AD203B41FA5}">
                      <a16:colId xmlns:a16="http://schemas.microsoft.com/office/drawing/2014/main" val="3145874490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1081607895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3960050432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1643310140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4079417382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969584961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3624688156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2844048093"/>
                    </a:ext>
                  </a:extLst>
                </a:gridCol>
                <a:gridCol w="1072084">
                  <a:extLst>
                    <a:ext uri="{9D8B030D-6E8A-4147-A177-3AD203B41FA5}">
                      <a16:colId xmlns:a16="http://schemas.microsoft.com/office/drawing/2014/main" val="410349504"/>
                    </a:ext>
                  </a:extLst>
                </a:gridCol>
              </a:tblGrid>
              <a:tr h="387785">
                <a:tc>
                  <a:txBody>
                    <a:bodyPr/>
                    <a:lstStyle/>
                    <a:p>
                      <a:br>
                        <a:rPr lang="zh-CN" altLang="en-US" sz="1000" dirty="0">
                          <a:effectLst/>
                          <a:latin typeface="Helvetica" pitchFamily="2" charset="0"/>
                        </a:rPr>
                      </a:br>
                      <a:endParaRPr lang="zh-CN" altLang="en-US" sz="1000" dirty="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0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Fixed background</a:t>
                      </a:r>
                      <a:endParaRPr lang="en" sz="1000" dirty="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 dirty="0">
                          <a:effectLst/>
                          <a:latin typeface="Helvetica" pitchFamily="2" charset="0"/>
                        </a:rPr>
                      </a:br>
                      <a:endParaRPr lang="zh-CN" altLang="en-US" sz="1000" dirty="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 dirty="0">
                          <a:effectLst/>
                          <a:latin typeface="Helvetica" pitchFamily="2" charset="0"/>
                        </a:rPr>
                      </a:br>
                      <a:endParaRPr lang="zh-CN" altLang="en-US" sz="1000" dirty="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 dirty="0">
                          <a:effectLst/>
                          <a:latin typeface="Helvetica" pitchFamily="2" charset="0"/>
                        </a:rPr>
                      </a:br>
                      <a:endParaRPr lang="zh-CN" altLang="en-US" sz="1000" dirty="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 dirty="0">
                          <a:effectLst/>
                          <a:latin typeface="Helvetica" pitchFamily="2" charset="0"/>
                        </a:rPr>
                      </a:br>
                      <a:endParaRPr lang="zh-CN" altLang="en-US" sz="1000" dirty="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 dirty="0">
                          <a:effectLst/>
                          <a:latin typeface="Helvetica" pitchFamily="2" charset="0"/>
                        </a:rPr>
                      </a:br>
                      <a:endParaRPr lang="zh-CN" altLang="en-US" sz="1000" dirty="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67269"/>
                  </a:ext>
                </a:extLst>
              </a:tr>
              <a:tr h="387785"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60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145650"/>
                  </a:ext>
                </a:extLst>
              </a:tr>
              <a:tr h="226999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0.0181689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0.00742368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0.00240273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0.00114312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0.000723523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0.000760012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0.000460175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0.000442851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0.000351015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0.000409032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085809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exp_upperlimit_plus1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0.0255699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0.0106617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0.00339035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0.00160852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0.00100887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0.00102401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0.000613596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0.000579417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0.00045601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0.000537711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270971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exp_upperlimit_plus2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0.0348531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0.0152073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0.00465918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0.00219506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0.00135142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0.00133959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0.000797735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0.000761949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0.000601841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0.000713604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99109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exp_upperlimit_minus1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0.0130917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0.00534917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0.0017313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0.000823681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0.000521338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0.000547631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0.000331581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0.000319099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0.000252926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0.00029473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953816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exp_upperlimit_minus2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0.00975172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0.00398448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0.00128961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0.000613542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0.000388333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0.000407918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0.000246988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0.000237689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0.000188399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0.000219538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657291"/>
                  </a:ext>
                </a:extLst>
              </a:tr>
              <a:tr h="387785"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Original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301501"/>
                  </a:ext>
                </a:extLst>
              </a:tr>
              <a:tr h="226999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0.0145653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0.00475106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0.0021581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0.000957941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0.000550759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0.000505216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0.000296949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0.000292472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0.00022915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0.000269759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066959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exp_upperlimit_plus1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0.020908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0.00673977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0.00304946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0.00135079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0.000775768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0.000711147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0.000418251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0.000412353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0.000323357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0.000381991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796046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exp_upperlimit_plus2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0.0295984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0.00933855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0.00419894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0.00185383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0.00106247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0.000973031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0.00057287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0.000565661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0.000444188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0.000528107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82155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exp_upperlimit_minus1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0.0104951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0.0034234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0.00155503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0.000690249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0.000396852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0.000364036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0.000213968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0.000210742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0.000165115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0.000194376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661730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exp_upperlimit_minus2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0.00781759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0.00255001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0.00115831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0.000514151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0.000295607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0.000271162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0.00015938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0.000156977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0.000122991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0.000144786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02850"/>
                  </a:ext>
                </a:extLst>
              </a:tr>
              <a:tr h="387785"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Theory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834020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exp_upperlimit</a:t>
                      </a:r>
                      <a:endParaRPr lang="en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0.0013520519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0.0006129362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0.00046544045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0.00050714093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0.00054216542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0.00045044617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0.00043369907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0.00042321125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0.00038304898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0.00060426300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13319" marR="13319" marT="13319" marB="133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13717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2D8FAB12-A2E2-8544-BAF6-5713F3EDF702}"/>
              </a:ext>
            </a:extLst>
          </p:cNvPr>
          <p:cNvSpPr txBox="1"/>
          <p:nvPr/>
        </p:nvSpPr>
        <p:spPr>
          <a:xfrm>
            <a:off x="280220" y="464306"/>
            <a:ext cx="771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Limit Comparison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868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9F3CD1D-BF06-2547-9C98-8D8C29ED1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0"/>
            <a:ext cx="6970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71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324</Words>
  <Application>Microsoft Macintosh PowerPoint</Application>
  <PresentationFormat>宽屏</PresentationFormat>
  <Paragraphs>184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Arial</vt:lpstr>
      <vt:lpstr>Helvetica</vt:lpstr>
      <vt:lpstr>Helvetica Neue</vt:lpstr>
      <vt:lpstr>Menlo</vt:lpstr>
      <vt:lpstr>Office 主题​​</vt:lpstr>
      <vt:lpstr>Fixed background uncertainty</vt:lpstr>
      <vt:lpstr>Use block: systematic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background uncertainty</dc:title>
  <dc:creator>Zhang, Yuwen</dc:creator>
  <cp:lastModifiedBy>Zhang, Yuwen</cp:lastModifiedBy>
  <cp:revision>14</cp:revision>
  <dcterms:created xsi:type="dcterms:W3CDTF">2022-02-15T02:04:32Z</dcterms:created>
  <dcterms:modified xsi:type="dcterms:W3CDTF">2022-02-22T03:57:41Z</dcterms:modified>
</cp:coreProperties>
</file>