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60" r:id="rId4"/>
    <p:sldId id="266" r:id="rId5"/>
    <p:sldId id="268" r:id="rId6"/>
    <p:sldId id="269" r:id="rId8"/>
    <p:sldId id="272" r:id="rId9"/>
    <p:sldId id="274" r:id="rId10"/>
    <p:sldId id="27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67.xml"/><Relationship Id="rId7" Type="http://schemas.openxmlformats.org/officeDocument/2006/relationships/image" Target="../media/image2.png"/><Relationship Id="rId6" Type="http://schemas.openxmlformats.org/officeDocument/2006/relationships/tags" Target="../tags/tag66.xml"/><Relationship Id="rId5" Type="http://schemas.openxmlformats.org/officeDocument/2006/relationships/image" Target="../media/image1.png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image" Target="../media/image1.png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1" Type="http://schemas.openxmlformats.org/officeDocument/2006/relationships/image" Target="../media/image6.png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3" Type="http://schemas.openxmlformats.org/officeDocument/2006/relationships/image" Target="../media/image5.png"/><Relationship Id="rId12" Type="http://schemas.openxmlformats.org/officeDocument/2006/relationships/tags" Target="../tags/tag104.xml"/><Relationship Id="rId11" Type="http://schemas.openxmlformats.org/officeDocument/2006/relationships/image" Target="../media/image6.png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image" Target="../media/image8.png"/><Relationship Id="rId5" Type="http://schemas.openxmlformats.org/officeDocument/2006/relationships/tags" Target="../tags/tag107.xml"/><Relationship Id="rId4" Type="http://schemas.openxmlformats.org/officeDocument/2006/relationships/image" Target="../media/image7.png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image" Target="../media/image10.png"/><Relationship Id="rId2" Type="http://schemas.openxmlformats.org/officeDocument/2006/relationships/tags" Target="../tags/tag126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image" Target="../media/image1.png"/><Relationship Id="rId2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image" Target="../media/image1.png"/><Relationship Id="rId4" Type="http://schemas.openxmlformats.org/officeDocument/2006/relationships/tags" Target="../tags/tag139.xml"/><Relationship Id="rId3" Type="http://schemas.openxmlformats.org/officeDocument/2006/relationships/image" Target="../media/image11.png"/><Relationship Id="rId2" Type="http://schemas.openxmlformats.org/officeDocument/2006/relationships/tags" Target="../tags/tag138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image" Target="../media/image2.png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image" Target="../media/image14.png"/><Relationship Id="rId2" Type="http://schemas.openxmlformats.org/officeDocument/2006/relationships/tags" Target="../tags/tag175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image" Target="../media/image15.png"/><Relationship Id="rId2" Type="http://schemas.openxmlformats.org/officeDocument/2006/relationships/tags" Target="../tags/tag183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98.xml"/><Relationship Id="rId7" Type="http://schemas.openxmlformats.org/officeDocument/2006/relationships/image" Target="../media/image16.png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7454900"/>
            <a:chOff x="0" y="0"/>
            <a:chExt cx="19200" cy="11740"/>
          </a:xfrm>
        </p:grpSpPr>
        <p:grpSp>
          <p:nvGrpSpPr>
            <p:cNvPr id="6" name="组合 5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0" y="0"/>
              <a:ext cx="19200" cy="3223"/>
              <a:chOff x="0" y="0"/>
              <a:chExt cx="12192000" cy="2046605"/>
            </a:xfrm>
          </p:grpSpPr>
          <p:pic>
            <p:nvPicPr>
              <p:cNvPr id="7" name="图片 6"/>
              <p:cNvPicPr>
                <a:picLocks noChangeAspect="1"/>
              </p:cNvPicPr>
              <p:nvPr userDrawn="1"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204660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 userDrawn="1">
                <p:custDataLst>
                  <p:tags r:id="rId6"/>
                </p:custDataLst>
              </p:nvPr>
            </p:nvPicPr>
            <p:blipFill rotWithShape="1">
              <a:blip r:embed="rId7"/>
              <a:srcRect/>
              <a:stretch>
                <a:fillRect/>
              </a:stretch>
            </p:blipFill>
            <p:spPr>
              <a:xfrm>
                <a:off x="0" y="10686"/>
                <a:ext cx="12192000" cy="1704978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0" y="9728"/>
              <a:ext cx="19200" cy="2012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3"/>
            </p:custDataLst>
          </p:nvPr>
        </p:nvSpPr>
        <p:spPr>
          <a:xfrm>
            <a:off x="2216785" y="3503930"/>
            <a:ext cx="7759065" cy="49149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14"/>
            </p:custDataLst>
          </p:nvPr>
        </p:nvSpPr>
        <p:spPr>
          <a:xfrm>
            <a:off x="2216468" y="2292046"/>
            <a:ext cx="7759065" cy="1150960"/>
          </a:xfrm>
        </p:spPr>
        <p:txBody>
          <a:bodyPr lIns="90000" tIns="46800" rIns="90000" bIns="46800" anchor="b" anchorCtr="0">
            <a:no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  <p:custDataLst>
              <p:tags r:id="rId15"/>
            </p:custDataLst>
          </p:nvPr>
        </p:nvSpPr>
        <p:spPr>
          <a:xfrm>
            <a:off x="4511039" y="4490846"/>
            <a:ext cx="1383093" cy="474726"/>
          </a:xfrm>
          <a:solidFill>
            <a:schemeClr val="accent1"/>
          </a:solidFill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 userDrawn="1">
            <p:ph type="body" sz="quarter" idx="14" hasCustomPrompt="1"/>
            <p:custDataLst>
              <p:tags r:id="rId16"/>
            </p:custDataLst>
          </p:nvPr>
        </p:nvSpPr>
        <p:spPr>
          <a:xfrm>
            <a:off x="6096000" y="4490846"/>
            <a:ext cx="1383092" cy="474726"/>
          </a:xfrm>
          <a:ln>
            <a:solidFill>
              <a:schemeClr val="accent1"/>
            </a:solidFill>
          </a:ln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77281"/>
            <a:ext cx="12192000" cy="1324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251487" y="2681555"/>
            <a:ext cx="3577049" cy="716508"/>
          </a:xfrm>
        </p:spPr>
        <p:txBody>
          <a:bodyPr lIns="90000" tIns="46800" rIns="90000" bIns="0" anchor="ctr" anchorCtr="0">
            <a:normAutofit/>
          </a:bodyPr>
          <a:lstStyle>
            <a:lvl1pPr algn="dist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251487" y="3459937"/>
            <a:ext cx="3577050" cy="544296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-15482"/>
            <a:ext cx="3649343" cy="6857999"/>
            <a:chOff x="0" y="-15482"/>
            <a:chExt cx="3649343" cy="6857999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 userDrawn="1">
            <p:custDataLst>
              <p:tags r:id="rId7"/>
            </p:custDataLst>
          </p:nvPr>
        </p:nvGrpSpPr>
        <p:grpSpPr>
          <a:xfrm rot="10800000">
            <a:off x="8542657" y="15483"/>
            <a:ext cx="3649343" cy="6857999"/>
            <a:chOff x="0" y="-15482"/>
            <a:chExt cx="3649343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14"/>
            </p:custDataLst>
          </p:nvPr>
        </p:nvSpPr>
        <p:spPr>
          <a:xfrm>
            <a:off x="5638165" y="1484173"/>
            <a:ext cx="914400" cy="4762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-3378783" y="2809615"/>
            <a:ext cx="6858002" cy="123877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204660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77281"/>
            <a:ext cx="12192000" cy="11659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125639" y="2421777"/>
            <a:ext cx="5940722" cy="133663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0" y="-3"/>
            <a:ext cx="12192000" cy="170497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632702" y="4417887"/>
            <a:ext cx="1302101" cy="485285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3"/>
            </p:custDataLst>
          </p:nvPr>
        </p:nvSpPr>
        <p:spPr>
          <a:xfrm>
            <a:off x="6257198" y="4417887"/>
            <a:ext cx="1302102" cy="485285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7072603" y="4933186"/>
            <a:ext cx="4829835" cy="1651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6" name="图片 15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10" y="0"/>
            <a:ext cx="12192000" cy="1975485"/>
          </a:xfrm>
          <a:prstGeom prst="rect">
            <a:avLst/>
          </a:prstGeom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242387"/>
            <a:ext cx="12192000" cy="1231226"/>
          </a:xfrm>
          <a:prstGeom prst="rect">
            <a:avLst/>
          </a:prstGeom>
        </p:spPr>
      </p:pic>
      <p:sp>
        <p:nvSpPr>
          <p:cNvPr id="15" name="矩形 1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rgbClr val="EB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>
            <a:off x="8429082" y="4917233"/>
            <a:ext cx="3762917" cy="981917"/>
          </a:xfrm>
          <a:prstGeom prst="rect">
            <a:avLst/>
          </a:prstGeom>
        </p:spPr>
      </p:pic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rot="10800000" flipH="1">
            <a:off x="0" y="398"/>
            <a:ext cx="4713605" cy="12299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06.xml"/><Relationship Id="rId23" Type="http://schemas.openxmlformats.org/officeDocument/2006/relationships/tags" Target="../tags/tag205.xml"/><Relationship Id="rId22" Type="http://schemas.openxmlformats.org/officeDocument/2006/relationships/tags" Target="../tags/tag204.xml"/><Relationship Id="rId21" Type="http://schemas.openxmlformats.org/officeDocument/2006/relationships/tags" Target="../tags/tag203.xml"/><Relationship Id="rId20" Type="http://schemas.openxmlformats.org/officeDocument/2006/relationships/tags" Target="../tags/tag20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01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image" Target="../media/image20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2" Type="http://schemas.openxmlformats.org/officeDocument/2006/relationships/notesSlide" Target="../notesSlides/notesSlide1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24.xml"/><Relationship Id="rId1" Type="http://schemas.openxmlformats.org/officeDocument/2006/relationships/tags" Target="../tags/tag2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16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8.xml"/><Relationship Id="rId3" Type="http://schemas.openxmlformats.org/officeDocument/2006/relationships/tags" Target="../tags/tag218.xml"/><Relationship Id="rId2" Type="http://schemas.openxmlformats.org/officeDocument/2006/relationships/image" Target="../media/image23.png"/><Relationship Id="rId1" Type="http://schemas.openxmlformats.org/officeDocument/2006/relationships/tags" Target="../tags/tag2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57033" y="1462736"/>
            <a:ext cx="7759065" cy="1150960"/>
          </a:xfrm>
        </p:spPr>
        <p:txBody>
          <a:bodyPr>
            <a:normAutofit fontScale="90000"/>
          </a:bodyPr>
          <a:lstStyle/>
          <a:p>
            <a:r>
              <a:rPr lang="en-US" altLang="zh-CN" sz="4445" dirty="0"/>
              <a:t>Boosting Decision Tree</a:t>
            </a:r>
            <a:endParaRPr lang="en-US" altLang="zh-CN" sz="4445" dirty="0"/>
          </a:p>
        </p:txBody>
      </p:sp>
      <p:sp>
        <p:nvSpPr>
          <p:cNvPr id="3" name="文本框 2"/>
          <p:cNvSpPr txBox="1"/>
          <p:nvPr/>
        </p:nvSpPr>
        <p:spPr>
          <a:xfrm>
            <a:off x="4736465" y="3721735"/>
            <a:ext cx="1936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2"/>
                </a:solidFill>
              </a:rPr>
              <a:t>Zhu Tao</a:t>
            </a:r>
            <a:endParaRPr lang="en-US" altLang="zh-CN" sz="2400">
              <a:solidFill>
                <a:schemeClr val="accent2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6310" y="914400"/>
            <a:ext cx="4000500" cy="4191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8527" y="1377900"/>
            <a:ext cx="3577049" cy="716508"/>
          </a:xfrm>
        </p:spPr>
        <p:txBody>
          <a:bodyPr>
            <a:normAutofit fontScale="90000"/>
          </a:bodyPr>
          <a:p>
            <a:r>
              <a:rPr lang="en-US" altLang="zh-CN" sz="22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What’s Decision Tree</a:t>
            </a:r>
            <a:endParaRPr lang="en-US" altLang="zh-CN" sz="222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32825" y="2475200"/>
            <a:ext cx="3956400" cy="4093200"/>
          </a:xfrm>
        </p:spPr>
        <p:txBody>
          <a:bodyPr>
            <a:normAutofit lnSpcReduction="20000"/>
          </a:bodyPr>
          <a:p>
            <a:pPr marL="0" indent="0" fontAlgn="auto">
              <a:lnSpc>
                <a:spcPct val="180000"/>
              </a:lnSpc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·an algorithm uesd to classify data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lnSpc>
                <a:spcPct val="180000"/>
              </a:lnSpc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·including building tree, pruning and boosting algorithm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How to train a DT</a:t>
            </a:r>
            <a:endParaRPr lang="en-US" altLang="zh-CN" sz="2400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3575" y="2124710"/>
            <a:ext cx="4019550" cy="344551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80000"/>
              </a:lnSpc>
              <a:buNone/>
            </a:pPr>
            <a:r>
              <a:rPr lang="en-US" altLang="zh-CN" dirty="0">
                <a:solidFill>
                  <a:schemeClr val="tx1"/>
                </a:solidFill>
              </a:rPr>
              <a:t>·Jet = (x1, x2,...), such as (n, E, p_{T})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 fontAlgn="auto">
              <a:lnSpc>
                <a:spcPct val="180000"/>
              </a:lnSpc>
              <a:buNone/>
            </a:pPr>
            <a:r>
              <a:rPr lang="en-US" altLang="zh-CN" dirty="0">
                <a:solidFill>
                  <a:schemeClr val="tx1"/>
                </a:solidFill>
              </a:rPr>
              <a:t>·</a:t>
            </a:r>
            <a:r>
              <a:rPr lang="en-US" altLang="zh-CN" b="1" dirty="0">
                <a:solidFill>
                  <a:schemeClr val="tx1"/>
                </a:solidFill>
              </a:rPr>
              <a:t>xi</a:t>
            </a:r>
            <a:r>
              <a:rPr lang="zh-CN" altLang="en-US" b="1" dirty="0">
                <a:solidFill>
                  <a:schemeClr val="tx1"/>
                </a:solidFill>
              </a:rPr>
              <a:t>：</a:t>
            </a:r>
            <a:r>
              <a:rPr lang="en-US" altLang="zh-CN" sz="1000" dirty="0">
                <a:solidFill>
                  <a:schemeClr val="tx1"/>
                </a:solidFill>
              </a:rPr>
              <a:t>entropy or Gini(a criterion)</a:t>
            </a:r>
            <a:endParaRPr lang="en-US" altLang="zh-CN" sz="1000" dirty="0">
              <a:solidFill>
                <a:schemeClr val="tx1"/>
              </a:solidFill>
            </a:endParaRPr>
          </a:p>
          <a:p>
            <a:pPr marL="0" indent="0" fontAlgn="auto">
              <a:lnSpc>
                <a:spcPct val="180000"/>
              </a:lnSpc>
              <a:buNone/>
            </a:pPr>
            <a:r>
              <a:rPr lang="en-US" altLang="zh-CN" b="1" dirty="0">
                <a:solidFill>
                  <a:schemeClr val="tx1"/>
                </a:solidFill>
              </a:rPr>
              <a:t> ci</a:t>
            </a:r>
            <a:r>
              <a:rPr lang="en-US" altLang="zh-CN" dirty="0">
                <a:solidFill>
                  <a:schemeClr val="tx1"/>
                </a:solidFill>
              </a:rPr>
              <a:t> : </a:t>
            </a:r>
            <a:r>
              <a:rPr lang="en-US" altLang="zh-CN" sz="1110" dirty="0">
                <a:solidFill>
                  <a:schemeClr val="tx1"/>
                </a:solidFill>
              </a:rPr>
              <a:t>splitting value which gives the best   separation into one side having mostly signal and the other mostly background</a:t>
            </a:r>
            <a:endParaRPr lang="en-US" altLang="zh-CN" sz="1110" dirty="0">
              <a:solidFill>
                <a:schemeClr val="tx1"/>
              </a:solidFill>
            </a:endParaRPr>
          </a:p>
          <a:p>
            <a:pPr marL="0" indent="0" fontAlgn="auto">
              <a:lnSpc>
                <a:spcPct val="180000"/>
              </a:lnSpc>
              <a:buNone/>
            </a:pPr>
            <a:r>
              <a:rPr lang="en-US" altLang="zh-CN" dirty="0">
                <a:solidFill>
                  <a:schemeClr val="tx1"/>
                </a:solidFill>
              </a:rPr>
              <a:t>·stop condition(avoid over-training)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 fontAlgn="auto">
              <a:lnSpc>
                <a:spcPct val="180000"/>
              </a:lnSpc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 fontAlgn="auto">
              <a:lnSpc>
                <a:spcPct val="180000"/>
              </a:lnSpc>
              <a:buNone/>
            </a:pP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18710" y="1379220"/>
            <a:ext cx="4000500" cy="4191000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19800" y="3314700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152400" imgH="228600" progId="Equation.KSEE3">
                  <p:embed/>
                </p:oleObj>
              </mc:Choice>
              <mc:Fallback>
                <p:oleObj name="" r:id="rId5" imgW="1524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800" y="3314700"/>
                        <a:ext cx="152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19800" y="3314700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7" imgW="152400" imgH="228600" progId="Equation.KSEE3">
                  <p:embed/>
                </p:oleObj>
              </mc:Choice>
              <mc:Fallback>
                <p:oleObj name="" r:id="rId7" imgW="152400" imgH="228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9800" y="3314700"/>
                        <a:ext cx="152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8640" y="236220"/>
            <a:ext cx="1894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B0F0"/>
                </a:solidFill>
              </a:rPr>
              <a:t>Boosting</a:t>
            </a:r>
            <a:endParaRPr lang="en-US" altLang="zh-CN" sz="2800">
              <a:solidFill>
                <a:srgbClr val="00B0F0"/>
              </a:solidFill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243840" y="1351407"/>
            <a:ext cx="4389120" cy="38770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40080" y="929640"/>
            <a:ext cx="3322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Random Forest 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5707380" y="982980"/>
            <a:ext cx="2880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Ada</a:t>
            </a:r>
            <a:endParaRPr lang="en-US" altLang="zh-CN"/>
          </a:p>
        </p:txBody>
      </p:sp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4892040" y="1531620"/>
            <a:ext cx="5006975" cy="2941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66700" y="5547360"/>
            <a:ext cx="441769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/>
              <a:t>generate N trees randomly and average the N values </a:t>
            </a:r>
            <a:endParaRPr lang="en-US" altLang="zh-CN" sz="1400"/>
          </a:p>
        </p:txBody>
      </p:sp>
      <p:sp>
        <p:nvSpPr>
          <p:cNvPr id="11" name="文本框 10"/>
          <p:cNvSpPr txBox="1"/>
          <p:nvPr/>
        </p:nvSpPr>
        <p:spPr>
          <a:xfrm>
            <a:off x="5334000" y="4831080"/>
            <a:ext cx="47015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given N trees, and find the weight of each tree</a:t>
            </a:r>
            <a:endParaRPr lang="en-US" altLang="zh-CN" sz="1400"/>
          </a:p>
        </p:txBody>
      </p:sp>
      <p:sp>
        <p:nvSpPr>
          <p:cNvPr id="12" name="文本框 11"/>
          <p:cNvSpPr txBox="1"/>
          <p:nvPr/>
        </p:nvSpPr>
        <p:spPr>
          <a:xfrm>
            <a:off x="7299960" y="5593080"/>
            <a:ext cx="21469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00B0F0"/>
                </a:solidFill>
              </a:rPr>
              <a:t>To Aviod Overfitting</a:t>
            </a:r>
            <a:endParaRPr lang="en-US" altLang="zh-CN">
              <a:solidFill>
                <a:srgbClr val="00B0F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Over-Training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内容占位符 1"/>
          <p:cNvSpPr/>
          <p:nvPr>
            <p:ph sz="quarter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579755" y="951865"/>
            <a:ext cx="6582410" cy="4018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26720" y="4686300"/>
            <a:ext cx="777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Error-rate can be really low in training dataset, but very high in test dataset!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49339" y="2429397"/>
            <a:ext cx="5940722" cy="1336635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Thanks!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8395" y="1001395"/>
            <a:ext cx="4945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Questions: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082040" y="1722120"/>
            <a:ext cx="8158480" cy="2084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/>
              <a:t>1. Input?</a:t>
            </a:r>
            <a:endParaRPr lang="en-US" altLang="zh-CN"/>
          </a:p>
          <a:p>
            <a:pPr algn="l">
              <a:lnSpc>
                <a:spcPct val="120000"/>
              </a:lnSpc>
            </a:pPr>
            <a:r>
              <a:rPr lang="en-US" altLang="zh-CN"/>
              <a:t>2. What quantities should be used to distinguish background and signal? Why?</a:t>
            </a:r>
            <a:endParaRPr lang="en-US" altLang="zh-CN"/>
          </a:p>
          <a:p>
            <a:pPr algn="l">
              <a:lnSpc>
                <a:spcPct val="120000"/>
              </a:lnSpc>
            </a:pPr>
            <a:endParaRPr lang="en-US" altLang="zh-CN"/>
          </a:p>
          <a:p>
            <a:pPr algn="l">
              <a:lnSpc>
                <a:spcPct val="120000"/>
              </a:lnSpc>
            </a:pPr>
            <a:endParaRPr lang="en-US" altLang="zh-CN"/>
          </a:p>
          <a:p>
            <a:pPr algn="l">
              <a:lnSpc>
                <a:spcPct val="120000"/>
              </a:lnSpc>
            </a:pPr>
            <a:r>
              <a:rPr lang="en-US" altLang="zh-CN"/>
              <a:t>3. Why BDT? (instead of SVM, Deep learning or other algorithm?)</a:t>
            </a:r>
            <a:endParaRPr lang="en-US" altLang="zh-CN"/>
          </a:p>
          <a:p>
            <a:pPr algn="l">
              <a:lnSpc>
                <a:spcPct val="120000"/>
              </a:lnSpc>
            </a:pPr>
            <a:r>
              <a:rPr lang="en-US" altLang="zh-CN"/>
              <a:t>4. Error Rate? and its influence to later analysis?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601"/>
  <p:tag name="KSO_WM_TEMPLATE_THUMBS_INDEX" val="1、4、7、8、9、10、11、13、14、15"/>
</p:tagLst>
</file>

<file path=ppt/tags/tag207.xml><?xml version="1.0" encoding="utf-8"?>
<p:tagLst xmlns:p="http://schemas.openxmlformats.org/presentationml/2006/main">
  <p:tag name="KSO_WM_UNIT_ISCONTENTSTITLE" val="0"/>
  <p:tag name="KSO_WM_UNIT_PRESET_TEXT" val="简约工作汇报模板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01_1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NUMDGMTITLE" val="0"/>
</p:tagLst>
</file>

<file path=ppt/tags/tag208.xml><?xml version="1.0" encoding="utf-8"?>
<p:tagLst xmlns:p="http://schemas.openxmlformats.org/presentationml/2006/main">
  <p:tag name="KSO_WM_SLIDE_ID" val="custom2020260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01"/>
  <p:tag name="KSO_WM_SLIDE_LAYOUT" val="a_b_f"/>
  <p:tag name="KSO_WM_SLIDE_LAYOUT_CNT" val="1_1_2"/>
  <p:tag name="KSO_WM_TEMPLATE_THUMBS_INDEX" val="1、4、7、8、9、10、11、13、14、15"/>
  <p:tag name="KSO_WM_TEMPLATE_MASTER_THUMB_INDEX" val="12"/>
  <p:tag name="KSO_WM_SPECIAL_SOURCE" val="bdnull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0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0"/>
  <p:tag name="KSO_WM_UNIT_TYPE" val="a"/>
  <p:tag name="KSO_WM_UNIT_INDEX" val="1"/>
  <p:tag name="KSO_WM_UNIT_ISNUMDGMTITLE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2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601_10*f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SUBTYPE" val="a"/>
</p:tagLst>
</file>

<file path=ppt/tags/tag211.xml><?xml version="1.0" encoding="utf-8"?>
<p:tagLst xmlns:p="http://schemas.openxmlformats.org/presentationml/2006/main">
  <p:tag name="KSO_WM_SLIDE_ID" val="custom2020260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01"/>
  <p:tag name="KSO_WM_SLIDE_TYPE" val="sectionTitle"/>
  <p:tag name="KSO_WM_SLIDE_SUBTYPE" val="pureTxt"/>
  <p:tag name="KSO_WM_SLIDE_LAYOUT" val="a_b_e"/>
  <p:tag name="KSO_WM_SLIDE_LAYOUT_CNT" val="1_1_1"/>
  <p:tag name="KSO_WM_SPECIAL_SOURCE" val="bdnull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9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213.xml><?xml version="1.0" encoding="utf-8"?>
<p:tagLst xmlns:p="http://schemas.openxmlformats.org/presentationml/2006/main"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601_9*f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SUBTYPE" val="a"/>
</p:tagLst>
</file>

<file path=ppt/tags/tag214.xml><?xml version="1.0" encoding="utf-8"?>
<p:tagLst xmlns:p="http://schemas.openxmlformats.org/presentationml/2006/main">
  <p:tag name="KSO_WM_UNIT_PLACING_PICTURE_USER_VIEWPORT" val="{&quot;height&quot;:6600,&quot;width&quot;:6300}"/>
</p:tagLst>
</file>

<file path=ppt/tags/tag215.xml><?xml version="1.0" encoding="utf-8"?>
<p:tagLst xmlns:p="http://schemas.openxmlformats.org/presentationml/2006/main">
  <p:tag name="KSO_WM_SLIDE_ID" val="custom20202601_9"/>
  <p:tag name="KSO_WM_TEMPLATE_SUBCATEGORY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2601"/>
  <p:tag name="KSO_WM_SLIDE_TYPE" val="text"/>
  <p:tag name="KSO_WM_SLIDE_SUBTYPE" val="pureTxt"/>
  <p:tag name="KSO_WM_SLIDE_SIZE" val="758*328"/>
  <p:tag name="KSO_WM_SLIDE_POSITION" val="100*98"/>
  <p:tag name="KSO_WM_SLIDE_LAYOUT" val="a_f"/>
  <p:tag name="KSO_WM_SLIDE_LAYOUT_CNT" val="1_1"/>
  <p:tag name="KSO_WM_TEMPLATE_MASTER_TYPE" val="1"/>
  <p:tag name="KSO_WM_TEMPLATE_COLOR_TYPE" val="1"/>
  <p:tag name="KSO_WM_SPECIAL_SOURCE" val="bdnull"/>
</p:tagLst>
</file>

<file path=ppt/tags/tag216.xml><?xml version="1.0" encoding="utf-8"?>
<p:tagLst xmlns:p="http://schemas.openxmlformats.org/presentationml/2006/main">
  <p:tag name="KSO_WM_SLIDE_ID" val="custom20202601_10"/>
  <p:tag name="KSO_WM_TEMPLATE_SUBCATEGORY" val="0"/>
  <p:tag name="KSO_WM_SLIDE_ITEM_CNT" val="0"/>
  <p:tag name="KSO_WM_SLIDE_INDEX" val="10"/>
  <p:tag name="KSO_WM_TAG_VERSION" val="1.0"/>
  <p:tag name="KSO_WM_BEAUTIFY_FLAG" val="#wm#"/>
  <p:tag name="KSO_WM_TEMPLATE_CATEGORY" val="custom"/>
  <p:tag name="KSO_WM_TEMPLATE_INDEX" val="20202601"/>
  <p:tag name="KSO_WM_SLIDE_TYPE" val="text"/>
  <p:tag name="KSO_WM_SLIDE_SUBTYPE" val="picTxt"/>
  <p:tag name="KSO_WM_SLIDE_SIZE" val="890*400"/>
  <p:tag name="KSO_WM_SLIDE_POSITION" val="45*60"/>
  <p:tag name="KSO_WM_SLIDE_LAYOUT" val="a_d_f"/>
  <p:tag name="KSO_WM_SLIDE_LAYOUT_CNT" val="1_1_1"/>
  <p:tag name="KSO_WM_TEMPLATE_MASTER_TYPE" val="1"/>
  <p:tag name="KSO_WM_TEMPLATE_COLOR_TYPE" val="1"/>
  <p:tag name="KSO_WM_SPECIAL_SOURCE" val="bdnull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3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  <p:tag name="KSO_WM_UNIT_ISNUMDGMTITLE" val="0"/>
</p:tagLst>
</file>

<file path=ppt/tags/tag218.xml><?xml version="1.0" encoding="utf-8"?>
<p:tagLst xmlns:p="http://schemas.openxmlformats.org/presentationml/2006/main">
  <p:tag name="KSO_WM_SLIDE_ID" val="custom20202601_13"/>
  <p:tag name="KSO_WM_TEMPLATE_SUBCATEGORY" val="0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2601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  <p:tag name="KSO_WM_TEMPLATE_MASTER_TYPE" val="1"/>
  <p:tag name="KSO_WM_TEMPLATE_COLOR_TYPE" val="1"/>
  <p:tag name="KSO_WM_SPECIAL_SOURCE" val="bdnull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5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谢谢观赏"/>
  <p:tag name="KSO_WM_UNIT_NOCLEAR" val="1"/>
  <p:tag name="KSO_WM_UNIT_VALUE" val="6"/>
  <p:tag name="KSO_WM_UNIT_TYPE" val="a"/>
  <p:tag name="KSO_WM_UNIT_INDEX" val="1"/>
  <p:tag name="KSO_WM_UNIT_ISNUMDGMTITLE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ID" val="custom20202601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601"/>
  <p:tag name="KSO_WM_SLIDE_LAYOUT" val="a_b"/>
  <p:tag name="KSO_WM_SLIDE_LAYOUT_CNT" val="1_2"/>
  <p:tag name="KSO_WM_SLIDE_TYPE" val="endPage"/>
  <p:tag name="KSO_WM_SLIDE_SUBTYPE" val="pureTxt"/>
  <p:tag name="KSO_WM_SPECIAL_SOURCE" val="bdnull"/>
</p:tagLst>
</file>

<file path=ppt/tags/tag221.xml><?xml version="1.0" encoding="utf-8"?>
<p:tagLst xmlns:p="http://schemas.openxmlformats.org/presentationml/2006/main">
  <p:tag name="KSO_WM_SLIDE_ID" val="custom20202601_14"/>
  <p:tag name="KSO_WM_TEMPLATE_SUBCATEGORY" val="0"/>
  <p:tag name="KSO_WM_SLIDE_ITEM_CNT" val="0"/>
  <p:tag name="KSO_WM_SLIDE_INDEX" val="14"/>
  <p:tag name="KSO_WM_TAG_VERSION" val="1.0"/>
  <p:tag name="KSO_WM_BEAUTIFY_FLAG" val="#wm#"/>
  <p:tag name="KSO_WM_TEMPLATE_CATEGORY" val="custom"/>
  <p:tag name="KSO_WM_TEMPLATE_INDEX" val="20202601"/>
  <p:tag name="KSO_WM_SLIDE_TYPE" val="text"/>
  <p:tag name="KSO_WM_SLIDE_SUBTYPE" val="pureTxt"/>
  <p:tag name="KSO_WM_SLIDE_SIZE" val="720*329"/>
  <p:tag name="KSO_WM_SLIDE_POSITION" val="119*105"/>
  <p:tag name="KSO_WM_SLIDE_LAYOUT" val="a_f"/>
  <p:tag name="KSO_WM_SLIDE_LAYOUT_CNT" val="1_1"/>
  <p:tag name="KSO_WM_TEMPLATE_MASTER_TYPE" val="1"/>
  <p:tag name="KSO_WM_TEMPLATE_COLOR_TYPE" val="1"/>
  <p:tag name="KSO_WM_SPECIAL_SOURCE" val="bdnull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5">
      <a:dk1>
        <a:srgbClr val="000000"/>
      </a:dk1>
      <a:lt1>
        <a:srgbClr val="FFFFFF"/>
      </a:lt1>
      <a:dk2>
        <a:srgbClr val="E9F3FA"/>
      </a:dk2>
      <a:lt2>
        <a:srgbClr val="FFFFFF"/>
      </a:lt2>
      <a:accent1>
        <a:srgbClr val="4472C4"/>
      </a:accent1>
      <a:accent2>
        <a:srgbClr val="2A8DD4"/>
      </a:accent2>
      <a:accent3>
        <a:srgbClr val="2FA1CF"/>
      </a:accent3>
      <a:accent4>
        <a:srgbClr val="33B2B2"/>
      </a:accent4>
      <a:accent5>
        <a:srgbClr val="35BD81"/>
      </a:accent5>
      <a:accent6>
        <a:srgbClr val="59C54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WPS 演示</Application>
  <PresentationFormat>宽屏</PresentationFormat>
  <Paragraphs>45</Paragraphs>
  <Slides>7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Wingdings</vt:lpstr>
      <vt:lpstr>汉仪旗黑-85S</vt:lpstr>
      <vt:lpstr>黑体</vt:lpstr>
      <vt:lpstr>Viner Hand ITC</vt:lpstr>
      <vt:lpstr>Segoe UI</vt:lpstr>
      <vt:lpstr>Arial Unicode MS</vt:lpstr>
      <vt:lpstr>Calibri</vt:lpstr>
      <vt:lpstr>Mongolian Baiti</vt:lpstr>
      <vt:lpstr>Cambria Math</vt:lpstr>
      <vt:lpstr>Office 主题​​</vt:lpstr>
      <vt:lpstr>1_Office 主题​​</vt:lpstr>
      <vt:lpstr>Equation.KSEE3</vt:lpstr>
      <vt:lpstr>Equation.KSEE3</vt:lpstr>
      <vt:lpstr>Boosting Decision Tree</vt:lpstr>
      <vt:lpstr>单击此处添加标题</vt:lpstr>
      <vt:lpstr>单击此处添加标题</vt:lpstr>
      <vt:lpstr>单击此处添加标题</vt:lpstr>
      <vt:lpstr>单击此处添加标题</vt:lpstr>
      <vt:lpstr>谢谢观赏</vt:lpstr>
      <vt:lpstr>单击此处添加标题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Boyfriend Of Lady Physics</cp:lastModifiedBy>
  <cp:revision>172</cp:revision>
  <dcterms:created xsi:type="dcterms:W3CDTF">2019-06-19T02:08:00Z</dcterms:created>
  <dcterms:modified xsi:type="dcterms:W3CDTF">2021-11-01T11:27:39Z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18A5BA9D66CD413C8BF0A832D623B279</vt:lpwstr>
  </property>
</Properties>
</file>