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7" r:id="rId4"/>
    <p:sldId id="259" r:id="rId5"/>
    <p:sldId id="260" r:id="rId6"/>
    <p:sldId id="263" r:id="rId7"/>
    <p:sldId id="265" r:id="rId8"/>
    <p:sldId id="266" r:id="rId9"/>
    <p:sldId id="267" r:id="rId10"/>
    <p:sldId id="261" r:id="rId11"/>
    <p:sldId id="268" r:id="rId12"/>
    <p:sldId id="262" r:id="rId13"/>
    <p:sldId id="264" r:id="rId1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29F86-416B-4453-AF70-62F71FA17ECC}" type="datetimeFigureOut">
              <a:rPr lang="zh-CN" altLang="en-US" smtClean="0"/>
              <a:t>2019/10/16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F6E27A-CE20-4DA8-8DAE-FF3BFF1778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5832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F6E27A-CE20-4DA8-8DAE-FF3BFF177845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0721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D523-C64D-41C9-9AFC-01C655B82022}" type="datetimeFigureOut">
              <a:rPr lang="zh-CN" altLang="en-US" smtClean="0"/>
              <a:t>2019/10/16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9985-1A11-4318-829E-9EFD3E2B8F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2010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D523-C64D-41C9-9AFC-01C655B82022}" type="datetimeFigureOut">
              <a:rPr lang="zh-CN" altLang="en-US" smtClean="0"/>
              <a:t>2019/10/16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9985-1A11-4318-829E-9EFD3E2B8F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662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D523-C64D-41C9-9AFC-01C655B82022}" type="datetimeFigureOut">
              <a:rPr lang="zh-CN" altLang="en-US" smtClean="0"/>
              <a:t>2019/10/16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9985-1A11-4318-829E-9EFD3E2B8F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9737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D523-C64D-41C9-9AFC-01C655B82022}" type="datetimeFigureOut">
              <a:rPr lang="zh-CN" altLang="en-US" smtClean="0"/>
              <a:t>2019/10/16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9985-1A11-4318-829E-9EFD3E2B8F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7358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D523-C64D-41C9-9AFC-01C655B82022}" type="datetimeFigureOut">
              <a:rPr lang="zh-CN" altLang="en-US" smtClean="0"/>
              <a:t>2019/10/16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9985-1A11-4318-829E-9EFD3E2B8F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5425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D523-C64D-41C9-9AFC-01C655B82022}" type="datetimeFigureOut">
              <a:rPr lang="zh-CN" altLang="en-US" smtClean="0"/>
              <a:t>2019/10/16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9985-1A11-4318-829E-9EFD3E2B8F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5408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D523-C64D-41C9-9AFC-01C655B82022}" type="datetimeFigureOut">
              <a:rPr lang="zh-CN" altLang="en-US" smtClean="0"/>
              <a:t>2019/10/16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9985-1A11-4318-829E-9EFD3E2B8F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4176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D523-C64D-41C9-9AFC-01C655B82022}" type="datetimeFigureOut">
              <a:rPr lang="zh-CN" altLang="en-US" smtClean="0"/>
              <a:t>2019/10/16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9985-1A11-4318-829E-9EFD3E2B8F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348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D523-C64D-41C9-9AFC-01C655B82022}" type="datetimeFigureOut">
              <a:rPr lang="zh-CN" altLang="en-US" smtClean="0"/>
              <a:t>2019/10/16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9985-1A11-4318-829E-9EFD3E2B8F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0726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D523-C64D-41C9-9AFC-01C655B82022}" type="datetimeFigureOut">
              <a:rPr lang="zh-CN" altLang="en-US" smtClean="0"/>
              <a:t>2019/10/16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9985-1A11-4318-829E-9EFD3E2B8F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3016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D523-C64D-41C9-9AFC-01C655B82022}" type="datetimeFigureOut">
              <a:rPr lang="zh-CN" altLang="en-US" smtClean="0"/>
              <a:t>2019/10/16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9985-1A11-4318-829E-9EFD3E2B8F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BD523-C64D-41C9-9AFC-01C655B82022}" type="datetimeFigureOut">
              <a:rPr lang="zh-CN" altLang="en-US" smtClean="0"/>
              <a:t>2019/10/16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A9985-1A11-4318-829E-9EFD3E2B8F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9174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Status report of </a:t>
            </a:r>
            <a:br>
              <a:rPr lang="en-US" altLang="zh-CN" dirty="0" smtClean="0"/>
            </a:br>
            <a:r>
              <a:rPr lang="en-US" altLang="zh-CN" dirty="0" smtClean="0"/>
              <a:t>EWK </a:t>
            </a:r>
            <a:r>
              <a:rPr lang="en-US" altLang="zh-CN" dirty="0" err="1" smtClean="0"/>
              <a:t>Wy</a:t>
            </a:r>
            <a:r>
              <a:rPr lang="en-US" altLang="zh-CN" dirty="0" smtClean="0"/>
              <a:t> VBS analysis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--Zhen Wang , Xi Wang , Shu Li, Jun </a:t>
            </a:r>
            <a:r>
              <a:rPr lang="en-US" altLang="zh-CN" dirty="0" err="1" smtClean="0"/>
              <a:t>Guo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/>
              <a:t> </a:t>
            </a:r>
            <a:r>
              <a:rPr lang="en-US" altLang="zh-CN" dirty="0" smtClean="0"/>
              <a:t>  							Speaker:</a:t>
            </a:r>
            <a:r>
              <a:rPr lang="zh-CN" altLang="en-US" dirty="0" smtClean="0"/>
              <a:t>王震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1386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Next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Check with detector differences between ATLAS and CMS</a:t>
            </a:r>
          </a:p>
          <a:p>
            <a:r>
              <a:rPr lang="en-US" altLang="zh-CN" dirty="0" smtClean="0"/>
              <a:t>Keep modifying code </a:t>
            </a:r>
          </a:p>
          <a:p>
            <a:r>
              <a:rPr lang="en-US" altLang="zh-CN" dirty="0" smtClean="0"/>
              <a:t>Change MC datasets (deal with normalization …)</a:t>
            </a:r>
          </a:p>
          <a:p>
            <a:r>
              <a:rPr lang="en-US" altLang="zh-CN" dirty="0" smtClean="0"/>
              <a:t> </a:t>
            </a:r>
            <a:r>
              <a:rPr lang="en-US" altLang="zh-CN" dirty="0" smtClean="0"/>
              <a:t>..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6986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That’s all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972475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Backup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CN" dirty="0" smtClean="0"/>
                  <a:t>The reconstructed transverse mass of the </a:t>
                </a:r>
                <a:r>
                  <a:rPr lang="en-US" altLang="zh-CN" dirty="0" err="1" smtClean="0"/>
                  <a:t>leptonically</a:t>
                </a:r>
                <a:r>
                  <a:rPr lang="en-US" altLang="zh-CN" dirty="0" smtClean="0"/>
                  <a:t> decaying W boson is defined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sSubSup>
                          <m:sSubSup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  <m:sup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𝑙</m:t>
                            </m:r>
                          </m:sup>
                        </m:sSubSup>
                        <m:d>
                          <m:dPr>
                            <m:begChr m:val="|"/>
                            <m:endChr m:val="|"/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n-US" altLang="zh-CN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altLang="zh-CN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b>
                              <m:sup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𝑚𝑖𝑠𝑠</m:t>
                                </m:r>
                              </m:sup>
                            </m:sSubSup>
                          </m:e>
                        </m:d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[1−</m:t>
                        </m:r>
                        <m:r>
                          <m:rPr>
                            <m:sty m:val="p"/>
                          </m:rPr>
                          <a:rPr lang="en-US" altLang="zh-CN" b="0" i="0" smtClean="0">
                            <a:latin typeface="Cambria Math" panose="02040503050406030204" pitchFamily="18" charset="0"/>
                          </a:rPr>
                          <m:t>cos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𝜙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sSubSup>
                              <m:sSubSupPr>
                                <m:ctrlP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n-US" altLang="zh-CN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altLang="zh-CN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b>
                              <m:sup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𝑚𝑖𝑠𝑠</m:t>
                                </m:r>
                              </m:sup>
                            </m:sSubSup>
                          </m:sub>
                        </m:s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)]</m:t>
                        </m:r>
                      </m:e>
                    </m:rad>
                    <m:r>
                      <a:rPr lang="en-US" altLang="zh-CN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内容占位符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1" t="16696" r="7325" b="2698"/>
          <a:stretch/>
        </p:blipFill>
        <p:spPr>
          <a:xfrm>
            <a:off x="838200" y="3066422"/>
            <a:ext cx="6183379" cy="3648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50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805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Physics goal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471770"/>
            <a:ext cx="10515600" cy="3176479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矩形 4"/>
              <p:cNvSpPr/>
              <p:nvPr/>
            </p:nvSpPr>
            <p:spPr>
              <a:xfrm>
                <a:off x="687506" y="1955134"/>
                <a:ext cx="11322524" cy="14773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zh-CN" sz="2400" dirty="0" smtClean="0">
                    <a:solidFill>
                      <a:srgbClr val="000000"/>
                    </a:solidFill>
                    <a:latin typeface="URWPalladioL-Roma"/>
                  </a:rPr>
                  <a:t>In this analysis, we search for EW-induced W gamma production in association with two jets (EW </a:t>
                </a:r>
                <a14:m>
                  <m:oMath xmlns:m="http://schemas.openxmlformats.org/officeDocument/2006/math">
                    <m:r>
                      <a:rPr lang="en-US" altLang="zh-CN" sz="24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𝑊</m:t>
                    </m:r>
                    <m:r>
                      <a:rPr lang="zh-CN" altLang="en-US" sz="24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𝛾</m:t>
                    </m:r>
                    <m:r>
                      <a:rPr lang="en-US" altLang="zh-CN" sz="24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altLang="zh-CN" sz="24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𝑗𝑒𝑡𝑠</m:t>
                    </m:r>
                  </m:oMath>
                </a14:m>
                <a:r>
                  <a:rPr lang="en-US" altLang="zh-CN" sz="2400" dirty="0" smtClean="0">
                    <a:solidFill>
                      <a:srgbClr val="000000"/>
                    </a:solidFill>
                    <a:latin typeface="URWPalladioL-Roma"/>
                  </a:rPr>
                  <a:t>) </a:t>
                </a:r>
                <a:r>
                  <a:rPr lang="en-US" altLang="zh-CN" sz="2400" dirty="0">
                    <a:solidFill>
                      <a:srgbClr val="000000"/>
                    </a:solidFill>
                    <a:latin typeface="URWPalladioL-Roma"/>
                  </a:rPr>
                  <a:t>in the W boson </a:t>
                </a:r>
                <a:r>
                  <a:rPr lang="en-US" altLang="zh-CN" sz="2400" dirty="0" err="1">
                    <a:solidFill>
                      <a:srgbClr val="000000"/>
                    </a:solidFill>
                    <a:latin typeface="URWPalladioL-Roma"/>
                  </a:rPr>
                  <a:t>leptonic</a:t>
                </a:r>
                <a:r>
                  <a:rPr lang="en-US" altLang="zh-CN" sz="2400" dirty="0">
                    <a:solidFill>
                      <a:srgbClr val="000000"/>
                    </a:solidFill>
                    <a:latin typeface="URWPalladioL-Roma"/>
                  </a:rPr>
                  <a:t> decay </a:t>
                </a:r>
                <a:r>
                  <a:rPr lang="en-US" altLang="zh-CN" sz="2400" dirty="0" smtClean="0">
                    <a:solidFill>
                      <a:srgbClr val="000000"/>
                    </a:solidFill>
                    <a:latin typeface="URWPalladioL-Roma"/>
                  </a:rPr>
                  <a:t>channel(</a:t>
                </a:r>
                <a14:m>
                  <m:oMath xmlns:m="http://schemas.openxmlformats.org/officeDocument/2006/math">
                    <m:r>
                      <a:rPr lang="en-US" altLang="zh-CN" sz="24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altLang="zh-CN" sz="24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altLang="zh-CN" sz="24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𝑙𝑣</m:t>
                    </m:r>
                    <m:r>
                      <a:rPr lang="en-US" altLang="zh-CN" sz="24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zh-CN" sz="24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altLang="zh-CN" sz="24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sz="24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altLang="zh-CN" sz="24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zh-CN" altLang="en-US" sz="24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altLang="zh-CN" sz="2400" dirty="0" smtClean="0">
                    <a:solidFill>
                      <a:srgbClr val="000000"/>
                    </a:solidFill>
                    <a:latin typeface="URWPalladioL-Roma"/>
                  </a:rPr>
                  <a:t>) up to </a:t>
                </a:r>
                <a:r>
                  <a:rPr lang="en-US" altLang="zh-CN" sz="2400" dirty="0" smtClean="0">
                    <a:solidFill>
                      <a:srgbClr val="000000"/>
                    </a:solidFill>
                    <a:latin typeface="URWPalladioL-Roma"/>
                  </a:rPr>
                  <a:t>2.7(CMS)</a:t>
                </a:r>
                <a:r>
                  <a:rPr lang="en-US" altLang="zh-CN" dirty="0"/>
                  <a:t/>
                </a:r>
                <a:br>
                  <a:rPr lang="en-US" altLang="zh-CN" dirty="0"/>
                </a:br>
                <a:endParaRPr lang="zh-CN" altLang="en-US" dirty="0"/>
              </a:p>
            </p:txBody>
          </p:sp>
        </mc:Choice>
        <mc:Fallback>
          <p:sp>
            <p:nvSpPr>
              <p:cNvPr id="5" name="矩形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506" y="1955134"/>
                <a:ext cx="11322524" cy="1477328"/>
              </a:xfrm>
              <a:prstGeom prst="rect">
                <a:avLst/>
              </a:prstGeom>
              <a:blipFill rotWithShape="0">
                <a:blip r:embed="rId3"/>
                <a:stretch>
                  <a:fillRect l="-862" t="-330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D00B6-F855-45CE-9338-63CEA1221F04}" type="datetime1">
              <a:rPr lang="en-US" altLang="zh-CN" smtClean="0"/>
              <a:t>10/16/2019</a:t>
            </a:fld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9B840-71C5-4E36-9032-9C9EC0EE1FC5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3581400" y="6278917"/>
            <a:ext cx="4256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arXiv:1612.09256v2 [</a:t>
            </a:r>
            <a:r>
              <a:rPr lang="en-US" altLang="zh-CN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hep</a:t>
            </a:r>
            <a:r>
              <a:rPr lang="en-US" altLang="zh-CN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-ex] 23 Jun 2017</a:t>
            </a:r>
          </a:p>
        </p:txBody>
      </p:sp>
    </p:spTree>
    <p:extLst>
      <p:ext uri="{BB962C8B-B14F-4D97-AF65-F5344CB8AC3E}">
        <p14:creationId xmlns:p14="http://schemas.microsoft.com/office/powerpoint/2010/main" val="245415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MC and data samples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6804546" cy="4351338"/>
          </a:xfrm>
        </p:spPr>
        <p:txBody>
          <a:bodyPr>
            <a:normAutofit/>
          </a:bodyPr>
          <a:lstStyle/>
          <a:p>
            <a:r>
              <a:rPr lang="en-US" altLang="zh-CN" sz="3200" dirty="0" smtClean="0"/>
              <a:t>Signal:</a:t>
            </a:r>
          </a:p>
          <a:p>
            <a:pPr lvl="1"/>
            <a:r>
              <a:rPr lang="en-US" altLang="zh-CN" sz="1600" dirty="0" smtClean="0"/>
              <a:t>mc16_13TeV.361271.MGH7EG_NNPDF30LO_A14NNPDF23LO_Wmunugamma2jEWK.deriv.DAOD_EXOT6.e7391_a875_r9364_p3931</a:t>
            </a:r>
          </a:p>
          <a:p>
            <a:pPr lvl="1"/>
            <a:r>
              <a:rPr lang="en-US" altLang="zh-CN" sz="1600" dirty="0" smtClean="0"/>
              <a:t>mc16_13TeV.361270.MGH7EG_NNPDF30LO_A14NNPDF23LO_Wenugamma2jEWK.deriv.DAOD_EXOT6.e7391_a875_r9364_p3931</a:t>
            </a:r>
          </a:p>
          <a:p>
            <a:r>
              <a:rPr lang="en-US" altLang="zh-CN" sz="3200" dirty="0" smtClean="0"/>
              <a:t>Background:</a:t>
            </a:r>
          </a:p>
          <a:p>
            <a:pPr lvl="1"/>
            <a:r>
              <a:rPr lang="en-US" altLang="zh-CN" sz="1600" dirty="0" smtClean="0"/>
              <a:t>mc16_13TeV.364525.Sherpa_222_NNPDF30NNLO_enugamma_pty_140_E_CMS.deriv.DAOD_EXOT6.e5928_s3126_r9364_p3931</a:t>
            </a:r>
            <a:endParaRPr lang="en-US" altLang="zh-CN" sz="1600" dirty="0"/>
          </a:p>
          <a:p>
            <a:pPr lvl="1"/>
            <a:r>
              <a:rPr lang="en-US" altLang="zh-CN" sz="1600" dirty="0" smtClean="0"/>
              <a:t>mc16_13TeV.364530.Sherpa_222_NNPDF30NNLO_munugamma_pty_140_E_CMS.deriv.DAOD_EXOT6.e5928_s3126_r9364_p3931</a:t>
            </a:r>
          </a:p>
          <a:p>
            <a:pPr lvl="1"/>
            <a:r>
              <a:rPr lang="en-US" altLang="zh-CN" sz="1600" dirty="0" smtClean="0"/>
              <a:t>mc16_13TeV.410644.PowhegPythia8EvtGen_A14_singletop_schan_lept_top.deriv.DAOD_EXOT6.e6527_s3126_r9364_p3929</a:t>
            </a:r>
          </a:p>
          <a:p>
            <a:pPr lvl="1"/>
            <a:r>
              <a:rPr lang="en-US" altLang="zh-CN" sz="1600" dirty="0" smtClean="0"/>
              <a:t>mc16_13TeV.410645.PowhegPythia8EvtGen_A14_singletop_schan_lept_antitop.deriv.DAOD_EXOT6.e6527_s3126_r9364_p3929</a:t>
            </a:r>
            <a:endParaRPr lang="en-US" altLang="zh-CN" sz="1600" dirty="0"/>
          </a:p>
        </p:txBody>
      </p:sp>
      <p:sp>
        <p:nvSpPr>
          <p:cNvPr id="4" name="右大括号 3"/>
          <p:cNvSpPr/>
          <p:nvPr/>
        </p:nvSpPr>
        <p:spPr>
          <a:xfrm>
            <a:off x="7642747" y="2347415"/>
            <a:ext cx="207025" cy="996286"/>
          </a:xfrm>
          <a:prstGeom prst="rightBrace">
            <a:avLst>
              <a:gd name="adj1" fmla="val 8333"/>
              <a:gd name="adj2" fmla="val 47755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8032652" y="2614725"/>
            <a:ext cx="256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EWK </a:t>
            </a:r>
            <a:r>
              <a:rPr lang="en-US" altLang="zh-CN" sz="2400" dirty="0" err="1" smtClean="0">
                <a:solidFill>
                  <a:srgbClr val="FF0000"/>
                </a:solidFill>
              </a:rPr>
              <a:t>Wy</a:t>
            </a:r>
            <a:r>
              <a:rPr lang="en-US" altLang="zh-CN" sz="2400" dirty="0" smtClean="0">
                <a:solidFill>
                  <a:srgbClr val="FF0000"/>
                </a:solidFill>
              </a:rPr>
              <a:t> 2j Events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6" name="右大括号 5"/>
          <p:cNvSpPr/>
          <p:nvPr/>
        </p:nvSpPr>
        <p:spPr>
          <a:xfrm>
            <a:off x="7671292" y="3964838"/>
            <a:ext cx="149934" cy="950526"/>
          </a:xfrm>
          <a:prstGeom prst="rightBrace">
            <a:avLst>
              <a:gd name="adj1" fmla="val 8333"/>
              <a:gd name="adj2" fmla="val 47755"/>
            </a:avLst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右大括号 6"/>
          <p:cNvSpPr/>
          <p:nvPr/>
        </p:nvSpPr>
        <p:spPr>
          <a:xfrm>
            <a:off x="7631022" y="5050301"/>
            <a:ext cx="152401" cy="919369"/>
          </a:xfrm>
          <a:prstGeom prst="rightBrace">
            <a:avLst>
              <a:gd name="adj1" fmla="val 8333"/>
              <a:gd name="adj2" fmla="val 47755"/>
            </a:avLst>
          </a:prstGeom>
          <a:ln w="254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7849772" y="5194860"/>
            <a:ext cx="2560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solidFill>
                  <a:schemeClr val="accent4">
                    <a:lumMod val="75000"/>
                  </a:schemeClr>
                </a:solidFill>
              </a:rPr>
              <a:t>Single top event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849772" y="4209268"/>
            <a:ext cx="2560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solidFill>
                  <a:srgbClr val="00B0F0"/>
                </a:solidFill>
              </a:rPr>
              <a:t>QCD </a:t>
            </a:r>
            <a:r>
              <a:rPr lang="en-US" altLang="zh-CN" sz="2000" dirty="0" err="1" smtClean="0">
                <a:solidFill>
                  <a:srgbClr val="00B0F0"/>
                </a:solidFill>
              </a:rPr>
              <a:t>Wy</a:t>
            </a:r>
            <a:r>
              <a:rPr lang="en-US" altLang="zh-CN" sz="2000" dirty="0" smtClean="0">
                <a:solidFill>
                  <a:srgbClr val="00B0F0"/>
                </a:solidFill>
              </a:rPr>
              <a:t> Events</a:t>
            </a:r>
            <a:endParaRPr lang="zh-CN" altLang="en-US" sz="2000" dirty="0">
              <a:solidFill>
                <a:srgbClr val="00B0F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838199" y="5961621"/>
            <a:ext cx="58492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3200" dirty="0" smtClean="0"/>
              <a:t>DATA: </a:t>
            </a:r>
            <a:r>
              <a:rPr lang="en-US" altLang="zh-CN" sz="3200" dirty="0" smtClean="0"/>
              <a:t>RUN2(15-18) </a:t>
            </a:r>
            <a:endParaRPr lang="zh-CN" altLang="en-US" sz="3200" dirty="0"/>
          </a:p>
        </p:txBody>
      </p:sp>
      <p:sp>
        <p:nvSpPr>
          <p:cNvPr id="11" name="椭圆 10"/>
          <p:cNvSpPr/>
          <p:nvPr/>
        </p:nvSpPr>
        <p:spPr>
          <a:xfrm>
            <a:off x="6762369" y="3850778"/>
            <a:ext cx="983890" cy="36943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989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Selection criteria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360" y="4754610"/>
            <a:ext cx="9227280" cy="210339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8426" y="1470594"/>
            <a:ext cx="5595147" cy="315599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矩形 5"/>
              <p:cNvSpPr/>
              <p:nvPr/>
            </p:nvSpPr>
            <p:spPr>
              <a:xfrm>
                <a:off x="1959072" y="4390467"/>
                <a:ext cx="179799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n-US" altLang="zh-CN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altLang="zh-CN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𝑙𝑣</m:t>
                      </m:r>
                      <m:r>
                        <a:rPr lang="en-US" altLang="zh-CN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altLang="zh-CN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en-US" altLang="zh-CN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altLang="zh-CN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zh-CN" alt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 lang="zh-CN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矩形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9072" y="4390467"/>
                <a:ext cx="1797993" cy="369332"/>
              </a:xfrm>
              <a:prstGeom prst="rect">
                <a:avLst/>
              </a:prstGeom>
              <a:blipFill rotWithShape="0">
                <a:blip r:embed="rId4"/>
                <a:stretch>
                  <a:fillRect b="-327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矩形 6"/>
          <p:cNvSpPr/>
          <p:nvPr/>
        </p:nvSpPr>
        <p:spPr>
          <a:xfrm>
            <a:off x="4113662" y="12243"/>
            <a:ext cx="827662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arXiv:1612.09256v2 [</a:t>
            </a:r>
            <a:r>
              <a:rPr lang="en-US" altLang="zh-CN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hep</a:t>
            </a:r>
            <a:r>
              <a:rPr lang="en-US" altLang="zh-CN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-ex] 23 Jun </a:t>
            </a:r>
            <a:r>
              <a:rPr lang="en-US" altLang="zh-CN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</a:p>
          <a:p>
            <a:r>
              <a:rPr lang="en-US" altLang="zh-CN" b="1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Published </a:t>
            </a:r>
            <a:r>
              <a:rPr lang="en-US" altLang="zh-CN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Journal of High Energy Physics as doi:10.1007/JHEP06(2017)106.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/>
              <a:t/>
            </a:r>
            <a:br>
              <a:rPr lang="en-US" altLang="zh-CN" sz="2400" dirty="0"/>
            </a:br>
            <a:endParaRPr lang="zh-CN" altLang="en-US" sz="2400" dirty="0">
              <a:solidFill>
                <a:schemeClr val="accent1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8486120" y="4441926"/>
            <a:ext cx="3101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00B0F0"/>
                </a:solidFill>
              </a:rPr>
              <a:t>Z-&gt;</a:t>
            </a:r>
            <a:r>
              <a:rPr lang="en-US" altLang="zh-CN" dirty="0" err="1" smtClean="0">
                <a:solidFill>
                  <a:srgbClr val="00B0F0"/>
                </a:solidFill>
              </a:rPr>
              <a:t>e+e</a:t>
            </a:r>
            <a:r>
              <a:rPr lang="en-US" altLang="zh-CN" dirty="0" smtClean="0">
                <a:solidFill>
                  <a:srgbClr val="00B0F0"/>
                </a:solidFill>
              </a:rPr>
              <a:t>- background</a:t>
            </a:r>
            <a:endParaRPr lang="zh-CN" alt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601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Result histograms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0" t="16661" r="9933" b="3046"/>
          <a:stretch/>
        </p:blipFill>
        <p:spPr>
          <a:xfrm>
            <a:off x="485632" y="1690688"/>
            <a:ext cx="7486935" cy="4395999"/>
          </a:xfrm>
        </p:spPr>
      </p:pic>
      <p:sp>
        <p:nvSpPr>
          <p:cNvPr id="5" name="文本框 4"/>
          <p:cNvSpPr txBox="1"/>
          <p:nvPr/>
        </p:nvSpPr>
        <p:spPr>
          <a:xfrm>
            <a:off x="8215952" y="1690688"/>
            <a:ext cx="38623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Weight from code is used,</a:t>
            </a:r>
          </a:p>
          <a:p>
            <a:r>
              <a:rPr lang="en-US" altLang="zh-CN" sz="2400" dirty="0" smtClean="0"/>
              <a:t>Didn’t do renormalization.</a:t>
            </a:r>
            <a:endParaRPr lang="zh-CN" altLang="en-US" sz="2400" dirty="0"/>
          </a:p>
        </p:txBody>
      </p:sp>
      <p:sp>
        <p:nvSpPr>
          <p:cNvPr id="3" name="文本框 2"/>
          <p:cNvSpPr txBox="1"/>
          <p:nvPr/>
        </p:nvSpPr>
        <p:spPr>
          <a:xfrm>
            <a:off x="8215952" y="2920621"/>
            <a:ext cx="36303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Top quark: Only single top</a:t>
            </a:r>
          </a:p>
          <a:p>
            <a:endParaRPr lang="en-US" altLang="zh-CN" sz="2400" dirty="0"/>
          </a:p>
          <a:p>
            <a:r>
              <a:rPr lang="en-US" altLang="zh-CN" sz="2400" dirty="0" err="1"/>
              <a:t>t</a:t>
            </a:r>
            <a:r>
              <a:rPr lang="en-US" altLang="zh-CN" sz="2400" dirty="0" err="1" smtClean="0"/>
              <a:t>ty</a:t>
            </a:r>
            <a:r>
              <a:rPr lang="en-US" altLang="zh-CN" sz="2400" dirty="0" smtClean="0"/>
              <a:t> events are not included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06561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267608"/>
            <a:ext cx="5801513" cy="4368917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Result histograms</a:t>
            </a:r>
            <a:endParaRPr lang="zh-CN" altLang="en-US" dirty="0"/>
          </a:p>
        </p:txBody>
      </p:sp>
      <p:pic>
        <p:nvPicPr>
          <p:cNvPr id="5" name="内容占位符 4"/>
          <p:cNvPicPr>
            <a:picLocks noGrp="1" noChangeAspect="1"/>
          </p:cNvPicPr>
          <p:nvPr>
            <p:ph idx="1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4" t="17009" r="8740" b="3324"/>
          <a:stretch/>
        </p:blipFill>
        <p:spPr>
          <a:xfrm>
            <a:off x="0" y="1267608"/>
            <a:ext cx="6186664" cy="4368917"/>
          </a:xfrm>
        </p:spPr>
      </p:pic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21" t="16762" r="8215" b="3198"/>
          <a:stretch/>
        </p:blipFill>
        <p:spPr>
          <a:xfrm>
            <a:off x="838200" y="1320251"/>
            <a:ext cx="5053900" cy="4316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008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-8939"/>
            <a:ext cx="10515600" cy="1325563"/>
          </a:xfrm>
        </p:spPr>
        <p:txBody>
          <a:bodyPr/>
          <a:lstStyle/>
          <a:p>
            <a:r>
              <a:rPr lang="en-US" altLang="zh-CN" dirty="0"/>
              <a:t>Background</a:t>
            </a:r>
            <a:r>
              <a:rPr lang="en-US" altLang="zh-CN" dirty="0" smtClean="0"/>
              <a:t> normalization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952168"/>
            <a:ext cx="10884000" cy="4351338"/>
          </a:xfrm>
        </p:spPr>
        <p:txBody>
          <a:bodyPr/>
          <a:lstStyle/>
          <a:p>
            <a:r>
              <a:rPr lang="en-US" altLang="zh-CN" dirty="0"/>
              <a:t>It is estimated using simulation and is normalized to the number of events in data in the region 200 </a:t>
            </a:r>
            <a:r>
              <a:rPr lang="en-US" altLang="zh-CN" i="1" dirty="0"/>
              <a:t>&lt; </a:t>
            </a:r>
            <a:r>
              <a:rPr lang="en-US" altLang="zh-CN" i="1" dirty="0" err="1"/>
              <a:t>mjj</a:t>
            </a:r>
            <a:r>
              <a:rPr lang="en-US" altLang="zh-CN" i="1" dirty="0"/>
              <a:t> &lt; </a:t>
            </a:r>
            <a:r>
              <a:rPr lang="en-US" altLang="zh-CN" dirty="0"/>
              <a:t>400 </a:t>
            </a:r>
            <a:r>
              <a:rPr lang="en-US" altLang="zh-CN" dirty="0" err="1"/>
              <a:t>GeV</a:t>
            </a:r>
            <a:r>
              <a:rPr lang="en-US" altLang="zh-CN" dirty="0"/>
              <a:t> </a:t>
            </a:r>
            <a:r>
              <a:rPr lang="en-US" altLang="zh-CN" dirty="0" smtClean="0"/>
              <a:t>(QCD).</a:t>
            </a:r>
          </a:p>
          <a:p>
            <a:r>
              <a:rPr lang="en-US" altLang="zh-CN" dirty="0" smtClean="0"/>
              <a:t>Contribution of top quark represents only 3.4% of the total event yield in the EW signal region</a:t>
            </a:r>
            <a:r>
              <a:rPr lang="en-US" altLang="zh-CN" dirty="0"/>
              <a:t/>
            </a:r>
            <a:br>
              <a:rPr lang="en-US" altLang="zh-CN" dirty="0"/>
            </a:b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47334"/>
            <a:ext cx="5858294" cy="4008307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4131" y="2397471"/>
            <a:ext cx="4598069" cy="435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60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Which is weird</a:t>
            </a:r>
            <a:endParaRPr lang="zh-CN" altLang="en-US" dirty="0"/>
          </a:p>
        </p:txBody>
      </p:sp>
      <p:pic>
        <p:nvPicPr>
          <p:cNvPr id="6" name="内容占位符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07" r="658"/>
          <a:stretch/>
        </p:blipFill>
        <p:spPr>
          <a:xfrm>
            <a:off x="0" y="1286246"/>
            <a:ext cx="6168788" cy="3954494"/>
          </a:xfrm>
        </p:spPr>
      </p:pic>
      <p:sp>
        <p:nvSpPr>
          <p:cNvPr id="7" name="文本框 6"/>
          <p:cNvSpPr txBox="1"/>
          <p:nvPr/>
        </p:nvSpPr>
        <p:spPr>
          <a:xfrm>
            <a:off x="1312474" y="5056074"/>
            <a:ext cx="31776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err="1" smtClean="0"/>
              <a:t>Mjj</a:t>
            </a:r>
            <a:r>
              <a:rPr lang="en-US" altLang="zh-CN" sz="2000" dirty="0" smtClean="0"/>
              <a:t> distribution from data15</a:t>
            </a:r>
            <a:endParaRPr lang="zh-CN" altLang="en-US" sz="2000" dirty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9" r="1389"/>
          <a:stretch/>
        </p:blipFill>
        <p:spPr>
          <a:xfrm>
            <a:off x="6168788" y="1482348"/>
            <a:ext cx="5854890" cy="3758392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7726922" y="5056074"/>
            <a:ext cx="3698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err="1" smtClean="0"/>
              <a:t>Cut_flow_ev</a:t>
            </a:r>
            <a:r>
              <a:rPr lang="en-US" altLang="zh-CN" sz="2000" dirty="0" smtClean="0"/>
              <a:t> from data18</a:t>
            </a:r>
            <a:endParaRPr lang="zh-CN" altLang="en-US" sz="2000" dirty="0"/>
          </a:p>
        </p:txBody>
      </p:sp>
      <p:sp>
        <p:nvSpPr>
          <p:cNvPr id="3" name="文本框 2"/>
          <p:cNvSpPr txBox="1"/>
          <p:nvPr/>
        </p:nvSpPr>
        <p:spPr>
          <a:xfrm>
            <a:off x="313898" y="6127130"/>
            <a:ext cx="7303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And all the histograms from year 16 and 17 are the same</a:t>
            </a:r>
            <a:endParaRPr lang="zh-CN" altLang="en-US" sz="2400" dirty="0"/>
          </a:p>
        </p:txBody>
      </p:sp>
      <p:cxnSp>
        <p:nvCxnSpPr>
          <p:cNvPr id="5" name="直接箭头连接符 4"/>
          <p:cNvCxnSpPr/>
          <p:nvPr/>
        </p:nvCxnSpPr>
        <p:spPr>
          <a:xfrm flipV="1">
            <a:off x="6632812" y="5056075"/>
            <a:ext cx="984928" cy="130188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974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-1494"/>
            <a:ext cx="10515600" cy="1325563"/>
          </a:xfrm>
        </p:spPr>
        <p:txBody>
          <a:bodyPr/>
          <a:lstStyle/>
          <a:p>
            <a:r>
              <a:rPr lang="en-US" altLang="zh-CN" dirty="0" smtClean="0"/>
              <a:t>CMS Detector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154385"/>
            <a:ext cx="10515600" cy="4351338"/>
          </a:xfrm>
        </p:spPr>
        <p:txBody>
          <a:bodyPr/>
          <a:lstStyle/>
          <a:p>
            <a:r>
              <a:rPr lang="en-US" altLang="zh-CN" dirty="0" smtClean="0"/>
              <a:t>The tracking system consists of 1440 silicon pixel and 15148 silicon strip detector modules and covers the </a:t>
            </a:r>
            <a:r>
              <a:rPr lang="en-US" altLang="zh-CN" dirty="0" err="1" smtClean="0"/>
              <a:t>pseudorapidity</a:t>
            </a:r>
            <a:r>
              <a:rPr lang="en-US" altLang="zh-CN" dirty="0" smtClean="0"/>
              <a:t> range eta&lt;2.5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54" b="14611"/>
          <a:stretch/>
        </p:blipFill>
        <p:spPr>
          <a:xfrm>
            <a:off x="3317715" y="536680"/>
            <a:ext cx="6269837" cy="36849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27" t="16313" r="6843" b="3199"/>
          <a:stretch/>
        </p:blipFill>
        <p:spPr>
          <a:xfrm>
            <a:off x="324789" y="1941774"/>
            <a:ext cx="7055892" cy="4899547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7380681" y="5274048"/>
            <a:ext cx="40124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Currently didn’t find a way to do the normalization of signal events.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48" t="15613" r="8271" b="3227"/>
          <a:stretch/>
        </p:blipFill>
        <p:spPr>
          <a:xfrm>
            <a:off x="7214150" y="1941774"/>
            <a:ext cx="4304560" cy="3360456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92" r="9676" b="4558"/>
          <a:stretch/>
        </p:blipFill>
        <p:spPr>
          <a:xfrm>
            <a:off x="9587552" y="557152"/>
            <a:ext cx="2449773" cy="327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70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4832</TotalTime>
  <Words>302</Words>
  <Application>Microsoft Office PowerPoint</Application>
  <PresentationFormat>宽屏</PresentationFormat>
  <Paragraphs>53</Paragraphs>
  <Slides>13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1" baseType="lpstr">
      <vt:lpstr>URWPalladioL-Roma</vt:lpstr>
      <vt:lpstr>宋体</vt:lpstr>
      <vt:lpstr>Arial</vt:lpstr>
      <vt:lpstr>Calibri</vt:lpstr>
      <vt:lpstr>Calibri Light</vt:lpstr>
      <vt:lpstr>Cambria Math</vt:lpstr>
      <vt:lpstr>Times New Roman</vt:lpstr>
      <vt:lpstr>Office 主题</vt:lpstr>
      <vt:lpstr>Status report of  EWK Wy VBS analysis</vt:lpstr>
      <vt:lpstr>Physics goal</vt:lpstr>
      <vt:lpstr>MC and data samples</vt:lpstr>
      <vt:lpstr>Selection criteria</vt:lpstr>
      <vt:lpstr>Result histograms</vt:lpstr>
      <vt:lpstr>Result histograms</vt:lpstr>
      <vt:lpstr>Background normalization</vt:lpstr>
      <vt:lpstr>Which is weird</vt:lpstr>
      <vt:lpstr>CMS Detector</vt:lpstr>
      <vt:lpstr>Next</vt:lpstr>
      <vt:lpstr>That’s all</vt:lpstr>
      <vt:lpstr>Backup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report of  EWK Wy VBS analysis</dc:title>
  <dc:creator>王 震</dc:creator>
  <cp:lastModifiedBy>王 震</cp:lastModifiedBy>
  <cp:revision>32</cp:revision>
  <dcterms:created xsi:type="dcterms:W3CDTF">2019-10-11T11:12:47Z</dcterms:created>
  <dcterms:modified xsi:type="dcterms:W3CDTF">2019-10-16T07:52:27Z</dcterms:modified>
</cp:coreProperties>
</file>