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  <p:sldMasterId id="2147483791" r:id="rId2"/>
  </p:sldMasterIdLst>
  <p:sldIdLst>
    <p:sldId id="256" r:id="rId3"/>
    <p:sldId id="257" r:id="rId4"/>
    <p:sldId id="261" r:id="rId5"/>
    <p:sldId id="258" r:id="rId6"/>
    <p:sldId id="259" r:id="rId7"/>
    <p:sldId id="263" r:id="rId8"/>
    <p:sldId id="264" r:id="rId9"/>
    <p:sldId id="262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60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555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227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162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455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706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3306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6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3226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9076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1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18256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951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8718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94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566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739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10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3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539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221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1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749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CA5226CB-757D-4D74-8528-5038A7BA426B}" type="datetimeFigureOut">
              <a:rPr lang="zh-CN" altLang="en-US" smtClean="0"/>
              <a:t>2021/12/29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42F834F-5FA9-42ED-A1BA-B3DB60ED54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54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ebp"/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web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eb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C129BD-A639-475A-A09B-98EB9AB37C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6000" dirty="0">
                <a:solidFill>
                  <a:srgbClr val="FF0000"/>
                </a:solidFill>
              </a:rPr>
              <a:t>G</a:t>
            </a:r>
            <a:r>
              <a:rPr lang="en-US" altLang="zh-CN" sz="6000" dirty="0"/>
              <a:t>radient </a:t>
            </a:r>
            <a:r>
              <a:rPr lang="en-US" altLang="zh-CN" sz="6000" b="1" dirty="0">
                <a:solidFill>
                  <a:srgbClr val="FF0000"/>
                </a:solidFill>
              </a:rPr>
              <a:t>B</a:t>
            </a:r>
            <a:r>
              <a:rPr lang="en-US" altLang="zh-CN" sz="6000" dirty="0"/>
              <a:t>oosting </a:t>
            </a:r>
            <a:r>
              <a:rPr lang="en-US" altLang="zh-CN" sz="6000" dirty="0">
                <a:solidFill>
                  <a:srgbClr val="FF0000"/>
                </a:solidFill>
              </a:rPr>
              <a:t>D</a:t>
            </a:r>
            <a:r>
              <a:rPr lang="en-US" altLang="zh-CN" sz="6000" dirty="0"/>
              <a:t>ecision </a:t>
            </a:r>
            <a:r>
              <a:rPr lang="en-US" altLang="zh-CN" sz="6000" dirty="0">
                <a:solidFill>
                  <a:srgbClr val="FF0000"/>
                </a:solidFill>
              </a:rPr>
              <a:t>T</a:t>
            </a:r>
            <a:r>
              <a:rPr lang="en-US" altLang="zh-CN" sz="6000" dirty="0"/>
              <a:t>ree/</a:t>
            </a:r>
            <a:r>
              <a:rPr lang="en-US" altLang="zh-CN" sz="6000" dirty="0" err="1"/>
              <a:t>e</a:t>
            </a:r>
            <a:r>
              <a:rPr lang="en-US" altLang="zh-CN" sz="6000" dirty="0" err="1">
                <a:solidFill>
                  <a:srgbClr val="FF0000"/>
                </a:solidFill>
              </a:rPr>
              <a:t>X</a:t>
            </a:r>
            <a:r>
              <a:rPr lang="en-US" altLang="zh-CN" sz="6000" dirty="0" err="1"/>
              <a:t>treme</a:t>
            </a:r>
            <a:r>
              <a:rPr lang="en-US" altLang="zh-CN" sz="6000" dirty="0"/>
              <a:t> </a:t>
            </a:r>
            <a:r>
              <a:rPr lang="en-US" altLang="zh-CN" sz="6000" dirty="0">
                <a:solidFill>
                  <a:srgbClr val="FF0000"/>
                </a:solidFill>
              </a:rPr>
              <a:t>G</a:t>
            </a:r>
            <a:r>
              <a:rPr lang="en-US" altLang="zh-CN" sz="6000" dirty="0"/>
              <a:t>radient </a:t>
            </a:r>
            <a:r>
              <a:rPr lang="en-US" altLang="zh-CN" sz="6000" dirty="0">
                <a:solidFill>
                  <a:srgbClr val="FF0000"/>
                </a:solidFill>
              </a:rPr>
              <a:t>Boost</a:t>
            </a:r>
            <a:r>
              <a:rPr lang="en-US" altLang="zh-CN" sz="6000" dirty="0"/>
              <a:t>ing</a:t>
            </a:r>
            <a:endParaRPr lang="zh-CN" altLang="en-US" sz="600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7F008BD-E662-4747-889D-41F266DA78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2021.12.29</a:t>
            </a:r>
          </a:p>
          <a:p>
            <a:r>
              <a:rPr lang="en-US" altLang="zh-CN" dirty="0" err="1"/>
              <a:t>Jialin</a:t>
            </a:r>
            <a:r>
              <a:rPr lang="en-US" altLang="zh-CN" dirty="0"/>
              <a:t> Li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1423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0502D0-1C81-455A-BDF7-48B069178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Boosting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76EF7C-F2A4-4015-A52E-129D9C0F4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518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Samples are strongly relative.</a:t>
            </a:r>
          </a:p>
          <a:p>
            <a:pPr marL="0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  <p:pic>
        <p:nvPicPr>
          <p:cNvPr id="1026" name="Picture 2" descr="preview">
            <a:extLst>
              <a:ext uri="{FF2B5EF4-FFF2-40B4-BE49-F238E27FC236}">
                <a16:creationId xmlns:a16="http://schemas.microsoft.com/office/drawing/2014/main" id="{90E82707-AC36-4FD2-BB04-955F19F817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04" t="9383" r="7517" b="24267"/>
          <a:stretch/>
        </p:blipFill>
        <p:spPr bwMode="auto">
          <a:xfrm>
            <a:off x="657224" y="2654724"/>
            <a:ext cx="6735488" cy="3081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0FF15CAD-810F-4C03-9DD6-381706D07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306" y="2283778"/>
            <a:ext cx="4785686" cy="376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659EE6E2-63C9-481F-938C-0FDF68419E78}"/>
              </a:ext>
            </a:extLst>
          </p:cNvPr>
          <p:cNvSpPr txBox="1"/>
          <p:nvPr/>
        </p:nvSpPr>
        <p:spPr>
          <a:xfrm>
            <a:off x="8025209" y="1328632"/>
            <a:ext cx="40818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Y=f(x)+L </a:t>
            </a:r>
          </a:p>
          <a:p>
            <a:r>
              <a:rPr lang="en-US" altLang="zh-CN" sz="2400" dirty="0"/>
              <a:t>L:redusial function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2493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723606-637F-4CF4-83E3-166A4F534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CART </a:t>
            </a:r>
            <a:r>
              <a:rPr lang="zh-CN" altLang="en-US" dirty="0"/>
              <a:t>回归树</a:t>
            </a:r>
            <a:r>
              <a:rPr lang="en-US" altLang="zh-CN" dirty="0"/>
              <a:t>:</a:t>
            </a:r>
          </a:p>
        </p:txBody>
      </p:sp>
      <p:pic>
        <p:nvPicPr>
          <p:cNvPr id="20" name="内容占位符 19">
            <a:extLst>
              <a:ext uri="{FF2B5EF4-FFF2-40B4-BE49-F238E27FC236}">
                <a16:creationId xmlns:a16="http://schemas.microsoft.com/office/drawing/2014/main" id="{F1AC9A1A-9E87-4997-BF41-12212A5945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40" y="1865500"/>
            <a:ext cx="5788849" cy="4563580"/>
          </a:xfrm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443A0D8E-5C33-461E-A9FB-F3CAC0760C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B0AC4CEA-32D4-4CF8-8EC4-A7648E7768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5999" y="3428999"/>
            <a:ext cx="2755769" cy="275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9F5DCAFB-EAFF-439A-8033-73A4D45A85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B0FAB2F-CC39-42FA-ABB1-C407DB909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808" y="2157731"/>
            <a:ext cx="4953551" cy="29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52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0E9C8D-CE53-4CE6-B396-3DCBA8F9E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Gradient Boosting Decision Tree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03005E4D-F71B-4CFE-AAAA-685CE8B38D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2786" y="1731356"/>
                <a:ext cx="10515600" cy="4351338"/>
              </a:xfrm>
            </p:spPr>
            <p:txBody>
              <a:bodyPr/>
              <a:lstStyle/>
              <a:p>
                <a:r>
                  <a:rPr lang="en-US" altLang="zh-CN" dirty="0" err="1"/>
                  <a:t>f</a:t>
                </a:r>
                <a:r>
                  <a:rPr lang="en-US" altLang="zh-CN" baseline="-25000" dirty="0" err="1"/>
                  <a:t>M</a:t>
                </a:r>
                <a:r>
                  <a:rPr lang="en-US" altLang="zh-CN" dirty="0"/>
                  <a:t>(x)=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</m:rPr>
                          <a:rPr lang="en-US" altLang="zh-CN" b="0" i="1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M</m:t>
                        </m:r>
                      </m:sup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m:rPr>
                            <m:sty m:val="p"/>
                          </m:rPr>
                          <a:rPr lang="en-US" altLang="zh-CN" i="1" baseline="-2500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zh-CN" altLang="en-US" dirty="0"/>
                  <a:t> </a:t>
                </a:r>
                <a:r>
                  <a:rPr lang="en-US" altLang="zh-CN" dirty="0"/>
                  <a:t>,</a:t>
                </a:r>
              </a:p>
              <a:p>
                <a:r>
                  <a:rPr lang="en-US" altLang="zh-CN" dirty="0"/>
                  <a:t>Tm is the m tree</a:t>
                </a:r>
                <a:r>
                  <a:rPr lang="zh-CN" altLang="en-US" dirty="0"/>
                  <a:t>，</a:t>
                </a:r>
                <a:r>
                  <a:rPr lang="en-US" altLang="zh-CN" dirty="0"/>
                  <a:t>m is number of trees.</a:t>
                </a:r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03005E4D-F71B-4CFE-AAAA-685CE8B38D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786" y="1731356"/>
                <a:ext cx="10515600" cy="4351338"/>
              </a:xfrm>
              <a:blipFill>
                <a:blip r:embed="rId2"/>
                <a:stretch>
                  <a:fillRect t="-1484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>
            <a:extLst>
              <a:ext uri="{FF2B5EF4-FFF2-40B4-BE49-F238E27FC236}">
                <a16:creationId xmlns:a16="http://schemas.microsoft.com/office/drawing/2014/main" id="{B361275C-AA6B-4B81-A4CD-EB4D938915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7" b="12551"/>
          <a:stretch/>
        </p:blipFill>
        <p:spPr bwMode="auto">
          <a:xfrm>
            <a:off x="99756" y="2648780"/>
            <a:ext cx="6352393" cy="2942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B2E15202-1D69-4BDB-B3A5-F80D6047A8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149" y="2023456"/>
            <a:ext cx="5287069" cy="420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605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F60F71-AA2F-4C3F-AD27-0437476B5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XGboost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AADB050-128D-4DE2-8459-B23C0ABFB938}"/>
              </a:ext>
            </a:extLst>
          </p:cNvPr>
          <p:cNvSpPr txBox="1"/>
          <p:nvPr/>
        </p:nvSpPr>
        <p:spPr>
          <a:xfrm>
            <a:off x="762001" y="1951672"/>
            <a:ext cx="110969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optimized GBDT</a:t>
            </a:r>
          </a:p>
          <a:p>
            <a:endParaRPr lang="en-US" altLang="zh-CN" dirty="0"/>
          </a:p>
          <a:p>
            <a:r>
              <a:rPr lang="en-US" altLang="zh-CN" dirty="0"/>
              <a:t>1.L</a:t>
            </a:r>
            <a:r>
              <a:rPr lang="zh-CN" altLang="en-US" dirty="0"/>
              <a:t>函数正则化（防止过拟合）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2.</a:t>
            </a:r>
            <a:r>
              <a:rPr lang="zh-CN" altLang="en-US" dirty="0"/>
              <a:t>对</a:t>
            </a:r>
            <a:r>
              <a:rPr lang="en-US" altLang="zh-CN" dirty="0"/>
              <a:t>L</a:t>
            </a:r>
            <a:r>
              <a:rPr lang="zh-CN" altLang="en-US" dirty="0"/>
              <a:t>函数进行二阶泰勒展开</a:t>
            </a:r>
            <a:endParaRPr lang="en-US" altLang="zh-CN" dirty="0"/>
          </a:p>
          <a:p>
            <a:r>
              <a:rPr lang="en-US" altLang="zh-CN" dirty="0"/>
              <a:t>3.</a:t>
            </a:r>
            <a:r>
              <a:rPr lang="zh-CN" altLang="en-US" dirty="0"/>
              <a:t>支持并行处理</a:t>
            </a:r>
            <a:endParaRPr lang="en-US" altLang="zh-CN" dirty="0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270D08EC-9A93-43C0-B710-7FEB355C27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48" y="1827818"/>
            <a:ext cx="6544264" cy="3202364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448C9C1C-3FB1-4238-ACE0-A11C67D674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19" r="17256"/>
          <a:stretch/>
        </p:blipFill>
        <p:spPr>
          <a:xfrm>
            <a:off x="762001" y="2930420"/>
            <a:ext cx="3808429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13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A42E57-6332-4705-9BB5-A9E198E7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Application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C0C9ED-DEDF-4F8E-803E-84BB4A68C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Import </a:t>
            </a:r>
            <a:r>
              <a:rPr lang="en-US" altLang="zh-CN" dirty="0" err="1"/>
              <a:t>xgboost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200" dirty="0"/>
              <a:t>导入数据</a:t>
            </a:r>
            <a:endParaRPr lang="en-US" altLang="zh-CN" sz="22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200" dirty="0"/>
              <a:t>建立模型</a:t>
            </a:r>
            <a:r>
              <a:rPr lang="en-US" altLang="zh-CN" sz="2200" dirty="0"/>
              <a:t>(train and test)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200" dirty="0"/>
              <a:t>评估</a:t>
            </a:r>
            <a:endParaRPr lang="en-US" altLang="zh-CN" sz="2200" dirty="0"/>
          </a:p>
          <a:p>
            <a:pPr marL="0" indent="0">
              <a:buNone/>
            </a:pPr>
            <a:endParaRPr lang="en-US" altLang="zh-CN" sz="2200" dirty="0"/>
          </a:p>
          <a:p>
            <a:pPr marL="0" indent="0">
              <a:buNone/>
            </a:pPr>
            <a:r>
              <a:rPr lang="en-US" altLang="zh-CN" sz="2200" dirty="0"/>
              <a:t>Some examples</a:t>
            </a:r>
            <a:r>
              <a:rPr lang="zh-CN" altLang="en-US" sz="2200" dirty="0"/>
              <a:t>：</a:t>
            </a:r>
            <a:r>
              <a:rPr lang="en-US" altLang="zh-CN" sz="2200" dirty="0"/>
              <a:t>https://github.com/dmlc/xgboost</a:t>
            </a:r>
            <a:endParaRPr lang="zh-CN" altLang="en-US" sz="2200" dirty="0"/>
          </a:p>
        </p:txBody>
      </p:sp>
    </p:spTree>
    <p:extLst>
      <p:ext uri="{BB962C8B-B14F-4D97-AF65-F5344CB8AC3E}">
        <p14:creationId xmlns:p14="http://schemas.microsoft.com/office/powerpoint/2010/main" val="949612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9C757B-1966-4296-94A4-3BA69D948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Next to do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05840E-07D4-45B7-9C8C-A3E7027AD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zh-CN" dirty="0"/>
              <a:t>Try to train with our samples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dirty="0"/>
              <a:t>Learn the meaning of parameters (important to adjust the params)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74263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C4599D-4211-4FA8-A8B0-1E718ED6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Backup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FEFA5A-E116-4FAE-8C60-9FA92DDF6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GBDT</a:t>
            </a:r>
            <a:r>
              <a:rPr lang="zh-CN" altLang="en-US" dirty="0"/>
              <a:t>常见的损失函数：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1030" name="Picture 6" descr="这里写图片描述">
            <a:extLst>
              <a:ext uri="{FF2B5EF4-FFF2-40B4-BE49-F238E27FC236}">
                <a16:creationId xmlns:a16="http://schemas.microsoft.com/office/drawing/2014/main" id="{A1B91357-FECF-428F-96BE-C98A5BAF0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814" y="2697146"/>
            <a:ext cx="634365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821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C4599D-4211-4FA8-A8B0-1E718ED6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Backup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FEFA5A-E116-4FAE-8C60-9FA92DDF6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About </a:t>
            </a:r>
            <a:r>
              <a:rPr lang="en-US" altLang="zh-CN" dirty="0" err="1"/>
              <a:t>XGboost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https://indico.cern.ch/event/382895/contributions/910921/attachments/763480/1047450/XGBoost_tianqi.pdf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858196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大都市">
  <a:themeElements>
    <a:clrScheme name="大都市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大都市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大都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TM02900720[[fn=积分]]</Template>
  <TotalTime>7755</TotalTime>
  <Words>165</Words>
  <Application>Microsoft Office PowerPoint</Application>
  <PresentationFormat>宽屏</PresentationFormat>
  <Paragraphs>38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Wingdings 2</vt:lpstr>
      <vt:lpstr>HDOfficeLightV0</vt:lpstr>
      <vt:lpstr>大都市</vt:lpstr>
      <vt:lpstr>Gradient Boosting Decision Tree/eXtreme Gradient Boosting</vt:lpstr>
      <vt:lpstr>Boosting</vt:lpstr>
      <vt:lpstr>CART 回归树:</vt:lpstr>
      <vt:lpstr>Gradient Boosting Decision Tree</vt:lpstr>
      <vt:lpstr>XGboost</vt:lpstr>
      <vt:lpstr>Application</vt:lpstr>
      <vt:lpstr>Next to do</vt:lpstr>
      <vt:lpstr>Backup</vt:lpstr>
      <vt:lpstr>Backup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BDTG/XGboost</dc:title>
  <dc:creator>li breeze</dc:creator>
  <cp:lastModifiedBy>li breeze</cp:lastModifiedBy>
  <cp:revision>4</cp:revision>
  <dcterms:created xsi:type="dcterms:W3CDTF">2021-12-22T11:55:00Z</dcterms:created>
  <dcterms:modified xsi:type="dcterms:W3CDTF">2021-12-29T07:58:49Z</dcterms:modified>
</cp:coreProperties>
</file>